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852" r:id="rId1"/>
  </p:sldMasterIdLst>
  <p:notesMasterIdLst>
    <p:notesMasterId r:id="rId15"/>
  </p:notesMasterIdLst>
  <p:handoutMasterIdLst>
    <p:handoutMasterId r:id="rId16"/>
  </p:handoutMasterIdLst>
  <p:sldIdLst>
    <p:sldId id="277" r:id="rId2"/>
    <p:sldId id="370" r:id="rId3"/>
    <p:sldId id="372" r:id="rId4"/>
    <p:sldId id="371" r:id="rId5"/>
    <p:sldId id="373" r:id="rId6"/>
    <p:sldId id="359" r:id="rId7"/>
    <p:sldId id="360" r:id="rId8"/>
    <p:sldId id="362" r:id="rId9"/>
    <p:sldId id="368" r:id="rId10"/>
    <p:sldId id="366" r:id="rId11"/>
    <p:sldId id="330" r:id="rId12"/>
    <p:sldId id="369" r:id="rId13"/>
    <p:sldId id="367" r:id="rId14"/>
  </p:sldIdLst>
  <p:sldSz cx="9906000" cy="6858000" type="A4"/>
  <p:notesSz cx="6797675" cy="9926638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D3FF"/>
    <a:srgbClr val="C1E6FF"/>
    <a:srgbClr val="DDF1FF"/>
    <a:srgbClr val="73AB00"/>
    <a:srgbClr val="FF7C00"/>
    <a:srgbClr val="FF6710"/>
    <a:srgbClr val="BFE53E"/>
    <a:srgbClr val="EFEFE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387" autoAdjust="0"/>
  </p:normalViewPr>
  <p:slideViewPr>
    <p:cSldViewPr>
      <p:cViewPr varScale="1">
        <p:scale>
          <a:sx n="67" d="100"/>
          <a:sy n="67" d="100"/>
        </p:scale>
        <p:origin x="-1092" y="-90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-1596" y="606"/>
      </p:cViewPr>
      <p:guideLst>
        <p:guide orient="horz" pos="3127"/>
        <p:guide pos="2141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6189" cy="496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quarter" idx="1"/>
          </p:nvPr>
        </p:nvSpPr>
        <p:spPr>
          <a:xfrm>
            <a:off x="3849899" y="0"/>
            <a:ext cx="2946189" cy="496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ＭＳ Ｐゴシック" pitchFamily="50" charset="-128"/>
              </a:defRPr>
            </a:lvl1pPr>
          </a:lstStyle>
          <a:p>
            <a:pPr>
              <a:defRPr/>
            </a:pPr>
            <a:fld id="{6A4E9628-9A48-45D8-93B0-CAAF6D6D1D19}" type="datetimeFigureOut">
              <a:rPr lang="ja-JP" altLang="en-US"/>
              <a:pPr>
                <a:defRPr/>
              </a:pPr>
              <a:t>2011/5/23</a:t>
            </a:fld>
            <a:endParaRPr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2"/>
          </p:nvPr>
        </p:nvSpPr>
        <p:spPr>
          <a:xfrm>
            <a:off x="1" y="9428402"/>
            <a:ext cx="2946189" cy="496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3"/>
          </p:nvPr>
        </p:nvSpPr>
        <p:spPr>
          <a:xfrm>
            <a:off x="3849899" y="9428402"/>
            <a:ext cx="2946189" cy="496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ＭＳ Ｐゴシック" pitchFamily="50" charset="-128"/>
              </a:defRPr>
            </a:lvl1pPr>
          </a:lstStyle>
          <a:p>
            <a:pPr>
              <a:defRPr/>
            </a:pPr>
            <a:fld id="{7C0A84EC-ED66-4582-B64F-8CFB88B2061D}" type="slidenum">
              <a:rPr lang="ja-JP" altLang="en-US"/>
              <a:pPr>
                <a:defRPr/>
              </a:pPr>
              <a:t>&lt;#&gt;</a:t>
            </a:fld>
            <a:endParaRPr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6189" cy="49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899" y="0"/>
            <a:ext cx="2946189" cy="49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9613" y="744538"/>
            <a:ext cx="537845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4202"/>
            <a:ext cx="5438140" cy="446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 smtClean="0"/>
              <a:t>マスタ テキストの書式設定</a:t>
            </a:r>
          </a:p>
          <a:p>
            <a:pPr lvl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28402"/>
            <a:ext cx="2946189" cy="49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899" y="9428402"/>
            <a:ext cx="2946189" cy="49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pitchFamily="50" charset="-128"/>
              </a:defRPr>
            </a:lvl1pPr>
          </a:lstStyle>
          <a:p>
            <a:pPr>
              <a:defRPr/>
            </a:pPr>
            <a:fld id="{7E36A9CD-536E-4653-B784-7BF7B3C1EB72}" type="slidenum">
              <a:rPr lang="en-US" altLang="ja-JP"/>
              <a:pPr>
                <a:defRPr/>
              </a:pPr>
              <a:t>&lt;#&gt;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ja-JP" dirty="0" smtClean="0">
                <a:ea typeface="ＭＳ Ｐ明朝" charset="-128"/>
              </a:rPr>
              <a:t>Thank you, Chris.</a:t>
            </a:r>
          </a:p>
          <a:p>
            <a:pPr eaLnBrk="1" hangingPunct="1">
              <a:spcBef>
                <a:spcPct val="0"/>
              </a:spcBef>
            </a:pPr>
            <a:endParaRPr lang="en-US" altLang="ja-JP" dirty="0" smtClean="0">
              <a:ea typeface="ＭＳ Ｐ明朝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ja-JP" dirty="0" smtClean="0">
                <a:ea typeface="ＭＳ Ｐ明朝" charset="-128"/>
              </a:rPr>
              <a:t>I am today’s presenter, </a:t>
            </a:r>
            <a:r>
              <a:rPr lang="en-US" altLang="ja-JP" dirty="0" err="1" smtClean="0">
                <a:ea typeface="ＭＳ Ｐ明朝" charset="-128"/>
              </a:rPr>
              <a:t>Shigetoshi</a:t>
            </a:r>
            <a:r>
              <a:rPr lang="en-US" altLang="ja-JP" dirty="0" smtClean="0">
                <a:ea typeface="ＭＳ Ｐ明朝" charset="-128"/>
              </a:rPr>
              <a:t> Yokoyama.</a:t>
            </a:r>
          </a:p>
          <a:p>
            <a:pPr eaLnBrk="1" hangingPunct="1">
              <a:spcBef>
                <a:spcPct val="0"/>
              </a:spcBef>
            </a:pPr>
            <a:endParaRPr lang="en-US" altLang="ja-JP" dirty="0" smtClean="0">
              <a:ea typeface="ＭＳ Ｐ明朝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ja-JP" dirty="0" smtClean="0">
                <a:ea typeface="ＭＳ Ｐ明朝" charset="-128"/>
              </a:rPr>
              <a:t>I would like to introduce our education cloud which is called </a:t>
            </a:r>
            <a:r>
              <a:rPr lang="en-US" altLang="ja-JP" dirty="0" err="1" smtClean="0">
                <a:ea typeface="ＭＳ Ｐ明朝" charset="-128"/>
              </a:rPr>
              <a:t>edubase</a:t>
            </a:r>
            <a:r>
              <a:rPr lang="en-US" altLang="ja-JP" dirty="0" smtClean="0">
                <a:ea typeface="ＭＳ Ｐ明朝" charset="-128"/>
              </a:rPr>
              <a:t> Cloud, very briefly and quickly. </a:t>
            </a:r>
          </a:p>
          <a:p>
            <a:pPr eaLnBrk="1" hangingPunct="1">
              <a:spcBef>
                <a:spcPct val="0"/>
              </a:spcBef>
            </a:pPr>
            <a:endParaRPr lang="en-US" altLang="ja-JP" dirty="0" smtClean="0">
              <a:ea typeface="ＭＳ Ｐ明朝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ja-JP" dirty="0" smtClean="0">
                <a:ea typeface="ＭＳ Ｐ明朝" charset="-128"/>
              </a:rPr>
              <a:t>This is an open source cloud platform for cloud engineers.</a:t>
            </a:r>
          </a:p>
          <a:p>
            <a:pPr eaLnBrk="1" hangingPunct="1">
              <a:spcBef>
                <a:spcPct val="0"/>
              </a:spcBef>
            </a:pPr>
            <a:endParaRPr lang="en-US" altLang="ja-JP" dirty="0" smtClean="0">
              <a:ea typeface="ＭＳ Ｐ明朝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ja-JP" dirty="0" smtClean="0">
                <a:ea typeface="ＭＳ Ｐ明朝" charset="-128"/>
              </a:rPr>
              <a:t>My talk starts from a sad story in Tokyo, last summer. </a:t>
            </a:r>
          </a:p>
          <a:p>
            <a:pPr eaLnBrk="1" hangingPunct="1">
              <a:spcBef>
                <a:spcPct val="0"/>
              </a:spcBef>
            </a:pPr>
            <a:endParaRPr lang="ja-JP" altLang="en-US" dirty="0" smtClean="0">
              <a:ea typeface="ＭＳ Ｐ明朝" charset="-128"/>
            </a:endParaRPr>
          </a:p>
        </p:txBody>
      </p:sp>
      <p:sp>
        <p:nvSpPr>
          <p:cNvPr id="29700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BC8EB9-50B4-45D5-80F7-D39D2AAF0F96}" type="slidenum">
              <a:rPr lang="ja-JP" altLang="en-US" smtClean="0">
                <a:ea typeface="ＭＳ Ｐゴシック" charset="-128"/>
              </a:rPr>
              <a:pPr/>
              <a:t>0</a:t>
            </a:fld>
            <a:endParaRPr lang="ja-JP" altLang="en-US" smtClean="0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The second one is to show you one example of </a:t>
            </a:r>
            <a:r>
              <a:rPr kumimoji="1" lang="en-US" altLang="ja-JP" dirty="0" err="1" smtClean="0"/>
              <a:t>IaaS</a:t>
            </a:r>
            <a:r>
              <a:rPr kumimoji="1" lang="en-US" altLang="ja-JP" dirty="0" smtClean="0"/>
              <a:t> customization. </a:t>
            </a:r>
            <a:r>
              <a:rPr lang="en-US" altLang="ja-JP" dirty="0" smtClean="0"/>
              <a:t>Hacking to eucalyptus for speeding up instance launching time. </a:t>
            </a:r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36A9CD-536E-4653-B784-7BF7B3C1EB72}" type="slidenum">
              <a:rPr lang="en-US" altLang="ja-JP" smtClean="0"/>
              <a:pPr>
                <a:defRPr/>
              </a:pPr>
              <a:t>9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The third one is interoperability with other clouds. For example, we developed a tool to convert machine images between AWS and </a:t>
            </a:r>
            <a:r>
              <a:rPr kumimoji="1" lang="en-US" altLang="ja-JP" dirty="0" err="1" smtClean="0"/>
              <a:t>edubase</a:t>
            </a:r>
            <a:r>
              <a:rPr kumimoji="1" lang="en-US" altLang="ja-JP" dirty="0" smtClean="0"/>
              <a:t> Cloud. </a:t>
            </a:r>
          </a:p>
          <a:p>
            <a:r>
              <a:rPr lang="en-US" altLang="ja-JP" dirty="0" smtClean="0"/>
              <a:t>We had also</a:t>
            </a:r>
            <a:r>
              <a:rPr kumimoji="1" lang="en-US" altLang="ja-JP" dirty="0" smtClean="0"/>
              <a:t> a project with NASA  AMES to show interoperability between NASA Nebula cloud and </a:t>
            </a:r>
            <a:r>
              <a:rPr kumimoji="1" lang="en-US" altLang="ja-JP" dirty="0" err="1" smtClean="0"/>
              <a:t>edubase</a:t>
            </a:r>
            <a:r>
              <a:rPr kumimoji="1" lang="en-US" altLang="ja-JP" dirty="0" smtClean="0"/>
              <a:t> Cloud.</a:t>
            </a:r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36A9CD-536E-4653-B784-7BF7B3C1EB72}" type="slidenum">
              <a:rPr lang="en-US" altLang="ja-JP" smtClean="0"/>
              <a:pPr>
                <a:defRPr/>
              </a:pPr>
              <a:t>10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The last one is </a:t>
            </a:r>
            <a:r>
              <a:rPr kumimoji="1" lang="en-US" altLang="ja-JP" dirty="0" err="1" smtClean="0"/>
              <a:t>Beyohn</a:t>
            </a:r>
            <a:r>
              <a:rPr kumimoji="1" lang="en-US" altLang="ja-JP" dirty="0" smtClean="0"/>
              <a:t> project which I  referred in the introduction. </a:t>
            </a:r>
          </a:p>
          <a:p>
            <a:endParaRPr lang="en-US" altLang="ja-JP" dirty="0" smtClean="0"/>
          </a:p>
          <a:p>
            <a:r>
              <a:rPr kumimoji="1" lang="en-US" altLang="ja-JP" dirty="0" smtClean="0"/>
              <a:t>I would like to show you this first because I explained some of it, already.</a:t>
            </a:r>
          </a:p>
          <a:p>
            <a:endParaRPr lang="en-US" altLang="ja-JP" dirty="0" smtClean="0"/>
          </a:p>
          <a:p>
            <a:r>
              <a:rPr kumimoji="1" lang="en-US" altLang="ja-JP" dirty="0" err="1" smtClean="0"/>
              <a:t>Beyohn</a:t>
            </a:r>
            <a:r>
              <a:rPr kumimoji="1" lang="en-US" altLang="ja-JP" dirty="0" smtClean="0"/>
              <a:t> is automatic scaling middleware for java applications.</a:t>
            </a:r>
          </a:p>
          <a:p>
            <a:r>
              <a:rPr kumimoji="1" lang="en-US" altLang="ja-JP" dirty="0" smtClean="0"/>
              <a:t>It monitor </a:t>
            </a:r>
            <a:r>
              <a:rPr kumimoji="1" lang="en-US" altLang="ja-JP" dirty="0" err="1" smtClean="0"/>
              <a:t>cpu</a:t>
            </a:r>
            <a:r>
              <a:rPr kumimoji="1" lang="en-US" altLang="ja-JP" dirty="0" smtClean="0"/>
              <a:t> load and other system metrics and decide scaling timing</a:t>
            </a:r>
          </a:p>
          <a:p>
            <a:r>
              <a:rPr lang="en-US" altLang="ja-JP" dirty="0" err="1" smtClean="0"/>
              <a:t>accoding</a:t>
            </a:r>
            <a:r>
              <a:rPr lang="en-US" altLang="ja-JP" dirty="0" smtClean="0"/>
              <a:t> to pre-defined conditions.</a:t>
            </a:r>
            <a:r>
              <a:rPr kumimoji="1" lang="en-US" altLang="ja-JP" dirty="0" smtClean="0"/>
              <a:t> </a:t>
            </a:r>
          </a:p>
          <a:p>
            <a:endParaRPr lang="en-US" altLang="ja-JP" dirty="0" smtClean="0"/>
          </a:p>
          <a:p>
            <a:r>
              <a:rPr kumimoji="1" lang="en-US" altLang="ja-JP" dirty="0" smtClean="0"/>
              <a:t>In the demo, the condition  is to launch new instance if the </a:t>
            </a:r>
            <a:r>
              <a:rPr kumimoji="1" lang="en-US" altLang="ja-JP" dirty="0" err="1" smtClean="0"/>
              <a:t>cpu</a:t>
            </a:r>
            <a:r>
              <a:rPr kumimoji="1" lang="en-US" altLang="ja-JP" dirty="0" smtClean="0"/>
              <a:t> usage exceed 60%.</a:t>
            </a:r>
          </a:p>
          <a:p>
            <a:endParaRPr lang="en-US" altLang="ja-JP" dirty="0" smtClean="0"/>
          </a:p>
          <a:p>
            <a:r>
              <a:rPr kumimoji="1" lang="en-US" altLang="ja-JP" dirty="0" smtClean="0"/>
              <a:t>This</a:t>
            </a:r>
            <a:r>
              <a:rPr kumimoji="1" lang="en-US" altLang="ja-JP" baseline="0" dirty="0" smtClean="0"/>
              <a:t> is the demonstration.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(Video)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I would like to conclude this talk.</a:t>
            </a:r>
            <a:endParaRPr kumimoji="1" lang="en-US" altLang="ja-JP" dirty="0" smtClean="0"/>
          </a:p>
          <a:p>
            <a:endParaRPr lang="en-US" altLang="ja-JP" dirty="0" smtClean="0"/>
          </a:p>
          <a:p>
            <a:r>
              <a:rPr kumimoji="1" lang="en-US" altLang="ja-JP" dirty="0" smtClean="0"/>
              <a:t> </a:t>
            </a:r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36A9CD-536E-4653-B784-7BF7B3C1EB72}" type="slidenum">
              <a:rPr lang="en-US" altLang="ja-JP" smtClean="0"/>
              <a:pPr>
                <a:defRPr/>
              </a:pPr>
              <a:t>11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I would like</a:t>
            </a:r>
            <a:r>
              <a:rPr kumimoji="1" lang="en-US" altLang="ja-JP" baseline="0" dirty="0" smtClean="0"/>
              <a:t> extend out mini-clouds globally and prepare better  and realistic cloud education environment. </a:t>
            </a:r>
          </a:p>
          <a:p>
            <a:r>
              <a:rPr kumimoji="1" lang="en-US" altLang="ja-JP" baseline="0" dirty="0" smtClean="0"/>
              <a:t>I think that can be said as federated open cloud</a:t>
            </a:r>
            <a:r>
              <a:rPr kumimoji="1" lang="ja-JP" altLang="en-US" baseline="0" dirty="0" err="1" smtClean="0"/>
              <a:t>ｓ</a:t>
            </a:r>
            <a:r>
              <a:rPr kumimoji="1" lang="en-US" altLang="ja-JP" baseline="0" dirty="0" smtClean="0"/>
              <a:t> test-bed. 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I am planning to develop a cloud for NII researchers using </a:t>
            </a:r>
            <a:r>
              <a:rPr kumimoji="1" lang="en-US" altLang="ja-JP" baseline="0" dirty="0" err="1" smtClean="0"/>
              <a:t>OpenStack</a:t>
            </a:r>
            <a:r>
              <a:rPr kumimoji="1" lang="en-US" altLang="ja-JP" baseline="0" dirty="0" smtClean="0"/>
              <a:t>, this year.</a:t>
            </a:r>
          </a:p>
          <a:p>
            <a:r>
              <a:rPr kumimoji="1" lang="en-US" altLang="ja-JP" baseline="0" dirty="0" smtClean="0"/>
              <a:t>After that I want to merge education cloud and this cloud as an academic cloud.</a:t>
            </a:r>
          </a:p>
          <a:p>
            <a:r>
              <a:rPr kumimoji="1" lang="en-US" altLang="ja-JP" baseline="0" dirty="0" smtClean="0"/>
              <a:t>I hope there is good migration from cloud to </a:t>
            </a:r>
            <a:r>
              <a:rPr kumimoji="1" lang="en-US" altLang="ja-JP" baseline="0" smtClean="0"/>
              <a:t>cloud.b </a:t>
            </a:r>
            <a:endParaRPr kumimoji="1" lang="en-US" altLang="ja-JP" baseline="0" dirty="0" smtClean="0"/>
          </a:p>
          <a:p>
            <a:r>
              <a:rPr kumimoji="1" lang="en-US" altLang="ja-JP" baseline="0" dirty="0" smtClean="0"/>
              <a:t>However, we have 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(Click)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Please contact me, if you have any interest to this activity.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Thank you.</a:t>
            </a:r>
          </a:p>
          <a:p>
            <a:endParaRPr kumimoji="1" lang="en-US" altLang="ja-JP" baseline="0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36A9CD-536E-4653-B784-7BF7B3C1EB72}" type="slidenum">
              <a:rPr lang="en-US" altLang="ja-JP" smtClean="0"/>
              <a:pPr>
                <a:defRPr/>
              </a:pPr>
              <a:t>12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36A9CD-536E-4653-B784-7BF7B3C1EB72}" type="slidenum">
              <a:rPr lang="en-US" altLang="ja-JP" smtClean="0"/>
              <a:pPr>
                <a:defRPr/>
              </a:pPr>
              <a:t>1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We used </a:t>
            </a:r>
            <a:r>
              <a:rPr kumimoji="1" lang="en-US" altLang="ja-JP" dirty="0" err="1" smtClean="0"/>
              <a:t>Grainder</a:t>
            </a:r>
            <a:r>
              <a:rPr kumimoji="1" lang="en-US" altLang="ja-JP" dirty="0" smtClean="0"/>
              <a:t> as load generator , </a:t>
            </a:r>
            <a:r>
              <a:rPr kumimoji="1" lang="en-US" altLang="ja-JP" dirty="0" err="1" smtClean="0"/>
              <a:t>HA_proxy</a:t>
            </a:r>
            <a:r>
              <a:rPr kumimoji="1" lang="en-US" altLang="ja-JP" dirty="0" smtClean="0"/>
              <a:t> as load balancer, and </a:t>
            </a:r>
            <a:r>
              <a:rPr kumimoji="1" lang="en-US" altLang="ja-JP" dirty="0" err="1" smtClean="0"/>
              <a:t>teracotta</a:t>
            </a:r>
            <a:r>
              <a:rPr kumimoji="1" lang="en-US" altLang="ja-JP" dirty="0" smtClean="0"/>
              <a:t>.  We</a:t>
            </a:r>
            <a:r>
              <a:rPr kumimoji="1" lang="en-US" altLang="ja-JP" baseline="0" dirty="0" smtClean="0"/>
              <a:t> developed </a:t>
            </a:r>
            <a:r>
              <a:rPr kumimoji="1" lang="en-US" altLang="ja-JP" dirty="0" err="1" smtClean="0"/>
              <a:t>beyohn</a:t>
            </a:r>
            <a:r>
              <a:rPr kumimoji="1" lang="en-US" altLang="ja-JP" dirty="0" smtClean="0"/>
              <a:t> code for</a:t>
            </a:r>
            <a:r>
              <a:rPr kumimoji="1" lang="en-US" altLang="ja-JP" baseline="0" dirty="0" smtClean="0"/>
              <a:t> auto-scaling</a:t>
            </a:r>
            <a:r>
              <a:rPr kumimoji="1" lang="en-US" altLang="ja-JP" dirty="0" smtClean="0"/>
              <a:t>. Sample application wa</a:t>
            </a:r>
            <a:r>
              <a:rPr lang="en-US" altLang="ja-JP" dirty="0" smtClean="0"/>
              <a:t>s </a:t>
            </a:r>
            <a:r>
              <a:rPr lang="en-US" altLang="ja-JP" dirty="0" err="1" smtClean="0"/>
              <a:t>Examinator</a:t>
            </a:r>
            <a:r>
              <a:rPr lang="en-US" altLang="ja-JP" dirty="0" smtClean="0"/>
              <a:t> which is provided from terracotta. </a:t>
            </a:r>
          </a:p>
          <a:p>
            <a:endParaRPr kumimoji="1" lang="en-US" altLang="ja-JP" dirty="0" smtClean="0"/>
          </a:p>
          <a:p>
            <a:r>
              <a:rPr lang="en-US" altLang="ja-JP" dirty="0" smtClean="0"/>
              <a:t>(Click)</a:t>
            </a:r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36A9CD-536E-4653-B784-7BF7B3C1EB72}" type="slidenum">
              <a:rPr lang="en-US" altLang="ja-JP" smtClean="0"/>
              <a:pPr>
                <a:defRPr/>
              </a:pPr>
              <a:t>2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We can change  to more stable </a:t>
            </a:r>
            <a:r>
              <a:rPr kumimoji="1" lang="en-US" altLang="ja-JP" dirty="0" err="1" smtClean="0"/>
              <a:t>IaaS</a:t>
            </a:r>
            <a:r>
              <a:rPr lang="en-US" altLang="ja-JP" dirty="0" smtClean="0"/>
              <a:t>,</a:t>
            </a:r>
            <a:r>
              <a:rPr kumimoji="1" lang="en-US" altLang="ja-JP" dirty="0" smtClean="0"/>
              <a:t> like Amazon Web Services for the</a:t>
            </a:r>
          </a:p>
          <a:p>
            <a:r>
              <a:rPr lang="en-US" altLang="ja-JP" dirty="0" smtClean="0"/>
              <a:t>project</a:t>
            </a:r>
            <a:r>
              <a:rPr kumimoji="1" lang="en-US" altLang="ja-JP" dirty="0" smtClean="0"/>
              <a:t>. :-&gt;</a:t>
            </a:r>
          </a:p>
          <a:p>
            <a:endParaRPr lang="en-US" altLang="ja-JP" dirty="0" smtClean="0"/>
          </a:p>
          <a:p>
            <a:r>
              <a:rPr lang="en-US" altLang="ja-JP" dirty="0" smtClean="0"/>
              <a:t>Probably, we will have fewer accidents on it.</a:t>
            </a:r>
          </a:p>
          <a:p>
            <a:endParaRPr lang="en-US" altLang="ja-JP" dirty="0" smtClean="0"/>
          </a:p>
          <a:p>
            <a:r>
              <a:rPr kumimoji="1" lang="en-US" altLang="ja-JP" dirty="0" smtClean="0"/>
              <a:t>Which should I choose? </a:t>
            </a:r>
          </a:p>
          <a:p>
            <a:endParaRPr lang="en-US" altLang="ja-JP" dirty="0" smtClean="0"/>
          </a:p>
          <a:p>
            <a:r>
              <a:rPr kumimoji="1" lang="en-US" altLang="ja-JP" dirty="0" smtClean="0"/>
              <a:t>  </a:t>
            </a:r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36A9CD-536E-4653-B784-7BF7B3C1EB72}" type="slidenum">
              <a:rPr lang="en-US" altLang="ja-JP" smtClean="0"/>
              <a:pPr>
                <a:defRPr/>
              </a:pPr>
              <a:t>3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Our choice at that time and current one is more accidents.</a:t>
            </a:r>
          </a:p>
          <a:p>
            <a:endParaRPr lang="en-US" altLang="ja-JP" dirty="0" smtClean="0"/>
          </a:p>
          <a:p>
            <a:r>
              <a:rPr kumimoji="1" lang="en-US" altLang="ja-JP" dirty="0" smtClean="0"/>
              <a:t>(Click)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36A9CD-536E-4653-B784-7BF7B3C1EB72}" type="slidenum">
              <a:rPr lang="en-US" altLang="ja-JP" smtClean="0"/>
              <a:pPr>
                <a:defRPr/>
              </a:pPr>
              <a:t>4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The </a:t>
            </a:r>
            <a:r>
              <a:rPr lang="en-US" altLang="ja-JP" dirty="0" smtClean="0"/>
              <a:t>sad story </a:t>
            </a:r>
            <a:r>
              <a:rPr kumimoji="1" lang="en-US" altLang="ja-JP" dirty="0" smtClean="0"/>
              <a:t>ends and the main story starts and should end 3 minutes or so.</a:t>
            </a:r>
          </a:p>
          <a:p>
            <a:endParaRPr lang="en-US" altLang="ja-JP" dirty="0" smtClean="0"/>
          </a:p>
          <a:p>
            <a:r>
              <a:rPr lang="en-US" altLang="ja-JP" dirty="0" err="1" smtClean="0"/>
              <a:t>e</a:t>
            </a:r>
            <a:r>
              <a:rPr kumimoji="1" lang="en-US" altLang="ja-JP" dirty="0" err="1" smtClean="0"/>
              <a:t>dubase</a:t>
            </a:r>
            <a:r>
              <a:rPr kumimoji="1" lang="en-US" altLang="ja-JP" dirty="0" smtClean="0"/>
              <a:t> Cloud  is a cloud engineer training environment.</a:t>
            </a:r>
          </a:p>
          <a:p>
            <a:endParaRPr lang="en-US" altLang="ja-JP" dirty="0" smtClean="0"/>
          </a:p>
          <a:p>
            <a:r>
              <a:rPr lang="en-US" altLang="ja-JP" dirty="0" smtClean="0"/>
              <a:t>We think there are two types cloud engineers to be trained.</a:t>
            </a:r>
            <a:endParaRPr kumimoji="1" lang="en-US" altLang="ja-JP" dirty="0" smtClean="0"/>
          </a:p>
          <a:p>
            <a:r>
              <a:rPr kumimoji="1" lang="en-US" altLang="ja-JP" dirty="0" smtClean="0"/>
              <a:t>The first one is cloud application developer and the other is cloud developer.</a:t>
            </a:r>
          </a:p>
          <a:p>
            <a:endParaRPr lang="en-US" altLang="ja-JP" dirty="0" smtClean="0"/>
          </a:p>
          <a:p>
            <a:r>
              <a:rPr kumimoji="1" lang="en-US" altLang="ja-JP" dirty="0" smtClean="0"/>
              <a:t>For training type 1 cloud engineers,  </a:t>
            </a:r>
            <a:r>
              <a:rPr kumimoji="1" lang="en-US" altLang="ja-JP" dirty="0" err="1" smtClean="0"/>
              <a:t>IaaS</a:t>
            </a:r>
            <a:r>
              <a:rPr kumimoji="1" lang="en-US" altLang="ja-JP" dirty="0" smtClean="0"/>
              <a:t> cloud is good environment because it is actually application deployment . </a:t>
            </a:r>
            <a:r>
              <a:rPr kumimoji="1" lang="en-US" altLang="ja-JP" dirty="0" err="1" smtClean="0"/>
              <a:t>IaaS</a:t>
            </a:r>
            <a:r>
              <a:rPr kumimoji="1" lang="en-US" altLang="ja-JP" dirty="0" smtClean="0"/>
              <a:t> is request  0.</a:t>
            </a:r>
          </a:p>
          <a:p>
            <a:endParaRPr lang="en-US" altLang="ja-JP" dirty="0" smtClean="0"/>
          </a:p>
          <a:p>
            <a:r>
              <a:rPr kumimoji="1" lang="en-US" altLang="ja-JP" dirty="0" smtClean="0"/>
              <a:t>For  training type 2 cloud engineers, there are other requirements like  customizability</a:t>
            </a:r>
            <a:r>
              <a:rPr lang="en-US" altLang="ja-JP" dirty="0" smtClean="0"/>
              <a:t>,  interoperability and physical resource monitoring.</a:t>
            </a:r>
          </a:p>
          <a:p>
            <a:endParaRPr kumimoji="1" lang="en-US" altLang="ja-JP" dirty="0" smtClean="0"/>
          </a:p>
          <a:p>
            <a:r>
              <a:rPr lang="en-US" altLang="ja-JP" dirty="0" smtClean="0"/>
              <a:t>In order to satisfy these requirements,  </a:t>
            </a:r>
            <a:r>
              <a:rPr lang="en-US" altLang="ja-JP" dirty="0" err="1" smtClean="0"/>
              <a:t>edubase</a:t>
            </a:r>
            <a:r>
              <a:rPr lang="en-US" altLang="ja-JP" dirty="0" smtClean="0"/>
              <a:t> Cloud is based open source and interface. It also has multi-clouds architecture with the common archive service and monitoring service. I meant by multi-clouds that the cloud consists of separated 15 mini-clouds  which have different end points.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36A9CD-536E-4653-B784-7BF7B3C1EB72}" type="slidenum">
              <a:rPr lang="en-US" altLang="ja-JP" smtClean="0"/>
              <a:pPr>
                <a:defRPr/>
              </a:pPr>
              <a:t>5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The shows </a:t>
            </a:r>
            <a:r>
              <a:rPr kumimoji="1" lang="en-US" altLang="ja-JP" dirty="0" err="1" smtClean="0"/>
              <a:t>edubase</a:t>
            </a:r>
            <a:r>
              <a:rPr kumimoji="1" lang="en-US" altLang="ja-JP" dirty="0" smtClean="0"/>
              <a:t> Cloud position among similar education cloud activities.</a:t>
            </a:r>
          </a:p>
          <a:p>
            <a:endParaRPr lang="en-US" altLang="ja-JP" dirty="0" smtClean="0"/>
          </a:p>
          <a:p>
            <a:r>
              <a:rPr lang="en-US" altLang="ja-JP" dirty="0" smtClean="0"/>
              <a:t>It has more customizability and versatility in terms of application frameworks.</a:t>
            </a:r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36A9CD-536E-4653-B784-7BF7B3C1EB72}" type="slidenum">
              <a:rPr lang="en-US" altLang="ja-JP" smtClean="0"/>
              <a:pPr>
                <a:defRPr/>
              </a:pPr>
              <a:t>6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Today I can show you several demonstrations. </a:t>
            </a:r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36A9CD-536E-4653-B784-7BF7B3C1EB72}" type="slidenum">
              <a:rPr lang="en-US" altLang="ja-JP" smtClean="0"/>
              <a:pPr>
                <a:defRPr/>
              </a:pPr>
              <a:t>7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The first one is demonstration to show some </a:t>
            </a:r>
            <a:r>
              <a:rPr kumimoji="1" lang="en-US" altLang="ja-JP" dirty="0" err="1" smtClean="0"/>
              <a:t>edubase</a:t>
            </a:r>
            <a:r>
              <a:rPr kumimoji="1" lang="en-US" altLang="ja-JP" dirty="0" smtClean="0"/>
              <a:t> Cloud unique functionalities as </a:t>
            </a:r>
            <a:r>
              <a:rPr kumimoji="1" lang="en-US" altLang="ja-JP" dirty="0" err="1" smtClean="0"/>
              <a:t>IaaS</a:t>
            </a:r>
            <a:r>
              <a:rPr lang="en-US" altLang="ja-JP" dirty="0" smtClean="0"/>
              <a:t>.</a:t>
            </a:r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36A9CD-536E-4653-B784-7BF7B3C1EB72}" type="slidenum">
              <a:rPr lang="en-US" altLang="ja-JP" smtClean="0"/>
              <a:pPr>
                <a:defRPr/>
              </a:pPr>
              <a:t>8</a:t>
            </a:fld>
            <a:endParaRPr lang="en-US" altLang="ja-JP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3262313"/>
            <a:ext cx="8893175" cy="27305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ja-JP" altLang="en-US">
              <a:latin typeface="Franklin Gothic Book" pitchFamily="32" charset="0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232139" y="1785927"/>
            <a:ext cx="8420100" cy="1470025"/>
          </a:xfrm>
        </p:spPr>
        <p:txBody>
          <a:bodyPr/>
          <a:lstStyle>
            <a:lvl1pPr algn="l"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32139" y="3643314"/>
            <a:ext cx="69342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 サブタイトルの書式設定</a:t>
            </a:r>
            <a:endParaRPr lang="ja-JP" altLang="en-US" dirty="0"/>
          </a:p>
        </p:txBody>
      </p:sp>
      <p:sp>
        <p:nvSpPr>
          <p:cNvPr id="5" name="スライド番号プレースホルダ 5"/>
          <p:cNvSpPr>
            <a:spLocks noGrp="1"/>
          </p:cNvSpPr>
          <p:nvPr>
            <p:ph type="sldNum" sz="quarter" idx="10"/>
          </p:nvPr>
        </p:nvSpPr>
        <p:spPr>
          <a:xfrm>
            <a:off x="9364663" y="6643688"/>
            <a:ext cx="541337" cy="142875"/>
          </a:xfrm>
        </p:spPr>
        <p:txBody>
          <a:bodyPr/>
          <a:lstStyle>
            <a:lvl1pPr>
              <a:defRPr/>
            </a:lvl1pPr>
          </a:lstStyle>
          <a:p>
            <a:fld id="{BFB4FD6B-6307-4287-BFBC-D7039111F720}" type="slidenum">
              <a:rPr lang="ja-JP" altLang="en-US"/>
              <a:pPr/>
              <a:t>&lt;#&gt;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スライド番号プレースホルダ 5"/>
          <p:cNvSpPr>
            <a:spLocks noGrp="1"/>
          </p:cNvSpPr>
          <p:nvPr>
            <p:ph type="sldNum" sz="quarter" idx="10"/>
          </p:nvPr>
        </p:nvSpPr>
        <p:spPr>
          <a:xfrm>
            <a:off x="9286875" y="6715125"/>
            <a:ext cx="541338" cy="142875"/>
          </a:xfrm>
        </p:spPr>
        <p:txBody>
          <a:bodyPr/>
          <a:lstStyle>
            <a:lvl1pPr>
              <a:defRPr/>
            </a:lvl1pPr>
          </a:lstStyle>
          <a:p>
            <a:fld id="{61CFD860-15EC-4E52-87D8-549961B17C7E}" type="slidenum">
              <a:rPr lang="ja-JP" altLang="en-US"/>
              <a:pPr/>
              <a:t>&lt;#&gt;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>
          <a:xfrm>
            <a:off x="495300" y="6572250"/>
            <a:ext cx="2311400" cy="1492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Franklin Gothic Book" pitchFamily="32" charset="0"/>
              </a:defRPr>
            </a:lvl1pPr>
          </a:lstStyle>
          <a:p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>
          <a:xfrm>
            <a:off x="5649913" y="6572250"/>
            <a:ext cx="4256087" cy="2857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Franklin Gothic Book" pitchFamily="32" charset="0"/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72B988-FC90-4FDE-B84A-4634FCB5BB22}" type="slidenum">
              <a:rPr lang="ja-JP" altLang="en-US"/>
              <a:pPr/>
              <a:t>&lt;#&gt;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487363" y="4929188"/>
            <a:ext cx="8915400" cy="1357312"/>
          </a:xfrm>
          <a:prstGeom prst="rect">
            <a:avLst/>
          </a:prstGeom>
          <a:noFill/>
        </p:spPr>
        <p:txBody>
          <a:bodyPr/>
          <a:lstStyle/>
          <a:p>
            <a:endParaRPr lang="ja-JP" altLang="en-US" sz="1400">
              <a:latin typeface="Franklin Gothic Book" pitchFamily="32" charset="0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0" y="785813"/>
            <a:ext cx="9906000" cy="71437"/>
          </a:xfrm>
          <a:prstGeom prst="rect">
            <a:avLst/>
          </a:prstGeom>
          <a:gradFill flip="none" rotWithShape="1">
            <a:gsLst>
              <a:gs pos="0">
                <a:srgbClr val="33CC33">
                  <a:shade val="30000"/>
                  <a:satMod val="115000"/>
                </a:srgbClr>
              </a:gs>
              <a:gs pos="50000">
                <a:srgbClr val="33CC33">
                  <a:shade val="67500"/>
                  <a:satMod val="115000"/>
                </a:srgbClr>
              </a:gs>
              <a:gs pos="100000">
                <a:srgbClr val="33CC33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ja-JP" altLang="en-US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7184" y="274638"/>
            <a:ext cx="8915400" cy="439718"/>
          </a:xfrm>
        </p:spPr>
        <p:txBody>
          <a:bodyPr>
            <a:noAutofit/>
          </a:bodyPr>
          <a:lstStyle>
            <a:lvl1pPr>
              <a:defRPr sz="36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87184" y="857233"/>
            <a:ext cx="8915400" cy="4000528"/>
          </a:xfrm>
          <a:ln>
            <a:solidFill>
              <a:srgbClr val="00B050"/>
            </a:solidFill>
          </a:ln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8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64312" y="4929198"/>
            <a:ext cx="8946388" cy="1428760"/>
          </a:xfrm>
          <a:ln>
            <a:solidFill>
              <a:srgbClr val="00B050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7" name="日付プレースホルダ 2"/>
          <p:cNvSpPr>
            <a:spLocks noGrp="1"/>
          </p:cNvSpPr>
          <p:nvPr>
            <p:ph type="dt" sz="half" idx="10"/>
          </p:nvPr>
        </p:nvSpPr>
        <p:spPr>
          <a:xfrm>
            <a:off x="495300" y="6572250"/>
            <a:ext cx="2311400" cy="1492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Franklin Gothic Book" pitchFamily="32" charset="0"/>
              </a:defRPr>
            </a:lvl1pPr>
          </a:lstStyle>
          <a:p>
            <a:endParaRPr lang="ja-JP" altLang="en-US"/>
          </a:p>
        </p:txBody>
      </p:sp>
      <p:sp>
        <p:nvSpPr>
          <p:cNvPr id="9" name="フッター プレースホルダ 3"/>
          <p:cNvSpPr>
            <a:spLocks noGrp="1"/>
          </p:cNvSpPr>
          <p:nvPr>
            <p:ph type="ftr" sz="quarter" idx="11"/>
          </p:nvPr>
        </p:nvSpPr>
        <p:spPr>
          <a:xfrm>
            <a:off x="5649913" y="6572250"/>
            <a:ext cx="4256087" cy="2857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Franklin Gothic Book" pitchFamily="32" charset="0"/>
              </a:defRPr>
            </a:lvl1pPr>
          </a:lstStyle>
          <a:p>
            <a:endParaRPr lang="ja-JP" altLang="en-US"/>
          </a:p>
        </p:txBody>
      </p:sp>
      <p:sp>
        <p:nvSpPr>
          <p:cNvPr id="10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8C20FA-C228-42B0-8C59-5D50BE30C8AD}" type="slidenum">
              <a:rPr lang="ja-JP" altLang="en-US"/>
              <a:pPr/>
              <a:t>&lt;#&gt;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0" y="857250"/>
            <a:ext cx="9906000" cy="7143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tx2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ja-JP" altLang="en-US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95300" y="214290"/>
            <a:ext cx="8915400" cy="582594"/>
          </a:xfrm>
        </p:spPr>
        <p:txBody>
          <a:bodyPr/>
          <a:lstStyle>
            <a:lvl1pPr>
              <a:defRPr sz="2800"/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スライド番号プレースホルダ 5"/>
          <p:cNvSpPr>
            <a:spLocks noGrp="1"/>
          </p:cNvSpPr>
          <p:nvPr>
            <p:ph type="sldNum" sz="quarter" idx="10"/>
          </p:nvPr>
        </p:nvSpPr>
        <p:spPr>
          <a:xfrm>
            <a:off x="9286875" y="6715125"/>
            <a:ext cx="541338" cy="142875"/>
          </a:xfrm>
        </p:spPr>
        <p:txBody>
          <a:bodyPr/>
          <a:lstStyle>
            <a:lvl1pPr>
              <a:defRPr/>
            </a:lvl1pPr>
          </a:lstStyle>
          <a:p>
            <a:fld id="{5439E483-02C4-4ADB-9EBD-9E13461B977D}" type="slidenum">
              <a:rPr lang="ja-JP" altLang="en-US"/>
              <a:pPr/>
              <a:t>&lt;#&gt;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footer_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334125"/>
            <a:ext cx="9906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82506" y="3929056"/>
            <a:ext cx="8420100" cy="1362075"/>
          </a:xfrm>
        </p:spPr>
        <p:txBody>
          <a:bodyPr anchor="t">
            <a:normAutofit/>
          </a:bodyPr>
          <a:lstStyle>
            <a:lvl1pPr algn="l">
              <a:defRPr sz="2400" b="1" cap="all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 dirty="0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82506" y="2428869"/>
            <a:ext cx="8420100" cy="1500187"/>
          </a:xfrm>
        </p:spPr>
        <p:txBody>
          <a:bodyPr anchor="b">
            <a:normAutofit/>
          </a:bodyPr>
          <a:lstStyle>
            <a:lvl1pPr marL="0" indent="0">
              <a:buNone/>
              <a:defRPr sz="4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スライド番号プレースホル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BA1B3D1-4103-4DE4-87F0-1502D92C3219}" type="slidenum">
              <a:rPr lang="ja-JP" altLang="en-US"/>
              <a:pPr/>
              <a:t>&lt;#&gt;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857250"/>
            <a:ext cx="9906000" cy="71438"/>
          </a:xfrm>
          <a:prstGeom prst="rect">
            <a:avLst/>
          </a:prstGeom>
          <a:gradFill flip="none" rotWithShape="1">
            <a:gsLst>
              <a:gs pos="0">
                <a:srgbClr val="33CC33">
                  <a:shade val="30000"/>
                  <a:satMod val="115000"/>
                </a:srgbClr>
              </a:gs>
              <a:gs pos="50000">
                <a:srgbClr val="33CC33">
                  <a:shade val="67500"/>
                  <a:satMod val="115000"/>
                </a:srgbClr>
              </a:gs>
              <a:gs pos="100000">
                <a:srgbClr val="33CC33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ja-JP" altLang="en-US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95300" y="214290"/>
            <a:ext cx="8915400" cy="582594"/>
          </a:xfrm>
        </p:spPr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95300" y="1214423"/>
            <a:ext cx="4375150" cy="491174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 dirty="0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5035550" y="1214423"/>
            <a:ext cx="4375150" cy="491174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6" name="スライド番号プレースホルダ 6"/>
          <p:cNvSpPr>
            <a:spLocks noGrp="1"/>
          </p:cNvSpPr>
          <p:nvPr>
            <p:ph type="sldNum" sz="quarter" idx="10"/>
          </p:nvPr>
        </p:nvSpPr>
        <p:spPr>
          <a:xfrm>
            <a:off x="9286875" y="6643688"/>
            <a:ext cx="541338" cy="142875"/>
          </a:xfrm>
        </p:spPr>
        <p:txBody>
          <a:bodyPr/>
          <a:lstStyle>
            <a:lvl1pPr>
              <a:defRPr/>
            </a:lvl1pPr>
          </a:lstStyle>
          <a:p>
            <a:fld id="{C96A837E-A839-4F75-83DE-F8570CA6EF7C}" type="slidenum">
              <a:rPr lang="ja-JP" altLang="en-US"/>
              <a:pPr/>
              <a:t>&lt;#&gt;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0" y="857250"/>
            <a:ext cx="9906000" cy="71438"/>
          </a:xfrm>
          <a:prstGeom prst="rect">
            <a:avLst/>
          </a:prstGeom>
          <a:gradFill flip="none" rotWithShape="1">
            <a:gsLst>
              <a:gs pos="0">
                <a:srgbClr val="33CC33">
                  <a:shade val="30000"/>
                  <a:satMod val="115000"/>
                </a:srgbClr>
              </a:gs>
              <a:gs pos="50000">
                <a:srgbClr val="33CC33">
                  <a:shade val="67500"/>
                  <a:satMod val="115000"/>
                </a:srgbClr>
              </a:gs>
              <a:gs pos="100000">
                <a:srgbClr val="33CC33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ja-JP" altLang="en-US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95300" y="214290"/>
            <a:ext cx="8915400" cy="582594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 dirty="0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95300" y="1214422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95300" y="1854184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 dirty="0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5032111" y="1214422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5032111" y="1854184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8" name="日付プレースホルダ 6"/>
          <p:cNvSpPr>
            <a:spLocks noGrp="1"/>
          </p:cNvSpPr>
          <p:nvPr>
            <p:ph type="dt" sz="half" idx="10"/>
          </p:nvPr>
        </p:nvSpPr>
        <p:spPr>
          <a:xfrm>
            <a:off x="495300" y="6572250"/>
            <a:ext cx="2311400" cy="1492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Franklin Gothic Book" pitchFamily="32" charset="0"/>
              </a:defRPr>
            </a:lvl1pPr>
          </a:lstStyle>
          <a:p>
            <a:endParaRPr lang="ja-JP" altLang="en-US"/>
          </a:p>
        </p:txBody>
      </p:sp>
      <p:sp>
        <p:nvSpPr>
          <p:cNvPr id="9" name="フッター プレースホルダ 7"/>
          <p:cNvSpPr>
            <a:spLocks noGrp="1"/>
          </p:cNvSpPr>
          <p:nvPr>
            <p:ph type="ftr" sz="quarter" idx="11"/>
          </p:nvPr>
        </p:nvSpPr>
        <p:spPr>
          <a:xfrm>
            <a:off x="5649913" y="6572250"/>
            <a:ext cx="4256087" cy="2857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Franklin Gothic Book" pitchFamily="32" charset="0"/>
              </a:defRPr>
            </a:lvl1pPr>
          </a:lstStyle>
          <a:p>
            <a:endParaRPr lang="ja-JP" altLang="en-US"/>
          </a:p>
        </p:txBody>
      </p:sp>
      <p:sp>
        <p:nvSpPr>
          <p:cNvPr id="10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062EF9-1BB4-4780-BF32-F10556B9C5E1}" type="slidenum">
              <a:rPr lang="ja-JP" altLang="en-US"/>
              <a:pPr/>
              <a:t>&lt;#&gt;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0" y="857250"/>
            <a:ext cx="9906000" cy="7143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40000"/>
                  <a:lumOff val="6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ja-JP" altLang="en-US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95300" y="214290"/>
            <a:ext cx="8915400" cy="582594"/>
          </a:xfrm>
        </p:spPr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 dirty="0"/>
          </a:p>
        </p:txBody>
      </p:sp>
      <p:sp>
        <p:nvSpPr>
          <p:cNvPr id="4" name="スライド番号プレースホルダ 4"/>
          <p:cNvSpPr>
            <a:spLocks noGrp="1"/>
          </p:cNvSpPr>
          <p:nvPr>
            <p:ph type="sldNum" sz="quarter" idx="10"/>
          </p:nvPr>
        </p:nvSpPr>
        <p:spPr>
          <a:xfrm>
            <a:off x="9286875" y="6643688"/>
            <a:ext cx="541338" cy="142875"/>
          </a:xfrm>
        </p:spPr>
        <p:txBody>
          <a:bodyPr/>
          <a:lstStyle>
            <a:lvl1pPr>
              <a:defRPr/>
            </a:lvl1pPr>
          </a:lstStyle>
          <a:p>
            <a:fld id="{2EDCEE8F-7CE5-4092-977C-B50EEF3B509B}" type="slidenum">
              <a:rPr lang="ja-JP" altLang="en-US"/>
              <a:pPr/>
              <a:t>&lt;#&gt;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>
          <a:xfrm>
            <a:off x="495300" y="6572250"/>
            <a:ext cx="2311400" cy="1492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Franklin Gothic Book" pitchFamily="32" charset="0"/>
              </a:defRPr>
            </a:lvl1pPr>
          </a:lstStyle>
          <a:p>
            <a:endParaRPr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>
          <a:xfrm>
            <a:off x="5649913" y="6572250"/>
            <a:ext cx="4256087" cy="2857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Franklin Gothic Book" pitchFamily="32" charset="0"/>
              </a:defRPr>
            </a:lvl1pPr>
          </a:lstStyle>
          <a:p>
            <a:endParaRPr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898976-EA09-4BD5-9AAC-ED97169BD245}" type="slidenum">
              <a:rPr lang="ja-JP" altLang="en-US"/>
              <a:pPr/>
              <a:t>&lt;#&gt;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スライド番号プレースホルダ 6"/>
          <p:cNvSpPr>
            <a:spLocks noGrp="1"/>
          </p:cNvSpPr>
          <p:nvPr>
            <p:ph type="sldNum" sz="quarter" idx="10"/>
          </p:nvPr>
        </p:nvSpPr>
        <p:spPr>
          <a:xfrm>
            <a:off x="9286875" y="6643688"/>
            <a:ext cx="541338" cy="142875"/>
          </a:xfrm>
        </p:spPr>
        <p:txBody>
          <a:bodyPr/>
          <a:lstStyle>
            <a:lvl1pPr>
              <a:defRPr/>
            </a:lvl1pPr>
          </a:lstStyle>
          <a:p>
            <a:fld id="{E22ED900-DCA1-4CB6-951E-47DDCE0B170B}" type="slidenum">
              <a:rPr lang="ja-JP" altLang="en-US"/>
              <a:pPr/>
              <a:t>&lt;#&gt;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ja-JP" altLang="en-US" noProof="0" smtClean="0"/>
              <a:t>アイコンをクリックして図を追加</a:t>
            </a:r>
            <a:endParaRPr lang="ja-JP" altLang="en-US" noProof="0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>
          <a:xfrm>
            <a:off x="495300" y="6572250"/>
            <a:ext cx="2311400" cy="1492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Franklin Gothic Book" pitchFamily="32" charset="0"/>
              </a:defRPr>
            </a:lvl1pPr>
          </a:lstStyle>
          <a:p>
            <a:endParaRPr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>
          <a:xfrm>
            <a:off x="5649913" y="6572250"/>
            <a:ext cx="4256087" cy="2857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Franklin Gothic Book" pitchFamily="32" charset="0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787AC8-8F6F-4F8A-BDB9-2DB7A7BBC53D}" type="slidenum">
              <a:rPr lang="ja-JP" altLang="en-US"/>
              <a:pPr/>
              <a:t>&lt;#&gt;</a:t>
            </a:fld>
            <a:endParaRPr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タイトル プレースホルダ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タイトルの書式設定</a:t>
            </a:r>
          </a:p>
        </p:txBody>
      </p:sp>
      <p:sp>
        <p:nvSpPr>
          <p:cNvPr id="1027" name="テキスト プレースホルダ 2"/>
          <p:cNvSpPr>
            <a:spLocks noGrp="1"/>
          </p:cNvSpPr>
          <p:nvPr>
            <p:ph type="body" idx="1"/>
          </p:nvPr>
        </p:nvSpPr>
        <p:spPr bwMode="auto">
          <a:xfrm>
            <a:off x="495300" y="1214438"/>
            <a:ext cx="8915400" cy="491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pic>
        <p:nvPicPr>
          <p:cNvPr id="1028" name="Picture 5" descr="footer_e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6334125"/>
            <a:ext cx="9906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フッター プレースホルダ 4"/>
          <p:cNvSpPr txBox="1">
            <a:spLocks/>
          </p:cNvSpPr>
          <p:nvPr/>
        </p:nvSpPr>
        <p:spPr>
          <a:xfrm>
            <a:off x="5649913" y="6572250"/>
            <a:ext cx="4256087" cy="285750"/>
          </a:xfrm>
          <a:prstGeom prst="rect">
            <a:avLst/>
          </a:prstGeom>
        </p:spPr>
        <p:txBody>
          <a:bodyPr anchor="ctr"/>
          <a:lstStyle/>
          <a:p>
            <a:pPr algn="ctr"/>
            <a:endParaRPr lang="ja-JP" altLang="en-US" sz="1000">
              <a:solidFill>
                <a:srgbClr val="898989"/>
              </a:solidFill>
              <a:latin typeface="Franklin Gothic Book" pitchFamily="32" charset="0"/>
            </a:endParaRPr>
          </a:p>
        </p:txBody>
      </p:sp>
      <p:sp>
        <p:nvSpPr>
          <p:cNvPr id="10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9132888" y="6429375"/>
            <a:ext cx="541337" cy="1428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bg1"/>
                </a:solidFill>
                <a:latin typeface="Franklin Gothic Book" pitchFamily="32" charset="0"/>
              </a:defRPr>
            </a:lvl1pPr>
          </a:lstStyle>
          <a:p>
            <a:fld id="{120DCA97-A036-4E8B-A0EC-96F7405ACEB4}" type="slidenum">
              <a:rPr lang="ja-JP" altLang="en-US"/>
              <a:pPr/>
              <a:t>&lt;#&gt;</a:t>
            </a:fld>
            <a:endParaRPr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  <p:sldLayoutId id="2147484488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 kern="1200">
          <a:solidFill>
            <a:schemeClr val="tx1"/>
          </a:solidFill>
          <a:latin typeface="+mj-lt"/>
          <a:ea typeface="+mj-ea"/>
          <a:cs typeface="HG創英角ｺﾞｼｯｸUB" pitchFamily="49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Franklin Gothic Medium" pitchFamily="34" charset="0"/>
          <a:ea typeface="HG創英角ｺﾞｼｯｸUB" pitchFamily="49" charset="-128"/>
          <a:cs typeface="HG創英角ｺﾞｼｯｸUB" pitchFamily="49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Franklin Gothic Medium" pitchFamily="34" charset="0"/>
          <a:ea typeface="HG創英角ｺﾞｼｯｸUB" pitchFamily="49" charset="-128"/>
          <a:cs typeface="HG創英角ｺﾞｼｯｸUB" pitchFamily="49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Franklin Gothic Medium" pitchFamily="34" charset="0"/>
          <a:ea typeface="HG創英角ｺﾞｼｯｸUB" pitchFamily="49" charset="-128"/>
          <a:cs typeface="HG創英角ｺﾞｼｯｸUB" pitchFamily="49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Franklin Gothic Medium" pitchFamily="34" charset="0"/>
          <a:ea typeface="HG創英角ｺﾞｼｯｸUB" pitchFamily="49" charset="-128"/>
          <a:cs typeface="HG創英角ｺﾞｼｯｸUB" pitchFamily="49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HGｺﾞｼｯｸE" pitchFamily="49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HGｺﾞｼｯｸE" pitchFamily="49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HGｺﾞｼｯｸE" pitchFamily="49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1600" kern="1200">
          <a:solidFill>
            <a:schemeClr val="tx1"/>
          </a:solidFill>
          <a:latin typeface="+mn-lt"/>
          <a:ea typeface="+mn-ea"/>
          <a:cs typeface="HGｺﾞｼｯｸE" pitchFamily="49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1600" kern="1200">
          <a:solidFill>
            <a:schemeClr val="tx1"/>
          </a:solidFill>
          <a:latin typeface="+mn-lt"/>
          <a:ea typeface="+mn-ea"/>
          <a:cs typeface="HGｺﾞｼｯｸE" pitchFamily="49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7.em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10" Type="http://schemas.openxmlformats.org/officeDocument/2006/relationships/image" Target="../media/image13.png"/><Relationship Id="rId4" Type="http://schemas.openxmlformats.org/officeDocument/2006/relationships/hyperlink" Target="http://www.worldwidetelescope.org/webclient/" TargetMode="External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yoko@nii.ac.jp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grace-center.jp/en/prj_educloud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サブタイトル 5"/>
          <p:cNvSpPr>
            <a:spLocks noGrp="1"/>
          </p:cNvSpPr>
          <p:nvPr>
            <p:ph type="subTitle" idx="1"/>
          </p:nvPr>
        </p:nvSpPr>
        <p:spPr>
          <a:xfrm>
            <a:off x="0" y="3573016"/>
            <a:ext cx="8568952" cy="936352"/>
          </a:xfrm>
        </p:spPr>
        <p:txBody>
          <a:bodyPr>
            <a:normAutofit fontScale="92500"/>
          </a:bodyPr>
          <a:lstStyle/>
          <a:p>
            <a:pPr algn="r"/>
            <a:r>
              <a:rPr lang="en-US" altLang="ja-JP" sz="1900" dirty="0" smtClean="0">
                <a:solidFill>
                  <a:schemeClr val="tx1"/>
                </a:solidFill>
              </a:rPr>
              <a:t>Nobukazu Yoshioka, Shigetoshi Yokoyama, Yoshionori Tanabe, and Shinichi Honiden</a:t>
            </a:r>
            <a:endParaRPr lang="en-US" altLang="ja-JP" sz="1900" dirty="0" smtClean="0">
              <a:solidFill>
                <a:schemeClr val="tx1"/>
              </a:solidFill>
              <a:latin typeface="HGP創英角ｺﾞｼｯｸUB" pitchFamily="48" charset="0"/>
              <a:ea typeface="ＭＳ Ｐゴシック" charset="-128"/>
            </a:endParaRPr>
          </a:p>
          <a:p>
            <a:pPr algn="r" eaLnBrk="1" hangingPunct="1"/>
            <a:r>
              <a:rPr lang="en-US" altLang="ja-JP" dirty="0" smtClean="0">
                <a:solidFill>
                  <a:schemeClr val="tx1"/>
                </a:solidFill>
                <a:latin typeface="HGP創英角ｺﾞｼｯｸUB" pitchFamily="48" charset="0"/>
                <a:ea typeface="ＭＳ Ｐゴシック" charset="-128"/>
              </a:rPr>
              <a:t>National Institute of Informatics</a:t>
            </a:r>
            <a:endParaRPr lang="ja-JP" altLang="en-US" dirty="0" smtClean="0">
              <a:solidFill>
                <a:schemeClr val="tx1"/>
              </a:solidFill>
              <a:latin typeface="HGP創英角ｺﾞｼｯｸUB" pitchFamily="48" charset="0"/>
              <a:ea typeface="ＭＳ Ｐゴシック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309530" y="2214554"/>
            <a:ext cx="857256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4000" b="1" dirty="0" smtClean="0"/>
              <a:t>edubase Cloud</a:t>
            </a:r>
          </a:p>
          <a:p>
            <a:r>
              <a:rPr lang="en-US" altLang="ja-JP" sz="2400" b="1" dirty="0" smtClean="0"/>
              <a:t>An Open-source Cloud Platform for Cloud</a:t>
            </a:r>
            <a:r>
              <a:rPr lang="ja-JP" altLang="en-US" sz="2400" b="1" dirty="0" smtClean="0"/>
              <a:t> </a:t>
            </a:r>
            <a:r>
              <a:rPr lang="en-US" altLang="ja-JP" sz="2400" b="1" dirty="0" smtClean="0"/>
              <a:t>Engineers</a:t>
            </a:r>
            <a:endParaRPr lang="ja-JP" altLang="en-US" sz="2400" dirty="0"/>
          </a:p>
        </p:txBody>
      </p:sp>
      <p:sp>
        <p:nvSpPr>
          <p:cNvPr id="5" name="正方形/長方形 4"/>
          <p:cNvSpPr/>
          <p:nvPr/>
        </p:nvSpPr>
        <p:spPr>
          <a:xfrm>
            <a:off x="4520952" y="4509120"/>
            <a:ext cx="4267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ja-JP" dirty="0" smtClean="0">
                <a:solidFill>
                  <a:schemeClr val="accent1">
                    <a:lumMod val="75000"/>
                  </a:schemeClr>
                </a:solidFill>
                <a:latin typeface="HGP創英角ｺﾞｼｯｸUB" pitchFamily="48" charset="0"/>
              </a:rPr>
              <a:t>(Presenter) Shigetoshi Yokoyama: @jxta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2480" y="188640"/>
            <a:ext cx="5256584" cy="582594"/>
          </a:xfrm>
        </p:spPr>
        <p:txBody>
          <a:bodyPr/>
          <a:lstStyle/>
          <a:p>
            <a:r>
              <a:rPr kumimoji="1" lang="en-US" altLang="ja-JP" sz="3600" dirty="0" smtClean="0"/>
              <a:t>R1: Customizable </a:t>
            </a:r>
            <a:r>
              <a:rPr kumimoji="1" lang="en-US" altLang="ja-JP" sz="3600" dirty="0" err="1" smtClean="0"/>
              <a:t>IaaS</a:t>
            </a:r>
            <a:r>
              <a:rPr kumimoji="1" lang="en-US" altLang="ja-JP" sz="3600" dirty="0" smtClean="0"/>
              <a:t> </a:t>
            </a:r>
            <a:endParaRPr kumimoji="1" lang="ja-JP" altLang="en-US" sz="3600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>
          <a:xfrm>
            <a:off x="9286875" y="6669360"/>
            <a:ext cx="541338" cy="142875"/>
          </a:xfrm>
        </p:spPr>
        <p:txBody>
          <a:bodyPr/>
          <a:lstStyle/>
          <a:p>
            <a:fld id="{5439E483-02C4-4ADB-9EBD-9E13461B977D}" type="slidenum">
              <a:rPr lang="ja-JP" altLang="en-US" smtClean="0"/>
              <a:pPr/>
              <a:t>9</a:t>
            </a:fld>
            <a:endParaRPr lang="ja-JP" altLang="en-US" dirty="0"/>
          </a:p>
        </p:txBody>
      </p:sp>
      <p:grpSp>
        <p:nvGrpSpPr>
          <p:cNvPr id="11" name="グループ化 305"/>
          <p:cNvGrpSpPr>
            <a:grpSpLocks/>
          </p:cNvGrpSpPr>
          <p:nvPr/>
        </p:nvGrpSpPr>
        <p:grpSpPr bwMode="auto">
          <a:xfrm>
            <a:off x="49134" y="1429450"/>
            <a:ext cx="894937" cy="687308"/>
            <a:chOff x="1071538" y="4214819"/>
            <a:chExt cx="946328" cy="726106"/>
          </a:xfrm>
        </p:grpSpPr>
        <p:grpSp>
          <p:nvGrpSpPr>
            <p:cNvPr id="12" name="Group 66"/>
            <p:cNvGrpSpPr>
              <a:grpSpLocks/>
            </p:cNvGrpSpPr>
            <p:nvPr/>
          </p:nvGrpSpPr>
          <p:grpSpPr bwMode="auto">
            <a:xfrm>
              <a:off x="1285852" y="4214819"/>
              <a:ext cx="400050" cy="501651"/>
              <a:chOff x="127" y="382"/>
              <a:chExt cx="252" cy="316"/>
            </a:xfrm>
          </p:grpSpPr>
          <p:sp>
            <p:nvSpPr>
              <p:cNvPr id="14" name="Freeform 19"/>
              <p:cNvSpPr>
                <a:spLocks/>
              </p:cNvSpPr>
              <p:nvPr/>
            </p:nvSpPr>
            <p:spPr bwMode="auto">
              <a:xfrm>
                <a:off x="201" y="382"/>
                <a:ext cx="178" cy="251"/>
              </a:xfrm>
              <a:custGeom>
                <a:avLst/>
                <a:gdLst>
                  <a:gd name="T0" fmla="*/ 159 w 178"/>
                  <a:gd name="T1" fmla="*/ 60 h 251"/>
                  <a:gd name="T2" fmla="*/ 162 w 178"/>
                  <a:gd name="T3" fmla="*/ 62 h 251"/>
                  <a:gd name="T4" fmla="*/ 165 w 178"/>
                  <a:gd name="T5" fmla="*/ 65 h 251"/>
                  <a:gd name="T6" fmla="*/ 168 w 178"/>
                  <a:gd name="T7" fmla="*/ 70 h 251"/>
                  <a:gd name="T8" fmla="*/ 169 w 178"/>
                  <a:gd name="T9" fmla="*/ 75 h 251"/>
                  <a:gd name="T10" fmla="*/ 169 w 178"/>
                  <a:gd name="T11" fmla="*/ 82 h 251"/>
                  <a:gd name="T12" fmla="*/ 158 w 178"/>
                  <a:gd name="T13" fmla="*/ 166 h 251"/>
                  <a:gd name="T14" fmla="*/ 161 w 178"/>
                  <a:gd name="T15" fmla="*/ 170 h 251"/>
                  <a:gd name="T16" fmla="*/ 165 w 178"/>
                  <a:gd name="T17" fmla="*/ 175 h 251"/>
                  <a:gd name="T18" fmla="*/ 170 w 178"/>
                  <a:gd name="T19" fmla="*/ 182 h 251"/>
                  <a:gd name="T20" fmla="*/ 174 w 178"/>
                  <a:gd name="T21" fmla="*/ 192 h 251"/>
                  <a:gd name="T22" fmla="*/ 177 w 178"/>
                  <a:gd name="T23" fmla="*/ 203 h 251"/>
                  <a:gd name="T24" fmla="*/ 178 w 178"/>
                  <a:gd name="T25" fmla="*/ 208 h 251"/>
                  <a:gd name="T26" fmla="*/ 178 w 178"/>
                  <a:gd name="T27" fmla="*/ 213 h 251"/>
                  <a:gd name="T28" fmla="*/ 178 w 178"/>
                  <a:gd name="T29" fmla="*/ 218 h 251"/>
                  <a:gd name="T30" fmla="*/ 177 w 178"/>
                  <a:gd name="T31" fmla="*/ 224 h 251"/>
                  <a:gd name="T32" fmla="*/ 175 w 178"/>
                  <a:gd name="T33" fmla="*/ 230 h 251"/>
                  <a:gd name="T34" fmla="*/ 173 w 178"/>
                  <a:gd name="T35" fmla="*/ 234 h 251"/>
                  <a:gd name="T36" fmla="*/ 170 w 178"/>
                  <a:gd name="T37" fmla="*/ 237 h 251"/>
                  <a:gd name="T38" fmla="*/ 164 w 178"/>
                  <a:gd name="T39" fmla="*/ 241 h 251"/>
                  <a:gd name="T40" fmla="*/ 153 w 178"/>
                  <a:gd name="T41" fmla="*/ 245 h 251"/>
                  <a:gd name="T42" fmla="*/ 138 w 178"/>
                  <a:gd name="T43" fmla="*/ 249 h 251"/>
                  <a:gd name="T44" fmla="*/ 116 w 178"/>
                  <a:gd name="T45" fmla="*/ 251 h 251"/>
                  <a:gd name="T46" fmla="*/ 103 w 178"/>
                  <a:gd name="T47" fmla="*/ 250 h 251"/>
                  <a:gd name="T48" fmla="*/ 95 w 178"/>
                  <a:gd name="T49" fmla="*/ 249 h 251"/>
                  <a:gd name="T50" fmla="*/ 83 w 178"/>
                  <a:gd name="T51" fmla="*/ 246 h 251"/>
                  <a:gd name="T52" fmla="*/ 71 w 178"/>
                  <a:gd name="T53" fmla="*/ 242 h 251"/>
                  <a:gd name="T54" fmla="*/ 60 w 178"/>
                  <a:gd name="T55" fmla="*/ 236 h 251"/>
                  <a:gd name="T56" fmla="*/ 53 w 178"/>
                  <a:gd name="T57" fmla="*/ 228 h 251"/>
                  <a:gd name="T58" fmla="*/ 50 w 178"/>
                  <a:gd name="T59" fmla="*/ 222 h 251"/>
                  <a:gd name="T60" fmla="*/ 49 w 178"/>
                  <a:gd name="T61" fmla="*/ 216 h 251"/>
                  <a:gd name="T62" fmla="*/ 49 w 178"/>
                  <a:gd name="T63" fmla="*/ 208 h 251"/>
                  <a:gd name="T64" fmla="*/ 50 w 178"/>
                  <a:gd name="T65" fmla="*/ 198 h 251"/>
                  <a:gd name="T66" fmla="*/ 53 w 178"/>
                  <a:gd name="T67" fmla="*/ 187 h 251"/>
                  <a:gd name="T68" fmla="*/ 60 w 178"/>
                  <a:gd name="T69" fmla="*/ 176 h 251"/>
                  <a:gd name="T70" fmla="*/ 13 w 178"/>
                  <a:gd name="T71" fmla="*/ 140 h 251"/>
                  <a:gd name="T72" fmla="*/ 10 w 178"/>
                  <a:gd name="T73" fmla="*/ 138 h 251"/>
                  <a:gd name="T74" fmla="*/ 7 w 178"/>
                  <a:gd name="T75" fmla="*/ 135 h 251"/>
                  <a:gd name="T76" fmla="*/ 4 w 178"/>
                  <a:gd name="T77" fmla="*/ 131 h 251"/>
                  <a:gd name="T78" fmla="*/ 1 w 178"/>
                  <a:gd name="T79" fmla="*/ 126 h 251"/>
                  <a:gd name="T80" fmla="*/ 0 w 178"/>
                  <a:gd name="T81" fmla="*/ 120 h 251"/>
                  <a:gd name="T82" fmla="*/ 15 w 178"/>
                  <a:gd name="T83" fmla="*/ 19 h 251"/>
                  <a:gd name="T84" fmla="*/ 16 w 178"/>
                  <a:gd name="T85" fmla="*/ 15 h 251"/>
                  <a:gd name="T86" fmla="*/ 18 w 178"/>
                  <a:gd name="T87" fmla="*/ 12 h 251"/>
                  <a:gd name="T88" fmla="*/ 20 w 178"/>
                  <a:gd name="T89" fmla="*/ 8 h 251"/>
                  <a:gd name="T90" fmla="*/ 23 w 178"/>
                  <a:gd name="T91" fmla="*/ 4 h 251"/>
                  <a:gd name="T92" fmla="*/ 28 w 178"/>
                  <a:gd name="T93" fmla="*/ 2 h 251"/>
                  <a:gd name="T94" fmla="*/ 31 w 178"/>
                  <a:gd name="T95" fmla="*/ 1 h 251"/>
                  <a:gd name="T96" fmla="*/ 34 w 178"/>
                  <a:gd name="T97" fmla="*/ 0 h 251"/>
                  <a:gd name="T98" fmla="*/ 38 w 178"/>
                  <a:gd name="T99" fmla="*/ 0 h 251"/>
                  <a:gd name="T100" fmla="*/ 43 w 178"/>
                  <a:gd name="T101" fmla="*/ 0 h 251"/>
                  <a:gd name="T102" fmla="*/ 49 w 178"/>
                  <a:gd name="T103" fmla="*/ 0 h 251"/>
                  <a:gd name="T104" fmla="*/ 55 w 178"/>
                  <a:gd name="T105" fmla="*/ 2 h 251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78"/>
                  <a:gd name="T160" fmla="*/ 0 h 251"/>
                  <a:gd name="T161" fmla="*/ 178 w 178"/>
                  <a:gd name="T162" fmla="*/ 251 h 251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78" h="251">
                    <a:moveTo>
                      <a:pt x="55" y="2"/>
                    </a:moveTo>
                    <a:lnTo>
                      <a:pt x="158" y="60"/>
                    </a:lnTo>
                    <a:lnTo>
                      <a:pt x="159" y="60"/>
                    </a:lnTo>
                    <a:lnTo>
                      <a:pt x="160" y="61"/>
                    </a:lnTo>
                    <a:lnTo>
                      <a:pt x="161" y="62"/>
                    </a:lnTo>
                    <a:lnTo>
                      <a:pt x="162" y="62"/>
                    </a:lnTo>
                    <a:lnTo>
                      <a:pt x="162" y="63"/>
                    </a:lnTo>
                    <a:lnTo>
                      <a:pt x="163" y="63"/>
                    </a:lnTo>
                    <a:lnTo>
                      <a:pt x="164" y="64"/>
                    </a:lnTo>
                    <a:lnTo>
                      <a:pt x="164" y="65"/>
                    </a:lnTo>
                    <a:lnTo>
                      <a:pt x="165" y="65"/>
                    </a:lnTo>
                    <a:lnTo>
                      <a:pt x="165" y="66"/>
                    </a:lnTo>
                    <a:lnTo>
                      <a:pt x="166" y="67"/>
                    </a:lnTo>
                    <a:lnTo>
                      <a:pt x="167" y="68"/>
                    </a:lnTo>
                    <a:lnTo>
                      <a:pt x="167" y="69"/>
                    </a:lnTo>
                    <a:lnTo>
                      <a:pt x="168" y="70"/>
                    </a:lnTo>
                    <a:lnTo>
                      <a:pt x="168" y="71"/>
                    </a:lnTo>
                    <a:lnTo>
                      <a:pt x="168" y="72"/>
                    </a:lnTo>
                    <a:lnTo>
                      <a:pt x="169" y="73"/>
                    </a:lnTo>
                    <a:lnTo>
                      <a:pt x="169" y="74"/>
                    </a:lnTo>
                    <a:lnTo>
                      <a:pt x="169" y="75"/>
                    </a:lnTo>
                    <a:lnTo>
                      <a:pt x="169" y="77"/>
                    </a:lnTo>
                    <a:lnTo>
                      <a:pt x="170" y="78"/>
                    </a:lnTo>
                    <a:lnTo>
                      <a:pt x="170" y="79"/>
                    </a:lnTo>
                    <a:lnTo>
                      <a:pt x="169" y="81"/>
                    </a:lnTo>
                    <a:lnTo>
                      <a:pt x="169" y="82"/>
                    </a:lnTo>
                    <a:lnTo>
                      <a:pt x="156" y="165"/>
                    </a:lnTo>
                    <a:lnTo>
                      <a:pt x="157" y="166"/>
                    </a:lnTo>
                    <a:lnTo>
                      <a:pt x="158" y="166"/>
                    </a:lnTo>
                    <a:lnTo>
                      <a:pt x="158" y="167"/>
                    </a:lnTo>
                    <a:lnTo>
                      <a:pt x="159" y="167"/>
                    </a:lnTo>
                    <a:lnTo>
                      <a:pt x="159" y="168"/>
                    </a:lnTo>
                    <a:lnTo>
                      <a:pt x="160" y="169"/>
                    </a:lnTo>
                    <a:lnTo>
                      <a:pt x="161" y="170"/>
                    </a:lnTo>
                    <a:lnTo>
                      <a:pt x="162" y="171"/>
                    </a:lnTo>
                    <a:lnTo>
                      <a:pt x="163" y="171"/>
                    </a:lnTo>
                    <a:lnTo>
                      <a:pt x="164" y="173"/>
                    </a:lnTo>
                    <a:lnTo>
                      <a:pt x="164" y="174"/>
                    </a:lnTo>
                    <a:lnTo>
                      <a:pt x="165" y="175"/>
                    </a:lnTo>
                    <a:lnTo>
                      <a:pt x="166" y="176"/>
                    </a:lnTo>
                    <a:lnTo>
                      <a:pt x="167" y="178"/>
                    </a:lnTo>
                    <a:lnTo>
                      <a:pt x="168" y="179"/>
                    </a:lnTo>
                    <a:lnTo>
                      <a:pt x="169" y="181"/>
                    </a:lnTo>
                    <a:lnTo>
                      <a:pt x="170" y="182"/>
                    </a:lnTo>
                    <a:lnTo>
                      <a:pt x="171" y="184"/>
                    </a:lnTo>
                    <a:lnTo>
                      <a:pt x="172" y="186"/>
                    </a:lnTo>
                    <a:lnTo>
                      <a:pt x="173" y="187"/>
                    </a:lnTo>
                    <a:lnTo>
                      <a:pt x="173" y="189"/>
                    </a:lnTo>
                    <a:lnTo>
                      <a:pt x="174" y="192"/>
                    </a:lnTo>
                    <a:lnTo>
                      <a:pt x="175" y="194"/>
                    </a:lnTo>
                    <a:lnTo>
                      <a:pt x="175" y="196"/>
                    </a:lnTo>
                    <a:lnTo>
                      <a:pt x="176" y="198"/>
                    </a:lnTo>
                    <a:lnTo>
                      <a:pt x="177" y="201"/>
                    </a:lnTo>
                    <a:lnTo>
                      <a:pt x="177" y="203"/>
                    </a:lnTo>
                    <a:lnTo>
                      <a:pt x="177" y="206"/>
                    </a:lnTo>
                    <a:lnTo>
                      <a:pt x="178" y="206"/>
                    </a:lnTo>
                    <a:lnTo>
                      <a:pt x="178" y="207"/>
                    </a:lnTo>
                    <a:lnTo>
                      <a:pt x="178" y="208"/>
                    </a:lnTo>
                    <a:lnTo>
                      <a:pt x="178" y="209"/>
                    </a:lnTo>
                    <a:lnTo>
                      <a:pt x="178" y="211"/>
                    </a:lnTo>
                    <a:lnTo>
                      <a:pt x="178" y="212"/>
                    </a:lnTo>
                    <a:lnTo>
                      <a:pt x="178" y="213"/>
                    </a:lnTo>
                    <a:lnTo>
                      <a:pt x="178" y="214"/>
                    </a:lnTo>
                    <a:lnTo>
                      <a:pt x="178" y="215"/>
                    </a:lnTo>
                    <a:lnTo>
                      <a:pt x="178" y="216"/>
                    </a:lnTo>
                    <a:lnTo>
                      <a:pt x="178" y="217"/>
                    </a:lnTo>
                    <a:lnTo>
                      <a:pt x="178" y="218"/>
                    </a:lnTo>
                    <a:lnTo>
                      <a:pt x="178" y="220"/>
                    </a:lnTo>
                    <a:lnTo>
                      <a:pt x="177" y="221"/>
                    </a:lnTo>
                    <a:lnTo>
                      <a:pt x="177" y="222"/>
                    </a:lnTo>
                    <a:lnTo>
                      <a:pt x="177" y="223"/>
                    </a:lnTo>
                    <a:lnTo>
                      <a:pt x="177" y="224"/>
                    </a:lnTo>
                    <a:lnTo>
                      <a:pt x="177" y="225"/>
                    </a:lnTo>
                    <a:lnTo>
                      <a:pt x="176" y="227"/>
                    </a:lnTo>
                    <a:lnTo>
                      <a:pt x="176" y="228"/>
                    </a:lnTo>
                    <a:lnTo>
                      <a:pt x="176" y="229"/>
                    </a:lnTo>
                    <a:lnTo>
                      <a:pt x="175" y="230"/>
                    </a:lnTo>
                    <a:lnTo>
                      <a:pt x="175" y="232"/>
                    </a:lnTo>
                    <a:lnTo>
                      <a:pt x="174" y="233"/>
                    </a:lnTo>
                    <a:lnTo>
                      <a:pt x="174" y="234"/>
                    </a:lnTo>
                    <a:lnTo>
                      <a:pt x="173" y="234"/>
                    </a:lnTo>
                    <a:lnTo>
                      <a:pt x="173" y="235"/>
                    </a:lnTo>
                    <a:lnTo>
                      <a:pt x="172" y="236"/>
                    </a:lnTo>
                    <a:lnTo>
                      <a:pt x="171" y="237"/>
                    </a:lnTo>
                    <a:lnTo>
                      <a:pt x="170" y="237"/>
                    </a:lnTo>
                    <a:lnTo>
                      <a:pt x="169" y="238"/>
                    </a:lnTo>
                    <a:lnTo>
                      <a:pt x="168" y="239"/>
                    </a:lnTo>
                    <a:lnTo>
                      <a:pt x="167" y="240"/>
                    </a:lnTo>
                    <a:lnTo>
                      <a:pt x="166" y="240"/>
                    </a:lnTo>
                    <a:lnTo>
                      <a:pt x="164" y="241"/>
                    </a:lnTo>
                    <a:lnTo>
                      <a:pt x="162" y="242"/>
                    </a:lnTo>
                    <a:lnTo>
                      <a:pt x="160" y="243"/>
                    </a:lnTo>
                    <a:lnTo>
                      <a:pt x="158" y="244"/>
                    </a:lnTo>
                    <a:lnTo>
                      <a:pt x="156" y="245"/>
                    </a:lnTo>
                    <a:lnTo>
                      <a:pt x="153" y="245"/>
                    </a:lnTo>
                    <a:lnTo>
                      <a:pt x="151" y="246"/>
                    </a:lnTo>
                    <a:lnTo>
                      <a:pt x="148" y="247"/>
                    </a:lnTo>
                    <a:lnTo>
                      <a:pt x="145" y="248"/>
                    </a:lnTo>
                    <a:lnTo>
                      <a:pt x="141" y="248"/>
                    </a:lnTo>
                    <a:lnTo>
                      <a:pt x="138" y="249"/>
                    </a:lnTo>
                    <a:lnTo>
                      <a:pt x="134" y="249"/>
                    </a:lnTo>
                    <a:lnTo>
                      <a:pt x="130" y="250"/>
                    </a:lnTo>
                    <a:lnTo>
                      <a:pt x="126" y="250"/>
                    </a:lnTo>
                    <a:lnTo>
                      <a:pt x="121" y="250"/>
                    </a:lnTo>
                    <a:lnTo>
                      <a:pt x="116" y="251"/>
                    </a:lnTo>
                    <a:lnTo>
                      <a:pt x="111" y="251"/>
                    </a:lnTo>
                    <a:lnTo>
                      <a:pt x="106" y="251"/>
                    </a:lnTo>
                    <a:lnTo>
                      <a:pt x="105" y="251"/>
                    </a:lnTo>
                    <a:lnTo>
                      <a:pt x="104" y="250"/>
                    </a:lnTo>
                    <a:lnTo>
                      <a:pt x="103" y="250"/>
                    </a:lnTo>
                    <a:lnTo>
                      <a:pt x="101" y="250"/>
                    </a:lnTo>
                    <a:lnTo>
                      <a:pt x="100" y="250"/>
                    </a:lnTo>
                    <a:lnTo>
                      <a:pt x="98" y="250"/>
                    </a:lnTo>
                    <a:lnTo>
                      <a:pt x="96" y="249"/>
                    </a:lnTo>
                    <a:lnTo>
                      <a:pt x="95" y="249"/>
                    </a:lnTo>
                    <a:lnTo>
                      <a:pt x="92" y="249"/>
                    </a:lnTo>
                    <a:lnTo>
                      <a:pt x="90" y="248"/>
                    </a:lnTo>
                    <a:lnTo>
                      <a:pt x="88" y="248"/>
                    </a:lnTo>
                    <a:lnTo>
                      <a:pt x="86" y="247"/>
                    </a:lnTo>
                    <a:lnTo>
                      <a:pt x="83" y="246"/>
                    </a:lnTo>
                    <a:lnTo>
                      <a:pt x="81" y="246"/>
                    </a:lnTo>
                    <a:lnTo>
                      <a:pt x="79" y="245"/>
                    </a:lnTo>
                    <a:lnTo>
                      <a:pt x="76" y="244"/>
                    </a:lnTo>
                    <a:lnTo>
                      <a:pt x="74" y="243"/>
                    </a:lnTo>
                    <a:lnTo>
                      <a:pt x="71" y="242"/>
                    </a:lnTo>
                    <a:lnTo>
                      <a:pt x="69" y="241"/>
                    </a:lnTo>
                    <a:lnTo>
                      <a:pt x="67" y="240"/>
                    </a:lnTo>
                    <a:lnTo>
                      <a:pt x="64" y="239"/>
                    </a:lnTo>
                    <a:lnTo>
                      <a:pt x="62" y="237"/>
                    </a:lnTo>
                    <a:lnTo>
                      <a:pt x="60" y="236"/>
                    </a:lnTo>
                    <a:lnTo>
                      <a:pt x="58" y="234"/>
                    </a:lnTo>
                    <a:lnTo>
                      <a:pt x="57" y="233"/>
                    </a:lnTo>
                    <a:lnTo>
                      <a:pt x="55" y="231"/>
                    </a:lnTo>
                    <a:lnTo>
                      <a:pt x="54" y="229"/>
                    </a:lnTo>
                    <a:lnTo>
                      <a:pt x="53" y="228"/>
                    </a:lnTo>
                    <a:lnTo>
                      <a:pt x="52" y="226"/>
                    </a:lnTo>
                    <a:lnTo>
                      <a:pt x="51" y="224"/>
                    </a:lnTo>
                    <a:lnTo>
                      <a:pt x="51" y="223"/>
                    </a:lnTo>
                    <a:lnTo>
                      <a:pt x="50" y="222"/>
                    </a:lnTo>
                    <a:lnTo>
                      <a:pt x="50" y="221"/>
                    </a:lnTo>
                    <a:lnTo>
                      <a:pt x="50" y="220"/>
                    </a:lnTo>
                    <a:lnTo>
                      <a:pt x="50" y="219"/>
                    </a:lnTo>
                    <a:lnTo>
                      <a:pt x="49" y="218"/>
                    </a:lnTo>
                    <a:lnTo>
                      <a:pt x="49" y="216"/>
                    </a:lnTo>
                    <a:lnTo>
                      <a:pt x="49" y="215"/>
                    </a:lnTo>
                    <a:lnTo>
                      <a:pt x="49" y="213"/>
                    </a:lnTo>
                    <a:lnTo>
                      <a:pt x="49" y="212"/>
                    </a:lnTo>
                    <a:lnTo>
                      <a:pt x="49" y="210"/>
                    </a:lnTo>
                    <a:lnTo>
                      <a:pt x="49" y="208"/>
                    </a:lnTo>
                    <a:lnTo>
                      <a:pt x="49" y="206"/>
                    </a:lnTo>
                    <a:lnTo>
                      <a:pt x="49" y="204"/>
                    </a:lnTo>
                    <a:lnTo>
                      <a:pt x="49" y="202"/>
                    </a:lnTo>
                    <a:lnTo>
                      <a:pt x="49" y="200"/>
                    </a:lnTo>
                    <a:lnTo>
                      <a:pt x="50" y="198"/>
                    </a:lnTo>
                    <a:lnTo>
                      <a:pt x="50" y="196"/>
                    </a:lnTo>
                    <a:lnTo>
                      <a:pt x="51" y="194"/>
                    </a:lnTo>
                    <a:lnTo>
                      <a:pt x="52" y="192"/>
                    </a:lnTo>
                    <a:lnTo>
                      <a:pt x="52" y="190"/>
                    </a:lnTo>
                    <a:lnTo>
                      <a:pt x="53" y="187"/>
                    </a:lnTo>
                    <a:lnTo>
                      <a:pt x="54" y="185"/>
                    </a:lnTo>
                    <a:lnTo>
                      <a:pt x="56" y="183"/>
                    </a:lnTo>
                    <a:lnTo>
                      <a:pt x="57" y="181"/>
                    </a:lnTo>
                    <a:lnTo>
                      <a:pt x="58" y="178"/>
                    </a:lnTo>
                    <a:lnTo>
                      <a:pt x="60" y="176"/>
                    </a:lnTo>
                    <a:lnTo>
                      <a:pt x="62" y="174"/>
                    </a:lnTo>
                    <a:lnTo>
                      <a:pt x="64" y="172"/>
                    </a:lnTo>
                    <a:lnTo>
                      <a:pt x="13" y="140"/>
                    </a:lnTo>
                    <a:lnTo>
                      <a:pt x="12" y="139"/>
                    </a:lnTo>
                    <a:lnTo>
                      <a:pt x="11" y="139"/>
                    </a:lnTo>
                    <a:lnTo>
                      <a:pt x="11" y="138"/>
                    </a:lnTo>
                    <a:lnTo>
                      <a:pt x="10" y="138"/>
                    </a:lnTo>
                    <a:lnTo>
                      <a:pt x="9" y="137"/>
                    </a:lnTo>
                    <a:lnTo>
                      <a:pt x="8" y="136"/>
                    </a:lnTo>
                    <a:lnTo>
                      <a:pt x="7" y="135"/>
                    </a:lnTo>
                    <a:lnTo>
                      <a:pt x="6" y="135"/>
                    </a:lnTo>
                    <a:lnTo>
                      <a:pt x="6" y="134"/>
                    </a:lnTo>
                    <a:lnTo>
                      <a:pt x="5" y="133"/>
                    </a:lnTo>
                    <a:lnTo>
                      <a:pt x="4" y="132"/>
                    </a:lnTo>
                    <a:lnTo>
                      <a:pt x="4" y="131"/>
                    </a:lnTo>
                    <a:lnTo>
                      <a:pt x="3" y="130"/>
                    </a:lnTo>
                    <a:lnTo>
                      <a:pt x="2" y="129"/>
                    </a:lnTo>
                    <a:lnTo>
                      <a:pt x="2" y="128"/>
                    </a:lnTo>
                    <a:lnTo>
                      <a:pt x="1" y="127"/>
                    </a:lnTo>
                    <a:lnTo>
                      <a:pt x="1" y="126"/>
                    </a:lnTo>
                    <a:lnTo>
                      <a:pt x="1" y="125"/>
                    </a:lnTo>
                    <a:lnTo>
                      <a:pt x="0" y="124"/>
                    </a:lnTo>
                    <a:lnTo>
                      <a:pt x="0" y="122"/>
                    </a:lnTo>
                    <a:lnTo>
                      <a:pt x="0" y="121"/>
                    </a:lnTo>
                    <a:lnTo>
                      <a:pt x="0" y="120"/>
                    </a:lnTo>
                    <a:lnTo>
                      <a:pt x="0" y="118"/>
                    </a:lnTo>
                    <a:lnTo>
                      <a:pt x="0" y="117"/>
                    </a:lnTo>
                    <a:lnTo>
                      <a:pt x="0" y="115"/>
                    </a:lnTo>
                    <a:lnTo>
                      <a:pt x="15" y="19"/>
                    </a:lnTo>
                    <a:lnTo>
                      <a:pt x="16" y="18"/>
                    </a:lnTo>
                    <a:lnTo>
                      <a:pt x="16" y="17"/>
                    </a:lnTo>
                    <a:lnTo>
                      <a:pt x="16" y="16"/>
                    </a:lnTo>
                    <a:lnTo>
                      <a:pt x="16" y="15"/>
                    </a:lnTo>
                    <a:lnTo>
                      <a:pt x="17" y="14"/>
                    </a:lnTo>
                    <a:lnTo>
                      <a:pt x="17" y="13"/>
                    </a:lnTo>
                    <a:lnTo>
                      <a:pt x="17" y="12"/>
                    </a:lnTo>
                    <a:lnTo>
                      <a:pt x="18" y="12"/>
                    </a:lnTo>
                    <a:lnTo>
                      <a:pt x="18" y="11"/>
                    </a:lnTo>
                    <a:lnTo>
                      <a:pt x="18" y="10"/>
                    </a:lnTo>
                    <a:lnTo>
                      <a:pt x="19" y="9"/>
                    </a:lnTo>
                    <a:lnTo>
                      <a:pt x="20" y="8"/>
                    </a:lnTo>
                    <a:lnTo>
                      <a:pt x="20" y="7"/>
                    </a:lnTo>
                    <a:lnTo>
                      <a:pt x="21" y="6"/>
                    </a:lnTo>
                    <a:lnTo>
                      <a:pt x="22" y="6"/>
                    </a:lnTo>
                    <a:lnTo>
                      <a:pt x="22" y="5"/>
                    </a:lnTo>
                    <a:lnTo>
                      <a:pt x="23" y="4"/>
                    </a:lnTo>
                    <a:lnTo>
                      <a:pt x="24" y="4"/>
                    </a:lnTo>
                    <a:lnTo>
                      <a:pt x="25" y="3"/>
                    </a:lnTo>
                    <a:lnTo>
                      <a:pt x="26" y="3"/>
                    </a:lnTo>
                    <a:lnTo>
                      <a:pt x="27" y="2"/>
                    </a:lnTo>
                    <a:lnTo>
                      <a:pt x="28" y="2"/>
                    </a:lnTo>
                    <a:lnTo>
                      <a:pt x="29" y="1"/>
                    </a:lnTo>
                    <a:lnTo>
                      <a:pt x="30" y="1"/>
                    </a:lnTo>
                    <a:lnTo>
                      <a:pt x="31" y="1"/>
                    </a:lnTo>
                    <a:lnTo>
                      <a:pt x="32" y="1"/>
                    </a:lnTo>
                    <a:lnTo>
                      <a:pt x="32" y="0"/>
                    </a:lnTo>
                    <a:lnTo>
                      <a:pt x="33" y="0"/>
                    </a:lnTo>
                    <a:lnTo>
                      <a:pt x="34" y="0"/>
                    </a:lnTo>
                    <a:lnTo>
                      <a:pt x="35" y="0"/>
                    </a:lnTo>
                    <a:lnTo>
                      <a:pt x="36" y="0"/>
                    </a:lnTo>
                    <a:lnTo>
                      <a:pt x="37" y="0"/>
                    </a:lnTo>
                    <a:lnTo>
                      <a:pt x="38" y="0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41" y="0"/>
                    </a:lnTo>
                    <a:lnTo>
                      <a:pt x="42" y="0"/>
                    </a:lnTo>
                    <a:lnTo>
                      <a:pt x="43" y="0"/>
                    </a:lnTo>
                    <a:lnTo>
                      <a:pt x="44" y="0"/>
                    </a:lnTo>
                    <a:lnTo>
                      <a:pt x="45" y="0"/>
                    </a:lnTo>
                    <a:lnTo>
                      <a:pt x="46" y="0"/>
                    </a:lnTo>
                    <a:lnTo>
                      <a:pt x="48" y="0"/>
                    </a:lnTo>
                    <a:lnTo>
                      <a:pt x="49" y="0"/>
                    </a:lnTo>
                    <a:lnTo>
                      <a:pt x="50" y="1"/>
                    </a:lnTo>
                    <a:lnTo>
                      <a:pt x="51" y="1"/>
                    </a:lnTo>
                    <a:lnTo>
                      <a:pt x="53" y="1"/>
                    </a:lnTo>
                    <a:lnTo>
                      <a:pt x="54" y="2"/>
                    </a:lnTo>
                    <a:lnTo>
                      <a:pt x="55" y="2"/>
                    </a:lnTo>
                    <a:close/>
                  </a:path>
                </a:pathLst>
              </a:custGeom>
              <a:solidFill>
                <a:srgbClr val="8E8D8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15" name="Freeform 20"/>
              <p:cNvSpPr>
                <a:spLocks/>
              </p:cNvSpPr>
              <p:nvPr/>
            </p:nvSpPr>
            <p:spPr bwMode="auto">
              <a:xfrm>
                <a:off x="255" y="594"/>
                <a:ext cx="119" cy="33"/>
              </a:xfrm>
              <a:custGeom>
                <a:avLst/>
                <a:gdLst>
                  <a:gd name="T0" fmla="*/ 0 w 119"/>
                  <a:gd name="T1" fmla="*/ 1 h 33"/>
                  <a:gd name="T2" fmla="*/ 0 w 119"/>
                  <a:gd name="T3" fmla="*/ 4 h 33"/>
                  <a:gd name="T4" fmla="*/ 1 w 119"/>
                  <a:gd name="T5" fmla="*/ 7 h 33"/>
                  <a:gd name="T6" fmla="*/ 1 w 119"/>
                  <a:gd name="T7" fmla="*/ 10 h 33"/>
                  <a:gd name="T8" fmla="*/ 2 w 119"/>
                  <a:gd name="T9" fmla="*/ 12 h 33"/>
                  <a:gd name="T10" fmla="*/ 3 w 119"/>
                  <a:gd name="T11" fmla="*/ 13 h 33"/>
                  <a:gd name="T12" fmla="*/ 4 w 119"/>
                  <a:gd name="T13" fmla="*/ 14 h 33"/>
                  <a:gd name="T14" fmla="*/ 5 w 119"/>
                  <a:gd name="T15" fmla="*/ 16 h 33"/>
                  <a:gd name="T16" fmla="*/ 7 w 119"/>
                  <a:gd name="T17" fmla="*/ 18 h 33"/>
                  <a:gd name="T18" fmla="*/ 10 w 119"/>
                  <a:gd name="T19" fmla="*/ 20 h 33"/>
                  <a:gd name="T20" fmla="*/ 14 w 119"/>
                  <a:gd name="T21" fmla="*/ 22 h 33"/>
                  <a:gd name="T22" fmla="*/ 19 w 119"/>
                  <a:gd name="T23" fmla="*/ 25 h 33"/>
                  <a:gd name="T24" fmla="*/ 25 w 119"/>
                  <a:gd name="T25" fmla="*/ 28 h 33"/>
                  <a:gd name="T26" fmla="*/ 33 w 119"/>
                  <a:gd name="T27" fmla="*/ 30 h 33"/>
                  <a:gd name="T28" fmla="*/ 43 w 119"/>
                  <a:gd name="T29" fmla="*/ 32 h 33"/>
                  <a:gd name="T30" fmla="*/ 54 w 119"/>
                  <a:gd name="T31" fmla="*/ 33 h 33"/>
                  <a:gd name="T32" fmla="*/ 66 w 119"/>
                  <a:gd name="T33" fmla="*/ 33 h 33"/>
                  <a:gd name="T34" fmla="*/ 68 w 119"/>
                  <a:gd name="T35" fmla="*/ 33 h 33"/>
                  <a:gd name="T36" fmla="*/ 72 w 119"/>
                  <a:gd name="T37" fmla="*/ 33 h 33"/>
                  <a:gd name="T38" fmla="*/ 76 w 119"/>
                  <a:gd name="T39" fmla="*/ 33 h 33"/>
                  <a:gd name="T40" fmla="*/ 81 w 119"/>
                  <a:gd name="T41" fmla="*/ 32 h 33"/>
                  <a:gd name="T42" fmla="*/ 87 w 119"/>
                  <a:gd name="T43" fmla="*/ 31 h 33"/>
                  <a:gd name="T44" fmla="*/ 94 w 119"/>
                  <a:gd name="T45" fmla="*/ 30 h 33"/>
                  <a:gd name="T46" fmla="*/ 100 w 119"/>
                  <a:gd name="T47" fmla="*/ 28 h 33"/>
                  <a:gd name="T48" fmla="*/ 106 w 119"/>
                  <a:gd name="T49" fmla="*/ 25 h 33"/>
                  <a:gd name="T50" fmla="*/ 112 w 119"/>
                  <a:gd name="T51" fmla="*/ 22 h 33"/>
                  <a:gd name="T52" fmla="*/ 117 w 119"/>
                  <a:gd name="T53" fmla="*/ 18 h 33"/>
                  <a:gd name="T54" fmla="*/ 118 w 119"/>
                  <a:gd name="T55" fmla="*/ 16 h 33"/>
                  <a:gd name="T56" fmla="*/ 118 w 119"/>
                  <a:gd name="T57" fmla="*/ 12 h 33"/>
                  <a:gd name="T58" fmla="*/ 119 w 119"/>
                  <a:gd name="T59" fmla="*/ 9 h 33"/>
                  <a:gd name="T60" fmla="*/ 119 w 119"/>
                  <a:gd name="T61" fmla="*/ 4 h 33"/>
                  <a:gd name="T62" fmla="*/ 113 w 119"/>
                  <a:gd name="T63" fmla="*/ 9 h 33"/>
                  <a:gd name="T64" fmla="*/ 107 w 119"/>
                  <a:gd name="T65" fmla="*/ 12 h 33"/>
                  <a:gd name="T66" fmla="*/ 100 w 119"/>
                  <a:gd name="T67" fmla="*/ 15 h 33"/>
                  <a:gd name="T68" fmla="*/ 93 w 119"/>
                  <a:gd name="T69" fmla="*/ 17 h 33"/>
                  <a:gd name="T70" fmla="*/ 86 w 119"/>
                  <a:gd name="T71" fmla="*/ 19 h 33"/>
                  <a:gd name="T72" fmla="*/ 80 w 119"/>
                  <a:gd name="T73" fmla="*/ 20 h 33"/>
                  <a:gd name="T74" fmla="*/ 74 w 119"/>
                  <a:gd name="T75" fmla="*/ 21 h 33"/>
                  <a:gd name="T76" fmla="*/ 70 w 119"/>
                  <a:gd name="T77" fmla="*/ 22 h 33"/>
                  <a:gd name="T78" fmla="*/ 66 w 119"/>
                  <a:gd name="T79" fmla="*/ 22 h 33"/>
                  <a:gd name="T80" fmla="*/ 64 w 119"/>
                  <a:gd name="T81" fmla="*/ 22 h 33"/>
                  <a:gd name="T82" fmla="*/ 54 w 119"/>
                  <a:gd name="T83" fmla="*/ 21 h 33"/>
                  <a:gd name="T84" fmla="*/ 45 w 119"/>
                  <a:gd name="T85" fmla="*/ 21 h 33"/>
                  <a:gd name="T86" fmla="*/ 37 w 119"/>
                  <a:gd name="T87" fmla="*/ 19 h 33"/>
                  <a:gd name="T88" fmla="*/ 30 w 119"/>
                  <a:gd name="T89" fmla="*/ 17 h 33"/>
                  <a:gd name="T90" fmla="*/ 24 w 119"/>
                  <a:gd name="T91" fmla="*/ 15 h 33"/>
                  <a:gd name="T92" fmla="*/ 18 w 119"/>
                  <a:gd name="T93" fmla="*/ 12 h 33"/>
                  <a:gd name="T94" fmla="*/ 13 w 119"/>
                  <a:gd name="T95" fmla="*/ 10 h 33"/>
                  <a:gd name="T96" fmla="*/ 8 w 119"/>
                  <a:gd name="T97" fmla="*/ 7 h 33"/>
                  <a:gd name="T98" fmla="*/ 5 w 119"/>
                  <a:gd name="T99" fmla="*/ 4 h 33"/>
                  <a:gd name="T100" fmla="*/ 1 w 119"/>
                  <a:gd name="T101" fmla="*/ 1 h 3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119"/>
                  <a:gd name="T154" fmla="*/ 0 h 33"/>
                  <a:gd name="T155" fmla="*/ 119 w 119"/>
                  <a:gd name="T156" fmla="*/ 33 h 33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119" h="33">
                    <a:moveTo>
                      <a:pt x="0" y="0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1" y="7"/>
                    </a:lnTo>
                    <a:lnTo>
                      <a:pt x="1" y="8"/>
                    </a:lnTo>
                    <a:lnTo>
                      <a:pt x="1" y="9"/>
                    </a:lnTo>
                    <a:lnTo>
                      <a:pt x="1" y="10"/>
                    </a:lnTo>
                    <a:lnTo>
                      <a:pt x="2" y="11"/>
                    </a:lnTo>
                    <a:lnTo>
                      <a:pt x="2" y="12"/>
                    </a:lnTo>
                    <a:lnTo>
                      <a:pt x="3" y="13"/>
                    </a:lnTo>
                    <a:lnTo>
                      <a:pt x="3" y="14"/>
                    </a:lnTo>
                    <a:lnTo>
                      <a:pt x="4" y="14"/>
                    </a:lnTo>
                    <a:lnTo>
                      <a:pt x="4" y="15"/>
                    </a:lnTo>
                    <a:lnTo>
                      <a:pt x="5" y="16"/>
                    </a:lnTo>
                    <a:lnTo>
                      <a:pt x="6" y="17"/>
                    </a:lnTo>
                    <a:lnTo>
                      <a:pt x="7" y="18"/>
                    </a:lnTo>
                    <a:lnTo>
                      <a:pt x="8" y="18"/>
                    </a:lnTo>
                    <a:lnTo>
                      <a:pt x="9" y="19"/>
                    </a:lnTo>
                    <a:lnTo>
                      <a:pt x="10" y="20"/>
                    </a:lnTo>
                    <a:lnTo>
                      <a:pt x="11" y="21"/>
                    </a:lnTo>
                    <a:lnTo>
                      <a:pt x="12" y="22"/>
                    </a:lnTo>
                    <a:lnTo>
                      <a:pt x="14" y="22"/>
                    </a:lnTo>
                    <a:lnTo>
                      <a:pt x="15" y="23"/>
                    </a:lnTo>
                    <a:lnTo>
                      <a:pt x="17" y="24"/>
                    </a:lnTo>
                    <a:lnTo>
                      <a:pt x="19" y="25"/>
                    </a:lnTo>
                    <a:lnTo>
                      <a:pt x="21" y="26"/>
                    </a:lnTo>
                    <a:lnTo>
                      <a:pt x="23" y="27"/>
                    </a:lnTo>
                    <a:lnTo>
                      <a:pt x="25" y="28"/>
                    </a:lnTo>
                    <a:lnTo>
                      <a:pt x="28" y="29"/>
                    </a:lnTo>
                    <a:lnTo>
                      <a:pt x="30" y="29"/>
                    </a:lnTo>
                    <a:lnTo>
                      <a:pt x="33" y="30"/>
                    </a:lnTo>
                    <a:lnTo>
                      <a:pt x="36" y="31"/>
                    </a:lnTo>
                    <a:lnTo>
                      <a:pt x="39" y="31"/>
                    </a:lnTo>
                    <a:lnTo>
                      <a:pt x="43" y="32"/>
                    </a:lnTo>
                    <a:lnTo>
                      <a:pt x="46" y="32"/>
                    </a:lnTo>
                    <a:lnTo>
                      <a:pt x="50" y="33"/>
                    </a:lnTo>
                    <a:lnTo>
                      <a:pt x="54" y="33"/>
                    </a:lnTo>
                    <a:lnTo>
                      <a:pt x="57" y="33"/>
                    </a:lnTo>
                    <a:lnTo>
                      <a:pt x="62" y="33"/>
                    </a:lnTo>
                    <a:lnTo>
                      <a:pt x="66" y="33"/>
                    </a:lnTo>
                    <a:lnTo>
                      <a:pt x="68" y="33"/>
                    </a:lnTo>
                    <a:lnTo>
                      <a:pt x="69" y="33"/>
                    </a:lnTo>
                    <a:lnTo>
                      <a:pt x="70" y="33"/>
                    </a:lnTo>
                    <a:lnTo>
                      <a:pt x="72" y="33"/>
                    </a:lnTo>
                    <a:lnTo>
                      <a:pt x="73" y="33"/>
                    </a:lnTo>
                    <a:lnTo>
                      <a:pt x="75" y="33"/>
                    </a:lnTo>
                    <a:lnTo>
                      <a:pt x="76" y="33"/>
                    </a:lnTo>
                    <a:lnTo>
                      <a:pt x="78" y="33"/>
                    </a:lnTo>
                    <a:lnTo>
                      <a:pt x="80" y="33"/>
                    </a:lnTo>
                    <a:lnTo>
                      <a:pt x="81" y="32"/>
                    </a:lnTo>
                    <a:lnTo>
                      <a:pt x="83" y="32"/>
                    </a:lnTo>
                    <a:lnTo>
                      <a:pt x="85" y="32"/>
                    </a:lnTo>
                    <a:lnTo>
                      <a:pt x="87" y="31"/>
                    </a:lnTo>
                    <a:lnTo>
                      <a:pt x="89" y="31"/>
                    </a:lnTo>
                    <a:lnTo>
                      <a:pt x="92" y="31"/>
                    </a:lnTo>
                    <a:lnTo>
                      <a:pt x="94" y="30"/>
                    </a:lnTo>
                    <a:lnTo>
                      <a:pt x="96" y="29"/>
                    </a:lnTo>
                    <a:lnTo>
                      <a:pt x="98" y="29"/>
                    </a:lnTo>
                    <a:lnTo>
                      <a:pt x="100" y="28"/>
                    </a:lnTo>
                    <a:lnTo>
                      <a:pt x="102" y="27"/>
                    </a:lnTo>
                    <a:lnTo>
                      <a:pt x="104" y="26"/>
                    </a:lnTo>
                    <a:lnTo>
                      <a:pt x="106" y="25"/>
                    </a:lnTo>
                    <a:lnTo>
                      <a:pt x="108" y="24"/>
                    </a:lnTo>
                    <a:lnTo>
                      <a:pt x="110" y="23"/>
                    </a:lnTo>
                    <a:lnTo>
                      <a:pt x="112" y="22"/>
                    </a:lnTo>
                    <a:lnTo>
                      <a:pt x="114" y="21"/>
                    </a:lnTo>
                    <a:lnTo>
                      <a:pt x="115" y="19"/>
                    </a:lnTo>
                    <a:lnTo>
                      <a:pt x="117" y="18"/>
                    </a:lnTo>
                    <a:lnTo>
                      <a:pt x="117" y="17"/>
                    </a:lnTo>
                    <a:lnTo>
                      <a:pt x="118" y="16"/>
                    </a:lnTo>
                    <a:lnTo>
                      <a:pt x="118" y="14"/>
                    </a:lnTo>
                    <a:lnTo>
                      <a:pt x="118" y="13"/>
                    </a:lnTo>
                    <a:lnTo>
                      <a:pt x="118" y="12"/>
                    </a:lnTo>
                    <a:lnTo>
                      <a:pt x="118" y="11"/>
                    </a:lnTo>
                    <a:lnTo>
                      <a:pt x="119" y="10"/>
                    </a:lnTo>
                    <a:lnTo>
                      <a:pt x="119" y="9"/>
                    </a:lnTo>
                    <a:lnTo>
                      <a:pt x="119" y="7"/>
                    </a:lnTo>
                    <a:lnTo>
                      <a:pt x="119" y="6"/>
                    </a:lnTo>
                    <a:lnTo>
                      <a:pt x="119" y="4"/>
                    </a:lnTo>
                    <a:lnTo>
                      <a:pt x="117" y="6"/>
                    </a:lnTo>
                    <a:lnTo>
                      <a:pt x="115" y="7"/>
                    </a:lnTo>
                    <a:lnTo>
                      <a:pt x="113" y="9"/>
                    </a:lnTo>
                    <a:lnTo>
                      <a:pt x="111" y="10"/>
                    </a:lnTo>
                    <a:lnTo>
                      <a:pt x="109" y="11"/>
                    </a:lnTo>
                    <a:lnTo>
                      <a:pt x="107" y="12"/>
                    </a:lnTo>
                    <a:lnTo>
                      <a:pt x="104" y="13"/>
                    </a:lnTo>
                    <a:lnTo>
                      <a:pt x="102" y="14"/>
                    </a:lnTo>
                    <a:lnTo>
                      <a:pt x="100" y="15"/>
                    </a:lnTo>
                    <a:lnTo>
                      <a:pt x="98" y="16"/>
                    </a:lnTo>
                    <a:lnTo>
                      <a:pt x="95" y="17"/>
                    </a:lnTo>
                    <a:lnTo>
                      <a:pt x="93" y="17"/>
                    </a:lnTo>
                    <a:lnTo>
                      <a:pt x="91" y="18"/>
                    </a:lnTo>
                    <a:lnTo>
                      <a:pt x="88" y="18"/>
                    </a:lnTo>
                    <a:lnTo>
                      <a:pt x="86" y="19"/>
                    </a:lnTo>
                    <a:lnTo>
                      <a:pt x="84" y="19"/>
                    </a:lnTo>
                    <a:lnTo>
                      <a:pt x="82" y="20"/>
                    </a:lnTo>
                    <a:lnTo>
                      <a:pt x="80" y="20"/>
                    </a:lnTo>
                    <a:lnTo>
                      <a:pt x="78" y="21"/>
                    </a:lnTo>
                    <a:lnTo>
                      <a:pt x="76" y="21"/>
                    </a:lnTo>
                    <a:lnTo>
                      <a:pt x="74" y="21"/>
                    </a:lnTo>
                    <a:lnTo>
                      <a:pt x="73" y="21"/>
                    </a:lnTo>
                    <a:lnTo>
                      <a:pt x="71" y="21"/>
                    </a:lnTo>
                    <a:lnTo>
                      <a:pt x="70" y="22"/>
                    </a:lnTo>
                    <a:lnTo>
                      <a:pt x="68" y="22"/>
                    </a:lnTo>
                    <a:lnTo>
                      <a:pt x="67" y="22"/>
                    </a:lnTo>
                    <a:lnTo>
                      <a:pt x="66" y="22"/>
                    </a:lnTo>
                    <a:lnTo>
                      <a:pt x="65" y="22"/>
                    </a:lnTo>
                    <a:lnTo>
                      <a:pt x="64" y="22"/>
                    </a:lnTo>
                    <a:lnTo>
                      <a:pt x="61" y="22"/>
                    </a:lnTo>
                    <a:lnTo>
                      <a:pt x="57" y="22"/>
                    </a:lnTo>
                    <a:lnTo>
                      <a:pt x="54" y="21"/>
                    </a:lnTo>
                    <a:lnTo>
                      <a:pt x="51" y="21"/>
                    </a:lnTo>
                    <a:lnTo>
                      <a:pt x="48" y="21"/>
                    </a:lnTo>
                    <a:lnTo>
                      <a:pt x="45" y="21"/>
                    </a:lnTo>
                    <a:lnTo>
                      <a:pt x="43" y="20"/>
                    </a:lnTo>
                    <a:lnTo>
                      <a:pt x="40" y="20"/>
                    </a:lnTo>
                    <a:lnTo>
                      <a:pt x="37" y="19"/>
                    </a:lnTo>
                    <a:lnTo>
                      <a:pt x="35" y="18"/>
                    </a:lnTo>
                    <a:lnTo>
                      <a:pt x="32" y="18"/>
                    </a:lnTo>
                    <a:lnTo>
                      <a:pt x="30" y="17"/>
                    </a:lnTo>
                    <a:lnTo>
                      <a:pt x="28" y="16"/>
                    </a:lnTo>
                    <a:lnTo>
                      <a:pt x="26" y="16"/>
                    </a:lnTo>
                    <a:lnTo>
                      <a:pt x="24" y="15"/>
                    </a:lnTo>
                    <a:lnTo>
                      <a:pt x="22" y="14"/>
                    </a:lnTo>
                    <a:lnTo>
                      <a:pt x="20" y="13"/>
                    </a:lnTo>
                    <a:lnTo>
                      <a:pt x="18" y="12"/>
                    </a:lnTo>
                    <a:lnTo>
                      <a:pt x="16" y="12"/>
                    </a:lnTo>
                    <a:lnTo>
                      <a:pt x="14" y="11"/>
                    </a:lnTo>
                    <a:lnTo>
                      <a:pt x="13" y="10"/>
                    </a:lnTo>
                    <a:lnTo>
                      <a:pt x="11" y="9"/>
                    </a:lnTo>
                    <a:lnTo>
                      <a:pt x="10" y="8"/>
                    </a:lnTo>
                    <a:lnTo>
                      <a:pt x="8" y="7"/>
                    </a:lnTo>
                    <a:lnTo>
                      <a:pt x="7" y="6"/>
                    </a:lnTo>
                    <a:lnTo>
                      <a:pt x="6" y="5"/>
                    </a:lnTo>
                    <a:lnTo>
                      <a:pt x="5" y="4"/>
                    </a:lnTo>
                    <a:lnTo>
                      <a:pt x="3" y="3"/>
                    </a:lnTo>
                    <a:lnTo>
                      <a:pt x="2" y="2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BCAC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16" name="Freeform 21"/>
              <p:cNvSpPr>
                <a:spLocks/>
              </p:cNvSpPr>
              <p:nvPr/>
            </p:nvSpPr>
            <p:spPr bwMode="auto">
              <a:xfrm>
                <a:off x="255" y="541"/>
                <a:ext cx="119" cy="75"/>
              </a:xfrm>
              <a:custGeom>
                <a:avLst/>
                <a:gdLst>
                  <a:gd name="T0" fmla="*/ 89 w 119"/>
                  <a:gd name="T1" fmla="*/ 4 h 75"/>
                  <a:gd name="T2" fmla="*/ 79 w 119"/>
                  <a:gd name="T3" fmla="*/ 3 h 75"/>
                  <a:gd name="T4" fmla="*/ 71 w 119"/>
                  <a:gd name="T5" fmla="*/ 2 h 75"/>
                  <a:gd name="T6" fmla="*/ 64 w 119"/>
                  <a:gd name="T7" fmla="*/ 1 h 75"/>
                  <a:gd name="T8" fmla="*/ 56 w 119"/>
                  <a:gd name="T9" fmla="*/ 0 h 75"/>
                  <a:gd name="T10" fmla="*/ 50 w 119"/>
                  <a:gd name="T11" fmla="*/ 0 h 75"/>
                  <a:gd name="T12" fmla="*/ 43 w 119"/>
                  <a:gd name="T13" fmla="*/ 0 h 75"/>
                  <a:gd name="T14" fmla="*/ 39 w 119"/>
                  <a:gd name="T15" fmla="*/ 0 h 75"/>
                  <a:gd name="T16" fmla="*/ 36 w 119"/>
                  <a:gd name="T17" fmla="*/ 2 h 75"/>
                  <a:gd name="T18" fmla="*/ 34 w 119"/>
                  <a:gd name="T19" fmla="*/ 2 h 75"/>
                  <a:gd name="T20" fmla="*/ 32 w 119"/>
                  <a:gd name="T21" fmla="*/ 3 h 75"/>
                  <a:gd name="T22" fmla="*/ 29 w 119"/>
                  <a:gd name="T23" fmla="*/ 4 h 75"/>
                  <a:gd name="T24" fmla="*/ 25 w 119"/>
                  <a:gd name="T25" fmla="*/ 6 h 75"/>
                  <a:gd name="T26" fmla="*/ 21 w 119"/>
                  <a:gd name="T27" fmla="*/ 9 h 75"/>
                  <a:gd name="T28" fmla="*/ 17 w 119"/>
                  <a:gd name="T29" fmla="*/ 13 h 75"/>
                  <a:gd name="T30" fmla="*/ 12 w 119"/>
                  <a:gd name="T31" fmla="*/ 17 h 75"/>
                  <a:gd name="T32" fmla="*/ 8 w 119"/>
                  <a:gd name="T33" fmla="*/ 22 h 75"/>
                  <a:gd name="T34" fmla="*/ 5 w 119"/>
                  <a:gd name="T35" fmla="*/ 28 h 75"/>
                  <a:gd name="T36" fmla="*/ 2 w 119"/>
                  <a:gd name="T37" fmla="*/ 35 h 75"/>
                  <a:gd name="T38" fmla="*/ 2 w 119"/>
                  <a:gd name="T39" fmla="*/ 36 h 75"/>
                  <a:gd name="T40" fmla="*/ 1 w 119"/>
                  <a:gd name="T41" fmla="*/ 38 h 75"/>
                  <a:gd name="T42" fmla="*/ 0 w 119"/>
                  <a:gd name="T43" fmla="*/ 42 h 75"/>
                  <a:gd name="T44" fmla="*/ 0 w 119"/>
                  <a:gd name="T45" fmla="*/ 44 h 75"/>
                  <a:gd name="T46" fmla="*/ 0 w 119"/>
                  <a:gd name="T47" fmla="*/ 47 h 75"/>
                  <a:gd name="T48" fmla="*/ 0 w 119"/>
                  <a:gd name="T49" fmla="*/ 49 h 75"/>
                  <a:gd name="T50" fmla="*/ 0 w 119"/>
                  <a:gd name="T51" fmla="*/ 52 h 75"/>
                  <a:gd name="T52" fmla="*/ 1 w 119"/>
                  <a:gd name="T53" fmla="*/ 54 h 75"/>
                  <a:gd name="T54" fmla="*/ 5 w 119"/>
                  <a:gd name="T55" fmla="*/ 57 h 75"/>
                  <a:gd name="T56" fmla="*/ 8 w 119"/>
                  <a:gd name="T57" fmla="*/ 60 h 75"/>
                  <a:gd name="T58" fmla="*/ 13 w 119"/>
                  <a:gd name="T59" fmla="*/ 63 h 75"/>
                  <a:gd name="T60" fmla="*/ 18 w 119"/>
                  <a:gd name="T61" fmla="*/ 65 h 75"/>
                  <a:gd name="T62" fmla="*/ 24 w 119"/>
                  <a:gd name="T63" fmla="*/ 68 h 75"/>
                  <a:gd name="T64" fmla="*/ 30 w 119"/>
                  <a:gd name="T65" fmla="*/ 70 h 75"/>
                  <a:gd name="T66" fmla="*/ 37 w 119"/>
                  <a:gd name="T67" fmla="*/ 72 h 75"/>
                  <a:gd name="T68" fmla="*/ 45 w 119"/>
                  <a:gd name="T69" fmla="*/ 74 h 75"/>
                  <a:gd name="T70" fmla="*/ 54 w 119"/>
                  <a:gd name="T71" fmla="*/ 74 h 75"/>
                  <a:gd name="T72" fmla="*/ 64 w 119"/>
                  <a:gd name="T73" fmla="*/ 75 h 75"/>
                  <a:gd name="T74" fmla="*/ 66 w 119"/>
                  <a:gd name="T75" fmla="*/ 75 h 75"/>
                  <a:gd name="T76" fmla="*/ 70 w 119"/>
                  <a:gd name="T77" fmla="*/ 75 h 75"/>
                  <a:gd name="T78" fmla="*/ 74 w 119"/>
                  <a:gd name="T79" fmla="*/ 74 h 75"/>
                  <a:gd name="T80" fmla="*/ 80 w 119"/>
                  <a:gd name="T81" fmla="*/ 73 h 75"/>
                  <a:gd name="T82" fmla="*/ 86 w 119"/>
                  <a:gd name="T83" fmla="*/ 72 h 75"/>
                  <a:gd name="T84" fmla="*/ 93 w 119"/>
                  <a:gd name="T85" fmla="*/ 70 h 75"/>
                  <a:gd name="T86" fmla="*/ 100 w 119"/>
                  <a:gd name="T87" fmla="*/ 68 h 75"/>
                  <a:gd name="T88" fmla="*/ 107 w 119"/>
                  <a:gd name="T89" fmla="*/ 65 h 75"/>
                  <a:gd name="T90" fmla="*/ 113 w 119"/>
                  <a:gd name="T91" fmla="*/ 62 h 75"/>
                  <a:gd name="T92" fmla="*/ 119 w 119"/>
                  <a:gd name="T93" fmla="*/ 57 h 75"/>
                  <a:gd name="T94" fmla="*/ 119 w 119"/>
                  <a:gd name="T95" fmla="*/ 53 h 75"/>
                  <a:gd name="T96" fmla="*/ 119 w 119"/>
                  <a:gd name="T97" fmla="*/ 48 h 75"/>
                  <a:gd name="T98" fmla="*/ 118 w 119"/>
                  <a:gd name="T99" fmla="*/ 43 h 75"/>
                  <a:gd name="T100" fmla="*/ 117 w 119"/>
                  <a:gd name="T101" fmla="*/ 38 h 75"/>
                  <a:gd name="T102" fmla="*/ 116 w 119"/>
                  <a:gd name="T103" fmla="*/ 33 h 75"/>
                  <a:gd name="T104" fmla="*/ 113 w 119"/>
                  <a:gd name="T105" fmla="*/ 28 h 75"/>
                  <a:gd name="T106" fmla="*/ 110 w 119"/>
                  <a:gd name="T107" fmla="*/ 23 h 75"/>
                  <a:gd name="T108" fmla="*/ 106 w 119"/>
                  <a:gd name="T109" fmla="*/ 17 h 75"/>
                  <a:gd name="T110" fmla="*/ 101 w 119"/>
                  <a:gd name="T111" fmla="*/ 13 h 75"/>
                  <a:gd name="T112" fmla="*/ 95 w 119"/>
                  <a:gd name="T113" fmla="*/ 8 h 7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19"/>
                  <a:gd name="T172" fmla="*/ 0 h 75"/>
                  <a:gd name="T173" fmla="*/ 119 w 119"/>
                  <a:gd name="T174" fmla="*/ 75 h 75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19" h="75">
                    <a:moveTo>
                      <a:pt x="91" y="5"/>
                    </a:moveTo>
                    <a:lnTo>
                      <a:pt x="90" y="5"/>
                    </a:lnTo>
                    <a:lnTo>
                      <a:pt x="89" y="4"/>
                    </a:lnTo>
                    <a:lnTo>
                      <a:pt x="86" y="4"/>
                    </a:lnTo>
                    <a:lnTo>
                      <a:pt x="83" y="4"/>
                    </a:lnTo>
                    <a:lnTo>
                      <a:pt x="79" y="3"/>
                    </a:lnTo>
                    <a:lnTo>
                      <a:pt x="75" y="2"/>
                    </a:lnTo>
                    <a:lnTo>
                      <a:pt x="73" y="2"/>
                    </a:lnTo>
                    <a:lnTo>
                      <a:pt x="71" y="2"/>
                    </a:lnTo>
                    <a:lnTo>
                      <a:pt x="68" y="2"/>
                    </a:lnTo>
                    <a:lnTo>
                      <a:pt x="66" y="1"/>
                    </a:lnTo>
                    <a:lnTo>
                      <a:pt x="64" y="1"/>
                    </a:lnTo>
                    <a:lnTo>
                      <a:pt x="61" y="1"/>
                    </a:lnTo>
                    <a:lnTo>
                      <a:pt x="59" y="1"/>
                    </a:lnTo>
                    <a:lnTo>
                      <a:pt x="56" y="0"/>
                    </a:lnTo>
                    <a:lnTo>
                      <a:pt x="54" y="0"/>
                    </a:lnTo>
                    <a:lnTo>
                      <a:pt x="52" y="0"/>
                    </a:lnTo>
                    <a:lnTo>
                      <a:pt x="50" y="0"/>
                    </a:lnTo>
                    <a:lnTo>
                      <a:pt x="47" y="0"/>
                    </a:lnTo>
                    <a:lnTo>
                      <a:pt x="45" y="0"/>
                    </a:lnTo>
                    <a:lnTo>
                      <a:pt x="43" y="0"/>
                    </a:lnTo>
                    <a:lnTo>
                      <a:pt x="42" y="0"/>
                    </a:lnTo>
                    <a:lnTo>
                      <a:pt x="40" y="0"/>
                    </a:lnTo>
                    <a:lnTo>
                      <a:pt x="39" y="0"/>
                    </a:lnTo>
                    <a:lnTo>
                      <a:pt x="38" y="1"/>
                    </a:lnTo>
                    <a:lnTo>
                      <a:pt x="36" y="1"/>
                    </a:lnTo>
                    <a:lnTo>
                      <a:pt x="36" y="2"/>
                    </a:lnTo>
                    <a:lnTo>
                      <a:pt x="35" y="2"/>
                    </a:lnTo>
                    <a:lnTo>
                      <a:pt x="34" y="2"/>
                    </a:lnTo>
                    <a:lnTo>
                      <a:pt x="33" y="2"/>
                    </a:lnTo>
                    <a:lnTo>
                      <a:pt x="33" y="3"/>
                    </a:lnTo>
                    <a:lnTo>
                      <a:pt x="32" y="3"/>
                    </a:lnTo>
                    <a:lnTo>
                      <a:pt x="31" y="3"/>
                    </a:lnTo>
                    <a:lnTo>
                      <a:pt x="30" y="4"/>
                    </a:lnTo>
                    <a:lnTo>
                      <a:pt x="29" y="4"/>
                    </a:lnTo>
                    <a:lnTo>
                      <a:pt x="27" y="5"/>
                    </a:lnTo>
                    <a:lnTo>
                      <a:pt x="26" y="6"/>
                    </a:lnTo>
                    <a:lnTo>
                      <a:pt x="25" y="6"/>
                    </a:lnTo>
                    <a:lnTo>
                      <a:pt x="24" y="7"/>
                    </a:lnTo>
                    <a:lnTo>
                      <a:pt x="22" y="8"/>
                    </a:lnTo>
                    <a:lnTo>
                      <a:pt x="21" y="9"/>
                    </a:lnTo>
                    <a:lnTo>
                      <a:pt x="19" y="10"/>
                    </a:lnTo>
                    <a:lnTo>
                      <a:pt x="18" y="11"/>
                    </a:lnTo>
                    <a:lnTo>
                      <a:pt x="17" y="13"/>
                    </a:lnTo>
                    <a:lnTo>
                      <a:pt x="15" y="14"/>
                    </a:lnTo>
                    <a:lnTo>
                      <a:pt x="14" y="15"/>
                    </a:lnTo>
                    <a:lnTo>
                      <a:pt x="12" y="17"/>
                    </a:lnTo>
                    <a:lnTo>
                      <a:pt x="11" y="19"/>
                    </a:lnTo>
                    <a:lnTo>
                      <a:pt x="10" y="20"/>
                    </a:lnTo>
                    <a:lnTo>
                      <a:pt x="8" y="22"/>
                    </a:lnTo>
                    <a:lnTo>
                      <a:pt x="7" y="24"/>
                    </a:lnTo>
                    <a:lnTo>
                      <a:pt x="6" y="26"/>
                    </a:lnTo>
                    <a:lnTo>
                      <a:pt x="5" y="28"/>
                    </a:lnTo>
                    <a:lnTo>
                      <a:pt x="4" y="30"/>
                    </a:lnTo>
                    <a:lnTo>
                      <a:pt x="3" y="33"/>
                    </a:lnTo>
                    <a:lnTo>
                      <a:pt x="2" y="35"/>
                    </a:lnTo>
                    <a:lnTo>
                      <a:pt x="2" y="36"/>
                    </a:lnTo>
                    <a:lnTo>
                      <a:pt x="2" y="37"/>
                    </a:lnTo>
                    <a:lnTo>
                      <a:pt x="1" y="37"/>
                    </a:lnTo>
                    <a:lnTo>
                      <a:pt x="1" y="38"/>
                    </a:lnTo>
                    <a:lnTo>
                      <a:pt x="1" y="39"/>
                    </a:lnTo>
                    <a:lnTo>
                      <a:pt x="1" y="41"/>
                    </a:lnTo>
                    <a:lnTo>
                      <a:pt x="0" y="42"/>
                    </a:lnTo>
                    <a:lnTo>
                      <a:pt x="0" y="43"/>
                    </a:lnTo>
                    <a:lnTo>
                      <a:pt x="0" y="44"/>
                    </a:lnTo>
                    <a:lnTo>
                      <a:pt x="0" y="45"/>
                    </a:lnTo>
                    <a:lnTo>
                      <a:pt x="0" y="46"/>
                    </a:lnTo>
                    <a:lnTo>
                      <a:pt x="0" y="47"/>
                    </a:lnTo>
                    <a:lnTo>
                      <a:pt x="0" y="48"/>
                    </a:lnTo>
                    <a:lnTo>
                      <a:pt x="0" y="49"/>
                    </a:lnTo>
                    <a:lnTo>
                      <a:pt x="0" y="50"/>
                    </a:lnTo>
                    <a:lnTo>
                      <a:pt x="0" y="51"/>
                    </a:lnTo>
                    <a:lnTo>
                      <a:pt x="0" y="52"/>
                    </a:lnTo>
                    <a:lnTo>
                      <a:pt x="0" y="53"/>
                    </a:lnTo>
                    <a:lnTo>
                      <a:pt x="1" y="54"/>
                    </a:lnTo>
                    <a:lnTo>
                      <a:pt x="2" y="55"/>
                    </a:lnTo>
                    <a:lnTo>
                      <a:pt x="3" y="56"/>
                    </a:lnTo>
                    <a:lnTo>
                      <a:pt x="5" y="57"/>
                    </a:lnTo>
                    <a:lnTo>
                      <a:pt x="6" y="58"/>
                    </a:lnTo>
                    <a:lnTo>
                      <a:pt x="7" y="59"/>
                    </a:lnTo>
                    <a:lnTo>
                      <a:pt x="8" y="60"/>
                    </a:lnTo>
                    <a:lnTo>
                      <a:pt x="10" y="61"/>
                    </a:lnTo>
                    <a:lnTo>
                      <a:pt x="11" y="62"/>
                    </a:lnTo>
                    <a:lnTo>
                      <a:pt x="13" y="63"/>
                    </a:lnTo>
                    <a:lnTo>
                      <a:pt x="14" y="64"/>
                    </a:lnTo>
                    <a:lnTo>
                      <a:pt x="16" y="65"/>
                    </a:lnTo>
                    <a:lnTo>
                      <a:pt x="18" y="65"/>
                    </a:lnTo>
                    <a:lnTo>
                      <a:pt x="20" y="66"/>
                    </a:lnTo>
                    <a:lnTo>
                      <a:pt x="22" y="67"/>
                    </a:lnTo>
                    <a:lnTo>
                      <a:pt x="24" y="68"/>
                    </a:lnTo>
                    <a:lnTo>
                      <a:pt x="26" y="69"/>
                    </a:lnTo>
                    <a:lnTo>
                      <a:pt x="28" y="69"/>
                    </a:lnTo>
                    <a:lnTo>
                      <a:pt x="30" y="70"/>
                    </a:lnTo>
                    <a:lnTo>
                      <a:pt x="32" y="71"/>
                    </a:lnTo>
                    <a:lnTo>
                      <a:pt x="35" y="71"/>
                    </a:lnTo>
                    <a:lnTo>
                      <a:pt x="37" y="72"/>
                    </a:lnTo>
                    <a:lnTo>
                      <a:pt x="40" y="73"/>
                    </a:lnTo>
                    <a:lnTo>
                      <a:pt x="43" y="73"/>
                    </a:lnTo>
                    <a:lnTo>
                      <a:pt x="45" y="74"/>
                    </a:lnTo>
                    <a:lnTo>
                      <a:pt x="48" y="74"/>
                    </a:lnTo>
                    <a:lnTo>
                      <a:pt x="51" y="74"/>
                    </a:lnTo>
                    <a:lnTo>
                      <a:pt x="54" y="74"/>
                    </a:lnTo>
                    <a:lnTo>
                      <a:pt x="57" y="75"/>
                    </a:lnTo>
                    <a:lnTo>
                      <a:pt x="61" y="75"/>
                    </a:lnTo>
                    <a:lnTo>
                      <a:pt x="64" y="75"/>
                    </a:lnTo>
                    <a:lnTo>
                      <a:pt x="65" y="75"/>
                    </a:lnTo>
                    <a:lnTo>
                      <a:pt x="66" y="75"/>
                    </a:lnTo>
                    <a:lnTo>
                      <a:pt x="67" y="75"/>
                    </a:lnTo>
                    <a:lnTo>
                      <a:pt x="68" y="75"/>
                    </a:lnTo>
                    <a:lnTo>
                      <a:pt x="70" y="75"/>
                    </a:lnTo>
                    <a:lnTo>
                      <a:pt x="71" y="74"/>
                    </a:lnTo>
                    <a:lnTo>
                      <a:pt x="73" y="74"/>
                    </a:lnTo>
                    <a:lnTo>
                      <a:pt x="74" y="74"/>
                    </a:lnTo>
                    <a:lnTo>
                      <a:pt x="76" y="74"/>
                    </a:lnTo>
                    <a:lnTo>
                      <a:pt x="78" y="74"/>
                    </a:lnTo>
                    <a:lnTo>
                      <a:pt x="80" y="73"/>
                    </a:lnTo>
                    <a:lnTo>
                      <a:pt x="82" y="73"/>
                    </a:lnTo>
                    <a:lnTo>
                      <a:pt x="84" y="72"/>
                    </a:lnTo>
                    <a:lnTo>
                      <a:pt x="86" y="72"/>
                    </a:lnTo>
                    <a:lnTo>
                      <a:pt x="88" y="71"/>
                    </a:lnTo>
                    <a:lnTo>
                      <a:pt x="91" y="71"/>
                    </a:lnTo>
                    <a:lnTo>
                      <a:pt x="93" y="70"/>
                    </a:lnTo>
                    <a:lnTo>
                      <a:pt x="95" y="70"/>
                    </a:lnTo>
                    <a:lnTo>
                      <a:pt x="98" y="69"/>
                    </a:lnTo>
                    <a:lnTo>
                      <a:pt x="100" y="68"/>
                    </a:lnTo>
                    <a:lnTo>
                      <a:pt x="102" y="67"/>
                    </a:lnTo>
                    <a:lnTo>
                      <a:pt x="104" y="66"/>
                    </a:lnTo>
                    <a:lnTo>
                      <a:pt x="107" y="65"/>
                    </a:lnTo>
                    <a:lnTo>
                      <a:pt x="109" y="64"/>
                    </a:lnTo>
                    <a:lnTo>
                      <a:pt x="111" y="63"/>
                    </a:lnTo>
                    <a:lnTo>
                      <a:pt x="113" y="62"/>
                    </a:lnTo>
                    <a:lnTo>
                      <a:pt x="115" y="60"/>
                    </a:lnTo>
                    <a:lnTo>
                      <a:pt x="117" y="59"/>
                    </a:lnTo>
                    <a:lnTo>
                      <a:pt x="119" y="57"/>
                    </a:lnTo>
                    <a:lnTo>
                      <a:pt x="119" y="56"/>
                    </a:lnTo>
                    <a:lnTo>
                      <a:pt x="119" y="54"/>
                    </a:lnTo>
                    <a:lnTo>
                      <a:pt x="119" y="53"/>
                    </a:lnTo>
                    <a:lnTo>
                      <a:pt x="119" y="52"/>
                    </a:lnTo>
                    <a:lnTo>
                      <a:pt x="119" y="50"/>
                    </a:lnTo>
                    <a:lnTo>
                      <a:pt x="119" y="48"/>
                    </a:lnTo>
                    <a:lnTo>
                      <a:pt x="119" y="47"/>
                    </a:lnTo>
                    <a:lnTo>
                      <a:pt x="119" y="45"/>
                    </a:lnTo>
                    <a:lnTo>
                      <a:pt x="118" y="43"/>
                    </a:lnTo>
                    <a:lnTo>
                      <a:pt x="118" y="42"/>
                    </a:lnTo>
                    <a:lnTo>
                      <a:pt x="118" y="40"/>
                    </a:lnTo>
                    <a:lnTo>
                      <a:pt x="117" y="38"/>
                    </a:lnTo>
                    <a:lnTo>
                      <a:pt x="117" y="37"/>
                    </a:lnTo>
                    <a:lnTo>
                      <a:pt x="116" y="35"/>
                    </a:lnTo>
                    <a:lnTo>
                      <a:pt x="116" y="33"/>
                    </a:lnTo>
                    <a:lnTo>
                      <a:pt x="115" y="31"/>
                    </a:lnTo>
                    <a:lnTo>
                      <a:pt x="114" y="30"/>
                    </a:lnTo>
                    <a:lnTo>
                      <a:pt x="113" y="28"/>
                    </a:lnTo>
                    <a:lnTo>
                      <a:pt x="112" y="26"/>
                    </a:lnTo>
                    <a:lnTo>
                      <a:pt x="111" y="24"/>
                    </a:lnTo>
                    <a:lnTo>
                      <a:pt x="110" y="23"/>
                    </a:lnTo>
                    <a:lnTo>
                      <a:pt x="109" y="21"/>
                    </a:lnTo>
                    <a:lnTo>
                      <a:pt x="108" y="19"/>
                    </a:lnTo>
                    <a:lnTo>
                      <a:pt x="106" y="17"/>
                    </a:lnTo>
                    <a:lnTo>
                      <a:pt x="105" y="16"/>
                    </a:lnTo>
                    <a:lnTo>
                      <a:pt x="103" y="14"/>
                    </a:lnTo>
                    <a:lnTo>
                      <a:pt x="101" y="13"/>
                    </a:lnTo>
                    <a:lnTo>
                      <a:pt x="99" y="11"/>
                    </a:lnTo>
                    <a:lnTo>
                      <a:pt x="97" y="9"/>
                    </a:lnTo>
                    <a:lnTo>
                      <a:pt x="95" y="8"/>
                    </a:lnTo>
                    <a:lnTo>
                      <a:pt x="93" y="6"/>
                    </a:lnTo>
                    <a:lnTo>
                      <a:pt x="91" y="5"/>
                    </a:lnTo>
                    <a:close/>
                  </a:path>
                </a:pathLst>
              </a:custGeom>
              <a:solidFill>
                <a:srgbClr val="EBEBE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17" name="Freeform 22"/>
              <p:cNvSpPr>
                <a:spLocks/>
              </p:cNvSpPr>
              <p:nvPr/>
            </p:nvSpPr>
            <p:spPr bwMode="auto">
              <a:xfrm>
                <a:off x="264" y="548"/>
                <a:ext cx="100" cy="49"/>
              </a:xfrm>
              <a:custGeom>
                <a:avLst/>
                <a:gdLst>
                  <a:gd name="T0" fmla="*/ 11 w 100"/>
                  <a:gd name="T1" fmla="*/ 2 h 49"/>
                  <a:gd name="T2" fmla="*/ 7 w 100"/>
                  <a:gd name="T3" fmla="*/ 6 h 49"/>
                  <a:gd name="T4" fmla="*/ 4 w 100"/>
                  <a:gd name="T5" fmla="*/ 9 h 49"/>
                  <a:gd name="T6" fmla="*/ 1 w 100"/>
                  <a:gd name="T7" fmla="*/ 12 h 49"/>
                  <a:gd name="T8" fmla="*/ 0 w 100"/>
                  <a:gd name="T9" fmla="*/ 13 h 49"/>
                  <a:gd name="T10" fmla="*/ 0 w 100"/>
                  <a:gd name="T11" fmla="*/ 14 h 49"/>
                  <a:gd name="T12" fmla="*/ 1 w 100"/>
                  <a:gd name="T13" fmla="*/ 14 h 49"/>
                  <a:gd name="T14" fmla="*/ 3 w 100"/>
                  <a:gd name="T15" fmla="*/ 14 h 49"/>
                  <a:gd name="T16" fmla="*/ 5 w 100"/>
                  <a:gd name="T17" fmla="*/ 14 h 49"/>
                  <a:gd name="T18" fmla="*/ 7 w 100"/>
                  <a:gd name="T19" fmla="*/ 14 h 49"/>
                  <a:gd name="T20" fmla="*/ 10 w 100"/>
                  <a:gd name="T21" fmla="*/ 15 h 49"/>
                  <a:gd name="T22" fmla="*/ 13 w 100"/>
                  <a:gd name="T23" fmla="*/ 16 h 49"/>
                  <a:gd name="T24" fmla="*/ 16 w 100"/>
                  <a:gd name="T25" fmla="*/ 17 h 49"/>
                  <a:gd name="T26" fmla="*/ 20 w 100"/>
                  <a:gd name="T27" fmla="*/ 18 h 49"/>
                  <a:gd name="T28" fmla="*/ 23 w 100"/>
                  <a:gd name="T29" fmla="*/ 19 h 49"/>
                  <a:gd name="T30" fmla="*/ 26 w 100"/>
                  <a:gd name="T31" fmla="*/ 20 h 49"/>
                  <a:gd name="T32" fmla="*/ 29 w 100"/>
                  <a:gd name="T33" fmla="*/ 21 h 49"/>
                  <a:gd name="T34" fmla="*/ 33 w 100"/>
                  <a:gd name="T35" fmla="*/ 23 h 49"/>
                  <a:gd name="T36" fmla="*/ 38 w 100"/>
                  <a:gd name="T37" fmla="*/ 26 h 49"/>
                  <a:gd name="T38" fmla="*/ 43 w 100"/>
                  <a:gd name="T39" fmla="*/ 29 h 49"/>
                  <a:gd name="T40" fmla="*/ 48 w 100"/>
                  <a:gd name="T41" fmla="*/ 33 h 49"/>
                  <a:gd name="T42" fmla="*/ 54 w 100"/>
                  <a:gd name="T43" fmla="*/ 38 h 49"/>
                  <a:gd name="T44" fmla="*/ 61 w 100"/>
                  <a:gd name="T45" fmla="*/ 43 h 49"/>
                  <a:gd name="T46" fmla="*/ 62 w 100"/>
                  <a:gd name="T47" fmla="*/ 44 h 49"/>
                  <a:gd name="T48" fmla="*/ 64 w 100"/>
                  <a:gd name="T49" fmla="*/ 45 h 49"/>
                  <a:gd name="T50" fmla="*/ 66 w 100"/>
                  <a:gd name="T51" fmla="*/ 46 h 49"/>
                  <a:gd name="T52" fmla="*/ 68 w 100"/>
                  <a:gd name="T53" fmla="*/ 47 h 49"/>
                  <a:gd name="T54" fmla="*/ 70 w 100"/>
                  <a:gd name="T55" fmla="*/ 48 h 49"/>
                  <a:gd name="T56" fmla="*/ 73 w 100"/>
                  <a:gd name="T57" fmla="*/ 49 h 49"/>
                  <a:gd name="T58" fmla="*/ 75 w 100"/>
                  <a:gd name="T59" fmla="*/ 49 h 49"/>
                  <a:gd name="T60" fmla="*/ 78 w 100"/>
                  <a:gd name="T61" fmla="*/ 49 h 49"/>
                  <a:gd name="T62" fmla="*/ 81 w 100"/>
                  <a:gd name="T63" fmla="*/ 48 h 49"/>
                  <a:gd name="T64" fmla="*/ 83 w 100"/>
                  <a:gd name="T65" fmla="*/ 47 h 49"/>
                  <a:gd name="T66" fmla="*/ 84 w 100"/>
                  <a:gd name="T67" fmla="*/ 47 h 49"/>
                  <a:gd name="T68" fmla="*/ 86 w 100"/>
                  <a:gd name="T69" fmla="*/ 46 h 49"/>
                  <a:gd name="T70" fmla="*/ 89 w 100"/>
                  <a:gd name="T71" fmla="*/ 44 h 49"/>
                  <a:gd name="T72" fmla="*/ 92 w 100"/>
                  <a:gd name="T73" fmla="*/ 42 h 49"/>
                  <a:gd name="T74" fmla="*/ 94 w 100"/>
                  <a:gd name="T75" fmla="*/ 39 h 49"/>
                  <a:gd name="T76" fmla="*/ 96 w 100"/>
                  <a:gd name="T77" fmla="*/ 35 h 49"/>
                  <a:gd name="T78" fmla="*/ 98 w 100"/>
                  <a:gd name="T79" fmla="*/ 30 h 49"/>
                  <a:gd name="T80" fmla="*/ 99 w 100"/>
                  <a:gd name="T81" fmla="*/ 23 h 49"/>
                  <a:gd name="T82" fmla="*/ 99 w 100"/>
                  <a:gd name="T83" fmla="*/ 16 h 49"/>
                  <a:gd name="T84" fmla="*/ 98 w 100"/>
                  <a:gd name="T85" fmla="*/ 11 h 49"/>
                  <a:gd name="T86" fmla="*/ 96 w 100"/>
                  <a:gd name="T87" fmla="*/ 8 h 49"/>
                  <a:gd name="T88" fmla="*/ 94 w 100"/>
                  <a:gd name="T89" fmla="*/ 6 h 49"/>
                  <a:gd name="T90" fmla="*/ 92 w 100"/>
                  <a:gd name="T91" fmla="*/ 5 h 49"/>
                  <a:gd name="T92" fmla="*/ 91 w 100"/>
                  <a:gd name="T93" fmla="*/ 3 h 49"/>
                  <a:gd name="T94" fmla="*/ 89 w 100"/>
                  <a:gd name="T95" fmla="*/ 2 h 49"/>
                  <a:gd name="T96" fmla="*/ 87 w 100"/>
                  <a:gd name="T97" fmla="*/ 1 h 4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00"/>
                  <a:gd name="T148" fmla="*/ 0 h 49"/>
                  <a:gd name="T149" fmla="*/ 100 w 100"/>
                  <a:gd name="T150" fmla="*/ 49 h 4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00" h="49">
                    <a:moveTo>
                      <a:pt x="86" y="0"/>
                    </a:moveTo>
                    <a:lnTo>
                      <a:pt x="12" y="2"/>
                    </a:lnTo>
                    <a:lnTo>
                      <a:pt x="11" y="2"/>
                    </a:lnTo>
                    <a:lnTo>
                      <a:pt x="10" y="3"/>
                    </a:lnTo>
                    <a:lnTo>
                      <a:pt x="9" y="5"/>
                    </a:lnTo>
                    <a:lnTo>
                      <a:pt x="7" y="6"/>
                    </a:lnTo>
                    <a:lnTo>
                      <a:pt x="6" y="7"/>
                    </a:lnTo>
                    <a:lnTo>
                      <a:pt x="5" y="8"/>
                    </a:lnTo>
                    <a:lnTo>
                      <a:pt x="4" y="9"/>
                    </a:lnTo>
                    <a:lnTo>
                      <a:pt x="3" y="10"/>
                    </a:lnTo>
                    <a:lnTo>
                      <a:pt x="2" y="11"/>
                    </a:lnTo>
                    <a:lnTo>
                      <a:pt x="1" y="12"/>
                    </a:lnTo>
                    <a:lnTo>
                      <a:pt x="1" y="13"/>
                    </a:lnTo>
                    <a:lnTo>
                      <a:pt x="0" y="13"/>
                    </a:lnTo>
                    <a:lnTo>
                      <a:pt x="0" y="14"/>
                    </a:lnTo>
                    <a:lnTo>
                      <a:pt x="1" y="14"/>
                    </a:lnTo>
                    <a:lnTo>
                      <a:pt x="2" y="14"/>
                    </a:lnTo>
                    <a:lnTo>
                      <a:pt x="3" y="14"/>
                    </a:lnTo>
                    <a:lnTo>
                      <a:pt x="4" y="14"/>
                    </a:lnTo>
                    <a:lnTo>
                      <a:pt x="5" y="14"/>
                    </a:lnTo>
                    <a:lnTo>
                      <a:pt x="6" y="14"/>
                    </a:lnTo>
                    <a:lnTo>
                      <a:pt x="7" y="14"/>
                    </a:lnTo>
                    <a:lnTo>
                      <a:pt x="8" y="14"/>
                    </a:lnTo>
                    <a:lnTo>
                      <a:pt x="9" y="15"/>
                    </a:lnTo>
                    <a:lnTo>
                      <a:pt x="10" y="15"/>
                    </a:lnTo>
                    <a:lnTo>
                      <a:pt x="11" y="15"/>
                    </a:lnTo>
                    <a:lnTo>
                      <a:pt x="12" y="15"/>
                    </a:lnTo>
                    <a:lnTo>
                      <a:pt x="13" y="16"/>
                    </a:lnTo>
                    <a:lnTo>
                      <a:pt x="14" y="16"/>
                    </a:lnTo>
                    <a:lnTo>
                      <a:pt x="15" y="17"/>
                    </a:lnTo>
                    <a:lnTo>
                      <a:pt x="16" y="17"/>
                    </a:lnTo>
                    <a:lnTo>
                      <a:pt x="18" y="17"/>
                    </a:lnTo>
                    <a:lnTo>
                      <a:pt x="20" y="18"/>
                    </a:lnTo>
                    <a:lnTo>
                      <a:pt x="21" y="18"/>
                    </a:lnTo>
                    <a:lnTo>
                      <a:pt x="22" y="19"/>
                    </a:lnTo>
                    <a:lnTo>
                      <a:pt x="23" y="19"/>
                    </a:lnTo>
                    <a:lnTo>
                      <a:pt x="24" y="19"/>
                    </a:lnTo>
                    <a:lnTo>
                      <a:pt x="25" y="20"/>
                    </a:lnTo>
                    <a:lnTo>
                      <a:pt x="26" y="20"/>
                    </a:lnTo>
                    <a:lnTo>
                      <a:pt x="27" y="20"/>
                    </a:lnTo>
                    <a:lnTo>
                      <a:pt x="28" y="21"/>
                    </a:lnTo>
                    <a:lnTo>
                      <a:pt x="29" y="21"/>
                    </a:lnTo>
                    <a:lnTo>
                      <a:pt x="30" y="22"/>
                    </a:lnTo>
                    <a:lnTo>
                      <a:pt x="32" y="23"/>
                    </a:lnTo>
                    <a:lnTo>
                      <a:pt x="33" y="23"/>
                    </a:lnTo>
                    <a:lnTo>
                      <a:pt x="34" y="24"/>
                    </a:lnTo>
                    <a:lnTo>
                      <a:pt x="36" y="25"/>
                    </a:lnTo>
                    <a:lnTo>
                      <a:pt x="38" y="26"/>
                    </a:lnTo>
                    <a:lnTo>
                      <a:pt x="39" y="27"/>
                    </a:lnTo>
                    <a:lnTo>
                      <a:pt x="41" y="28"/>
                    </a:lnTo>
                    <a:lnTo>
                      <a:pt x="43" y="29"/>
                    </a:lnTo>
                    <a:lnTo>
                      <a:pt x="45" y="30"/>
                    </a:lnTo>
                    <a:lnTo>
                      <a:pt x="46" y="32"/>
                    </a:lnTo>
                    <a:lnTo>
                      <a:pt x="48" y="33"/>
                    </a:lnTo>
                    <a:lnTo>
                      <a:pt x="50" y="34"/>
                    </a:lnTo>
                    <a:lnTo>
                      <a:pt x="52" y="36"/>
                    </a:lnTo>
                    <a:lnTo>
                      <a:pt x="54" y="38"/>
                    </a:lnTo>
                    <a:lnTo>
                      <a:pt x="56" y="39"/>
                    </a:lnTo>
                    <a:lnTo>
                      <a:pt x="59" y="41"/>
                    </a:lnTo>
                    <a:lnTo>
                      <a:pt x="61" y="43"/>
                    </a:lnTo>
                    <a:lnTo>
                      <a:pt x="61" y="44"/>
                    </a:lnTo>
                    <a:lnTo>
                      <a:pt x="62" y="44"/>
                    </a:lnTo>
                    <a:lnTo>
                      <a:pt x="63" y="45"/>
                    </a:lnTo>
                    <a:lnTo>
                      <a:pt x="64" y="45"/>
                    </a:lnTo>
                    <a:lnTo>
                      <a:pt x="64" y="46"/>
                    </a:lnTo>
                    <a:lnTo>
                      <a:pt x="65" y="46"/>
                    </a:lnTo>
                    <a:lnTo>
                      <a:pt x="66" y="46"/>
                    </a:lnTo>
                    <a:lnTo>
                      <a:pt x="67" y="47"/>
                    </a:lnTo>
                    <a:lnTo>
                      <a:pt x="68" y="47"/>
                    </a:lnTo>
                    <a:lnTo>
                      <a:pt x="69" y="47"/>
                    </a:lnTo>
                    <a:lnTo>
                      <a:pt x="69" y="48"/>
                    </a:lnTo>
                    <a:lnTo>
                      <a:pt x="70" y="48"/>
                    </a:lnTo>
                    <a:lnTo>
                      <a:pt x="71" y="48"/>
                    </a:lnTo>
                    <a:lnTo>
                      <a:pt x="72" y="48"/>
                    </a:lnTo>
                    <a:lnTo>
                      <a:pt x="73" y="49"/>
                    </a:lnTo>
                    <a:lnTo>
                      <a:pt x="74" y="49"/>
                    </a:lnTo>
                    <a:lnTo>
                      <a:pt x="75" y="49"/>
                    </a:lnTo>
                    <a:lnTo>
                      <a:pt x="76" y="49"/>
                    </a:lnTo>
                    <a:lnTo>
                      <a:pt x="77" y="49"/>
                    </a:lnTo>
                    <a:lnTo>
                      <a:pt x="78" y="49"/>
                    </a:lnTo>
                    <a:lnTo>
                      <a:pt x="79" y="48"/>
                    </a:lnTo>
                    <a:lnTo>
                      <a:pt x="80" y="48"/>
                    </a:lnTo>
                    <a:lnTo>
                      <a:pt x="81" y="48"/>
                    </a:lnTo>
                    <a:lnTo>
                      <a:pt x="82" y="48"/>
                    </a:lnTo>
                    <a:lnTo>
                      <a:pt x="82" y="47"/>
                    </a:lnTo>
                    <a:lnTo>
                      <a:pt x="83" y="47"/>
                    </a:lnTo>
                    <a:lnTo>
                      <a:pt x="84" y="47"/>
                    </a:lnTo>
                    <a:lnTo>
                      <a:pt x="85" y="46"/>
                    </a:lnTo>
                    <a:lnTo>
                      <a:pt x="86" y="46"/>
                    </a:lnTo>
                    <a:lnTo>
                      <a:pt x="87" y="45"/>
                    </a:lnTo>
                    <a:lnTo>
                      <a:pt x="88" y="45"/>
                    </a:lnTo>
                    <a:lnTo>
                      <a:pt x="89" y="44"/>
                    </a:lnTo>
                    <a:lnTo>
                      <a:pt x="90" y="43"/>
                    </a:lnTo>
                    <a:lnTo>
                      <a:pt x="91" y="43"/>
                    </a:lnTo>
                    <a:lnTo>
                      <a:pt x="92" y="42"/>
                    </a:lnTo>
                    <a:lnTo>
                      <a:pt x="92" y="41"/>
                    </a:lnTo>
                    <a:lnTo>
                      <a:pt x="93" y="40"/>
                    </a:lnTo>
                    <a:lnTo>
                      <a:pt x="94" y="39"/>
                    </a:lnTo>
                    <a:lnTo>
                      <a:pt x="95" y="37"/>
                    </a:lnTo>
                    <a:lnTo>
                      <a:pt x="96" y="36"/>
                    </a:lnTo>
                    <a:lnTo>
                      <a:pt x="96" y="35"/>
                    </a:lnTo>
                    <a:lnTo>
                      <a:pt x="97" y="33"/>
                    </a:lnTo>
                    <a:lnTo>
                      <a:pt x="98" y="31"/>
                    </a:lnTo>
                    <a:lnTo>
                      <a:pt x="98" y="30"/>
                    </a:lnTo>
                    <a:lnTo>
                      <a:pt x="99" y="28"/>
                    </a:lnTo>
                    <a:lnTo>
                      <a:pt x="99" y="26"/>
                    </a:lnTo>
                    <a:lnTo>
                      <a:pt x="99" y="23"/>
                    </a:lnTo>
                    <a:lnTo>
                      <a:pt x="99" y="21"/>
                    </a:lnTo>
                    <a:lnTo>
                      <a:pt x="100" y="18"/>
                    </a:lnTo>
                    <a:lnTo>
                      <a:pt x="99" y="16"/>
                    </a:lnTo>
                    <a:lnTo>
                      <a:pt x="99" y="13"/>
                    </a:lnTo>
                    <a:lnTo>
                      <a:pt x="99" y="12"/>
                    </a:lnTo>
                    <a:lnTo>
                      <a:pt x="98" y="11"/>
                    </a:lnTo>
                    <a:lnTo>
                      <a:pt x="97" y="10"/>
                    </a:lnTo>
                    <a:lnTo>
                      <a:pt x="97" y="9"/>
                    </a:lnTo>
                    <a:lnTo>
                      <a:pt x="96" y="8"/>
                    </a:lnTo>
                    <a:lnTo>
                      <a:pt x="95" y="7"/>
                    </a:lnTo>
                    <a:lnTo>
                      <a:pt x="94" y="7"/>
                    </a:lnTo>
                    <a:lnTo>
                      <a:pt x="94" y="6"/>
                    </a:lnTo>
                    <a:lnTo>
                      <a:pt x="93" y="6"/>
                    </a:lnTo>
                    <a:lnTo>
                      <a:pt x="93" y="5"/>
                    </a:lnTo>
                    <a:lnTo>
                      <a:pt x="92" y="5"/>
                    </a:lnTo>
                    <a:lnTo>
                      <a:pt x="92" y="4"/>
                    </a:lnTo>
                    <a:lnTo>
                      <a:pt x="91" y="4"/>
                    </a:lnTo>
                    <a:lnTo>
                      <a:pt x="91" y="3"/>
                    </a:lnTo>
                    <a:lnTo>
                      <a:pt x="90" y="3"/>
                    </a:lnTo>
                    <a:lnTo>
                      <a:pt x="89" y="2"/>
                    </a:lnTo>
                    <a:lnTo>
                      <a:pt x="88" y="1"/>
                    </a:lnTo>
                    <a:lnTo>
                      <a:pt x="87" y="1"/>
                    </a:lnTo>
                    <a:lnTo>
                      <a:pt x="86" y="1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ABAAA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18" name="Freeform 23"/>
              <p:cNvSpPr>
                <a:spLocks/>
              </p:cNvSpPr>
              <p:nvPr/>
            </p:nvSpPr>
            <p:spPr bwMode="auto">
              <a:xfrm>
                <a:off x="235" y="386"/>
                <a:ext cx="130" cy="198"/>
              </a:xfrm>
              <a:custGeom>
                <a:avLst/>
                <a:gdLst>
                  <a:gd name="T0" fmla="*/ 104 w 130"/>
                  <a:gd name="T1" fmla="*/ 196 h 198"/>
                  <a:gd name="T2" fmla="*/ 105 w 130"/>
                  <a:gd name="T3" fmla="*/ 195 h 198"/>
                  <a:gd name="T4" fmla="*/ 106 w 130"/>
                  <a:gd name="T5" fmla="*/ 195 h 198"/>
                  <a:gd name="T6" fmla="*/ 106 w 130"/>
                  <a:gd name="T7" fmla="*/ 195 h 198"/>
                  <a:gd name="T8" fmla="*/ 107 w 130"/>
                  <a:gd name="T9" fmla="*/ 194 h 198"/>
                  <a:gd name="T10" fmla="*/ 108 w 130"/>
                  <a:gd name="T11" fmla="*/ 194 h 198"/>
                  <a:gd name="T12" fmla="*/ 108 w 130"/>
                  <a:gd name="T13" fmla="*/ 193 h 198"/>
                  <a:gd name="T14" fmla="*/ 109 w 130"/>
                  <a:gd name="T15" fmla="*/ 192 h 198"/>
                  <a:gd name="T16" fmla="*/ 110 w 130"/>
                  <a:gd name="T17" fmla="*/ 191 h 198"/>
                  <a:gd name="T18" fmla="*/ 111 w 130"/>
                  <a:gd name="T19" fmla="*/ 190 h 198"/>
                  <a:gd name="T20" fmla="*/ 111 w 130"/>
                  <a:gd name="T21" fmla="*/ 189 h 198"/>
                  <a:gd name="T22" fmla="*/ 112 w 130"/>
                  <a:gd name="T23" fmla="*/ 188 h 198"/>
                  <a:gd name="T24" fmla="*/ 112 w 130"/>
                  <a:gd name="T25" fmla="*/ 186 h 198"/>
                  <a:gd name="T26" fmla="*/ 113 w 130"/>
                  <a:gd name="T27" fmla="*/ 185 h 198"/>
                  <a:gd name="T28" fmla="*/ 113 w 130"/>
                  <a:gd name="T29" fmla="*/ 183 h 198"/>
                  <a:gd name="T30" fmla="*/ 129 w 130"/>
                  <a:gd name="T31" fmla="*/ 84 h 198"/>
                  <a:gd name="T32" fmla="*/ 129 w 130"/>
                  <a:gd name="T33" fmla="*/ 82 h 198"/>
                  <a:gd name="T34" fmla="*/ 130 w 130"/>
                  <a:gd name="T35" fmla="*/ 80 h 198"/>
                  <a:gd name="T36" fmla="*/ 130 w 130"/>
                  <a:gd name="T37" fmla="*/ 79 h 198"/>
                  <a:gd name="T38" fmla="*/ 130 w 130"/>
                  <a:gd name="T39" fmla="*/ 77 h 198"/>
                  <a:gd name="T40" fmla="*/ 130 w 130"/>
                  <a:gd name="T41" fmla="*/ 75 h 198"/>
                  <a:gd name="T42" fmla="*/ 130 w 130"/>
                  <a:gd name="T43" fmla="*/ 73 h 198"/>
                  <a:gd name="T44" fmla="*/ 130 w 130"/>
                  <a:gd name="T45" fmla="*/ 71 h 198"/>
                  <a:gd name="T46" fmla="*/ 129 w 130"/>
                  <a:gd name="T47" fmla="*/ 69 h 198"/>
                  <a:gd name="T48" fmla="*/ 128 w 130"/>
                  <a:gd name="T49" fmla="*/ 67 h 198"/>
                  <a:gd name="T50" fmla="*/ 127 w 130"/>
                  <a:gd name="T51" fmla="*/ 65 h 198"/>
                  <a:gd name="T52" fmla="*/ 126 w 130"/>
                  <a:gd name="T53" fmla="*/ 63 h 198"/>
                  <a:gd name="T54" fmla="*/ 124 w 130"/>
                  <a:gd name="T55" fmla="*/ 61 h 198"/>
                  <a:gd name="T56" fmla="*/ 122 w 130"/>
                  <a:gd name="T57" fmla="*/ 60 h 198"/>
                  <a:gd name="T58" fmla="*/ 19 w 130"/>
                  <a:gd name="T59" fmla="*/ 2 h 198"/>
                  <a:gd name="T60" fmla="*/ 18 w 130"/>
                  <a:gd name="T61" fmla="*/ 2 h 198"/>
                  <a:gd name="T62" fmla="*/ 17 w 130"/>
                  <a:gd name="T63" fmla="*/ 2 h 198"/>
                  <a:gd name="T64" fmla="*/ 15 w 130"/>
                  <a:gd name="T65" fmla="*/ 1 h 198"/>
                  <a:gd name="T66" fmla="*/ 14 w 130"/>
                  <a:gd name="T67" fmla="*/ 1 h 198"/>
                  <a:gd name="T68" fmla="*/ 12 w 130"/>
                  <a:gd name="T69" fmla="*/ 0 h 198"/>
                  <a:gd name="T70" fmla="*/ 11 w 130"/>
                  <a:gd name="T71" fmla="*/ 0 h 198"/>
                  <a:gd name="T72" fmla="*/ 10 w 130"/>
                  <a:gd name="T73" fmla="*/ 0 h 198"/>
                  <a:gd name="T74" fmla="*/ 8 w 130"/>
                  <a:gd name="T75" fmla="*/ 0 h 198"/>
                  <a:gd name="T76" fmla="*/ 6 w 130"/>
                  <a:gd name="T77" fmla="*/ 0 h 198"/>
                  <a:gd name="T78" fmla="*/ 5 w 130"/>
                  <a:gd name="T79" fmla="*/ 0 h 198"/>
                  <a:gd name="T80" fmla="*/ 3 w 130"/>
                  <a:gd name="T81" fmla="*/ 0 h 198"/>
                  <a:gd name="T82" fmla="*/ 2 w 130"/>
                  <a:gd name="T83" fmla="*/ 1 h 198"/>
                  <a:gd name="T84" fmla="*/ 0 w 130"/>
                  <a:gd name="T85" fmla="*/ 1 h 198"/>
                  <a:gd name="T86" fmla="*/ 95 w 130"/>
                  <a:gd name="T87" fmla="*/ 198 h 19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30"/>
                  <a:gd name="T133" fmla="*/ 0 h 198"/>
                  <a:gd name="T134" fmla="*/ 130 w 130"/>
                  <a:gd name="T135" fmla="*/ 198 h 19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30" h="198">
                    <a:moveTo>
                      <a:pt x="95" y="198"/>
                    </a:moveTo>
                    <a:lnTo>
                      <a:pt x="104" y="196"/>
                    </a:lnTo>
                    <a:lnTo>
                      <a:pt x="105" y="195"/>
                    </a:lnTo>
                    <a:lnTo>
                      <a:pt x="106" y="195"/>
                    </a:lnTo>
                    <a:lnTo>
                      <a:pt x="107" y="194"/>
                    </a:lnTo>
                    <a:lnTo>
                      <a:pt x="108" y="194"/>
                    </a:lnTo>
                    <a:lnTo>
                      <a:pt x="108" y="193"/>
                    </a:lnTo>
                    <a:lnTo>
                      <a:pt x="109" y="193"/>
                    </a:lnTo>
                    <a:lnTo>
                      <a:pt x="109" y="192"/>
                    </a:lnTo>
                    <a:lnTo>
                      <a:pt x="110" y="191"/>
                    </a:lnTo>
                    <a:lnTo>
                      <a:pt x="111" y="190"/>
                    </a:lnTo>
                    <a:lnTo>
                      <a:pt x="111" y="189"/>
                    </a:lnTo>
                    <a:lnTo>
                      <a:pt x="112" y="188"/>
                    </a:lnTo>
                    <a:lnTo>
                      <a:pt x="112" y="187"/>
                    </a:lnTo>
                    <a:lnTo>
                      <a:pt x="112" y="186"/>
                    </a:lnTo>
                    <a:lnTo>
                      <a:pt x="113" y="185"/>
                    </a:lnTo>
                    <a:lnTo>
                      <a:pt x="113" y="184"/>
                    </a:lnTo>
                    <a:lnTo>
                      <a:pt x="113" y="183"/>
                    </a:lnTo>
                    <a:lnTo>
                      <a:pt x="129" y="84"/>
                    </a:lnTo>
                    <a:lnTo>
                      <a:pt x="129" y="83"/>
                    </a:lnTo>
                    <a:lnTo>
                      <a:pt x="129" y="82"/>
                    </a:lnTo>
                    <a:lnTo>
                      <a:pt x="130" y="81"/>
                    </a:lnTo>
                    <a:lnTo>
                      <a:pt x="130" y="80"/>
                    </a:lnTo>
                    <a:lnTo>
                      <a:pt x="130" y="79"/>
                    </a:lnTo>
                    <a:lnTo>
                      <a:pt x="130" y="78"/>
                    </a:lnTo>
                    <a:lnTo>
                      <a:pt x="130" y="77"/>
                    </a:lnTo>
                    <a:lnTo>
                      <a:pt x="130" y="76"/>
                    </a:lnTo>
                    <a:lnTo>
                      <a:pt x="130" y="75"/>
                    </a:lnTo>
                    <a:lnTo>
                      <a:pt x="130" y="74"/>
                    </a:lnTo>
                    <a:lnTo>
                      <a:pt x="130" y="73"/>
                    </a:lnTo>
                    <a:lnTo>
                      <a:pt x="130" y="72"/>
                    </a:lnTo>
                    <a:lnTo>
                      <a:pt x="130" y="71"/>
                    </a:lnTo>
                    <a:lnTo>
                      <a:pt x="129" y="70"/>
                    </a:lnTo>
                    <a:lnTo>
                      <a:pt x="129" y="69"/>
                    </a:lnTo>
                    <a:lnTo>
                      <a:pt x="129" y="68"/>
                    </a:lnTo>
                    <a:lnTo>
                      <a:pt x="128" y="67"/>
                    </a:lnTo>
                    <a:lnTo>
                      <a:pt x="128" y="66"/>
                    </a:lnTo>
                    <a:lnTo>
                      <a:pt x="127" y="65"/>
                    </a:lnTo>
                    <a:lnTo>
                      <a:pt x="127" y="64"/>
                    </a:lnTo>
                    <a:lnTo>
                      <a:pt x="126" y="63"/>
                    </a:lnTo>
                    <a:lnTo>
                      <a:pt x="125" y="62"/>
                    </a:lnTo>
                    <a:lnTo>
                      <a:pt x="124" y="61"/>
                    </a:lnTo>
                    <a:lnTo>
                      <a:pt x="123" y="60"/>
                    </a:lnTo>
                    <a:lnTo>
                      <a:pt x="122" y="60"/>
                    </a:lnTo>
                    <a:lnTo>
                      <a:pt x="121" y="59"/>
                    </a:lnTo>
                    <a:lnTo>
                      <a:pt x="19" y="2"/>
                    </a:lnTo>
                    <a:lnTo>
                      <a:pt x="18" y="2"/>
                    </a:lnTo>
                    <a:lnTo>
                      <a:pt x="17" y="2"/>
                    </a:lnTo>
                    <a:lnTo>
                      <a:pt x="16" y="1"/>
                    </a:lnTo>
                    <a:lnTo>
                      <a:pt x="15" y="1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2" y="0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95" y="197"/>
                    </a:lnTo>
                    <a:lnTo>
                      <a:pt x="95" y="198"/>
                    </a:lnTo>
                    <a:close/>
                  </a:path>
                </a:pathLst>
              </a:custGeom>
              <a:solidFill>
                <a:srgbClr val="B9B9B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19" name="Freeform 24"/>
              <p:cNvSpPr>
                <a:spLocks/>
              </p:cNvSpPr>
              <p:nvPr/>
            </p:nvSpPr>
            <p:spPr bwMode="auto">
              <a:xfrm>
                <a:off x="205" y="387"/>
                <a:ext cx="156" cy="197"/>
              </a:xfrm>
              <a:custGeom>
                <a:avLst/>
                <a:gdLst>
                  <a:gd name="T0" fmla="*/ 145 w 156"/>
                  <a:gd name="T1" fmla="*/ 60 h 197"/>
                  <a:gd name="T2" fmla="*/ 146 w 156"/>
                  <a:gd name="T3" fmla="*/ 60 h 197"/>
                  <a:gd name="T4" fmla="*/ 146 w 156"/>
                  <a:gd name="T5" fmla="*/ 60 h 197"/>
                  <a:gd name="T6" fmla="*/ 147 w 156"/>
                  <a:gd name="T7" fmla="*/ 61 h 197"/>
                  <a:gd name="T8" fmla="*/ 148 w 156"/>
                  <a:gd name="T9" fmla="*/ 61 h 197"/>
                  <a:gd name="T10" fmla="*/ 149 w 156"/>
                  <a:gd name="T11" fmla="*/ 62 h 197"/>
                  <a:gd name="T12" fmla="*/ 151 w 156"/>
                  <a:gd name="T13" fmla="*/ 63 h 197"/>
                  <a:gd name="T14" fmla="*/ 152 w 156"/>
                  <a:gd name="T15" fmla="*/ 64 h 197"/>
                  <a:gd name="T16" fmla="*/ 153 w 156"/>
                  <a:gd name="T17" fmla="*/ 65 h 197"/>
                  <a:gd name="T18" fmla="*/ 154 w 156"/>
                  <a:gd name="T19" fmla="*/ 67 h 197"/>
                  <a:gd name="T20" fmla="*/ 155 w 156"/>
                  <a:gd name="T21" fmla="*/ 69 h 197"/>
                  <a:gd name="T22" fmla="*/ 156 w 156"/>
                  <a:gd name="T23" fmla="*/ 71 h 197"/>
                  <a:gd name="T24" fmla="*/ 156 w 156"/>
                  <a:gd name="T25" fmla="*/ 73 h 197"/>
                  <a:gd name="T26" fmla="*/ 156 w 156"/>
                  <a:gd name="T27" fmla="*/ 76 h 197"/>
                  <a:gd name="T28" fmla="*/ 156 w 156"/>
                  <a:gd name="T29" fmla="*/ 78 h 197"/>
                  <a:gd name="T30" fmla="*/ 155 w 156"/>
                  <a:gd name="T31" fmla="*/ 82 h 197"/>
                  <a:gd name="T32" fmla="*/ 139 w 156"/>
                  <a:gd name="T33" fmla="*/ 183 h 197"/>
                  <a:gd name="T34" fmla="*/ 138 w 156"/>
                  <a:gd name="T35" fmla="*/ 184 h 197"/>
                  <a:gd name="T36" fmla="*/ 138 w 156"/>
                  <a:gd name="T37" fmla="*/ 185 h 197"/>
                  <a:gd name="T38" fmla="*/ 137 w 156"/>
                  <a:gd name="T39" fmla="*/ 187 h 197"/>
                  <a:gd name="T40" fmla="*/ 137 w 156"/>
                  <a:gd name="T41" fmla="*/ 188 h 197"/>
                  <a:gd name="T42" fmla="*/ 136 w 156"/>
                  <a:gd name="T43" fmla="*/ 190 h 197"/>
                  <a:gd name="T44" fmla="*/ 135 w 156"/>
                  <a:gd name="T45" fmla="*/ 191 h 197"/>
                  <a:gd name="T46" fmla="*/ 133 w 156"/>
                  <a:gd name="T47" fmla="*/ 193 h 197"/>
                  <a:gd name="T48" fmla="*/ 132 w 156"/>
                  <a:gd name="T49" fmla="*/ 194 h 197"/>
                  <a:gd name="T50" fmla="*/ 130 w 156"/>
                  <a:gd name="T51" fmla="*/ 195 h 197"/>
                  <a:gd name="T52" fmla="*/ 128 w 156"/>
                  <a:gd name="T53" fmla="*/ 196 h 197"/>
                  <a:gd name="T54" fmla="*/ 126 w 156"/>
                  <a:gd name="T55" fmla="*/ 197 h 197"/>
                  <a:gd name="T56" fmla="*/ 123 w 156"/>
                  <a:gd name="T57" fmla="*/ 197 h 197"/>
                  <a:gd name="T58" fmla="*/ 120 w 156"/>
                  <a:gd name="T59" fmla="*/ 197 h 197"/>
                  <a:gd name="T60" fmla="*/ 117 w 156"/>
                  <a:gd name="T61" fmla="*/ 197 h 197"/>
                  <a:gd name="T62" fmla="*/ 10 w 156"/>
                  <a:gd name="T63" fmla="*/ 129 h 197"/>
                  <a:gd name="T64" fmla="*/ 9 w 156"/>
                  <a:gd name="T65" fmla="*/ 128 h 197"/>
                  <a:gd name="T66" fmla="*/ 8 w 156"/>
                  <a:gd name="T67" fmla="*/ 127 h 197"/>
                  <a:gd name="T68" fmla="*/ 7 w 156"/>
                  <a:gd name="T69" fmla="*/ 127 h 197"/>
                  <a:gd name="T70" fmla="*/ 6 w 156"/>
                  <a:gd name="T71" fmla="*/ 126 h 197"/>
                  <a:gd name="T72" fmla="*/ 5 w 156"/>
                  <a:gd name="T73" fmla="*/ 125 h 197"/>
                  <a:gd name="T74" fmla="*/ 4 w 156"/>
                  <a:gd name="T75" fmla="*/ 124 h 197"/>
                  <a:gd name="T76" fmla="*/ 3 w 156"/>
                  <a:gd name="T77" fmla="*/ 123 h 197"/>
                  <a:gd name="T78" fmla="*/ 2 w 156"/>
                  <a:gd name="T79" fmla="*/ 121 h 197"/>
                  <a:gd name="T80" fmla="*/ 1 w 156"/>
                  <a:gd name="T81" fmla="*/ 120 h 197"/>
                  <a:gd name="T82" fmla="*/ 1 w 156"/>
                  <a:gd name="T83" fmla="*/ 118 h 197"/>
                  <a:gd name="T84" fmla="*/ 0 w 156"/>
                  <a:gd name="T85" fmla="*/ 116 h 197"/>
                  <a:gd name="T86" fmla="*/ 0 w 156"/>
                  <a:gd name="T87" fmla="*/ 114 h 197"/>
                  <a:gd name="T88" fmla="*/ 0 w 156"/>
                  <a:gd name="T89" fmla="*/ 112 h 197"/>
                  <a:gd name="T90" fmla="*/ 1 w 156"/>
                  <a:gd name="T91" fmla="*/ 110 h 197"/>
                  <a:gd name="T92" fmla="*/ 16 w 156"/>
                  <a:gd name="T93" fmla="*/ 12 h 197"/>
                  <a:gd name="T94" fmla="*/ 17 w 156"/>
                  <a:gd name="T95" fmla="*/ 11 h 197"/>
                  <a:gd name="T96" fmla="*/ 17 w 156"/>
                  <a:gd name="T97" fmla="*/ 10 h 197"/>
                  <a:gd name="T98" fmla="*/ 18 w 156"/>
                  <a:gd name="T99" fmla="*/ 9 h 197"/>
                  <a:gd name="T100" fmla="*/ 18 w 156"/>
                  <a:gd name="T101" fmla="*/ 8 h 197"/>
                  <a:gd name="T102" fmla="*/ 19 w 156"/>
                  <a:gd name="T103" fmla="*/ 6 h 197"/>
                  <a:gd name="T104" fmla="*/ 20 w 156"/>
                  <a:gd name="T105" fmla="*/ 5 h 197"/>
                  <a:gd name="T106" fmla="*/ 22 w 156"/>
                  <a:gd name="T107" fmla="*/ 4 h 197"/>
                  <a:gd name="T108" fmla="*/ 23 w 156"/>
                  <a:gd name="T109" fmla="*/ 2 h 197"/>
                  <a:gd name="T110" fmla="*/ 25 w 156"/>
                  <a:gd name="T111" fmla="*/ 1 h 197"/>
                  <a:gd name="T112" fmla="*/ 27 w 156"/>
                  <a:gd name="T113" fmla="*/ 1 h 197"/>
                  <a:gd name="T114" fmla="*/ 30 w 156"/>
                  <a:gd name="T115" fmla="*/ 0 h 197"/>
                  <a:gd name="T116" fmla="*/ 33 w 156"/>
                  <a:gd name="T117" fmla="*/ 0 h 197"/>
                  <a:gd name="T118" fmla="*/ 36 w 156"/>
                  <a:gd name="T119" fmla="*/ 0 h 197"/>
                  <a:gd name="T120" fmla="*/ 39 w 156"/>
                  <a:gd name="T121" fmla="*/ 1 h 197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56"/>
                  <a:gd name="T184" fmla="*/ 0 h 197"/>
                  <a:gd name="T185" fmla="*/ 156 w 156"/>
                  <a:gd name="T186" fmla="*/ 197 h 197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56" h="197">
                    <a:moveTo>
                      <a:pt x="41" y="2"/>
                    </a:moveTo>
                    <a:lnTo>
                      <a:pt x="145" y="60"/>
                    </a:lnTo>
                    <a:lnTo>
                      <a:pt x="146" y="60"/>
                    </a:lnTo>
                    <a:lnTo>
                      <a:pt x="147" y="60"/>
                    </a:lnTo>
                    <a:lnTo>
                      <a:pt x="147" y="61"/>
                    </a:lnTo>
                    <a:lnTo>
                      <a:pt x="148" y="61"/>
                    </a:lnTo>
                    <a:lnTo>
                      <a:pt x="149" y="61"/>
                    </a:lnTo>
                    <a:lnTo>
                      <a:pt x="149" y="62"/>
                    </a:lnTo>
                    <a:lnTo>
                      <a:pt x="150" y="62"/>
                    </a:lnTo>
                    <a:lnTo>
                      <a:pt x="151" y="63"/>
                    </a:lnTo>
                    <a:lnTo>
                      <a:pt x="152" y="64"/>
                    </a:lnTo>
                    <a:lnTo>
                      <a:pt x="152" y="65"/>
                    </a:lnTo>
                    <a:lnTo>
                      <a:pt x="153" y="65"/>
                    </a:lnTo>
                    <a:lnTo>
                      <a:pt x="153" y="66"/>
                    </a:lnTo>
                    <a:lnTo>
                      <a:pt x="154" y="67"/>
                    </a:lnTo>
                    <a:lnTo>
                      <a:pt x="154" y="68"/>
                    </a:lnTo>
                    <a:lnTo>
                      <a:pt x="155" y="69"/>
                    </a:lnTo>
                    <a:lnTo>
                      <a:pt x="155" y="70"/>
                    </a:lnTo>
                    <a:lnTo>
                      <a:pt x="156" y="71"/>
                    </a:lnTo>
                    <a:lnTo>
                      <a:pt x="156" y="72"/>
                    </a:lnTo>
                    <a:lnTo>
                      <a:pt x="156" y="73"/>
                    </a:lnTo>
                    <a:lnTo>
                      <a:pt x="156" y="74"/>
                    </a:lnTo>
                    <a:lnTo>
                      <a:pt x="156" y="76"/>
                    </a:lnTo>
                    <a:lnTo>
                      <a:pt x="156" y="77"/>
                    </a:lnTo>
                    <a:lnTo>
                      <a:pt x="156" y="78"/>
                    </a:lnTo>
                    <a:lnTo>
                      <a:pt x="156" y="80"/>
                    </a:lnTo>
                    <a:lnTo>
                      <a:pt x="155" y="82"/>
                    </a:lnTo>
                    <a:lnTo>
                      <a:pt x="139" y="183"/>
                    </a:lnTo>
                    <a:lnTo>
                      <a:pt x="139" y="184"/>
                    </a:lnTo>
                    <a:lnTo>
                      <a:pt x="138" y="184"/>
                    </a:lnTo>
                    <a:lnTo>
                      <a:pt x="138" y="185"/>
                    </a:lnTo>
                    <a:lnTo>
                      <a:pt x="138" y="186"/>
                    </a:lnTo>
                    <a:lnTo>
                      <a:pt x="137" y="187"/>
                    </a:lnTo>
                    <a:lnTo>
                      <a:pt x="137" y="188"/>
                    </a:lnTo>
                    <a:lnTo>
                      <a:pt x="136" y="189"/>
                    </a:lnTo>
                    <a:lnTo>
                      <a:pt x="136" y="190"/>
                    </a:lnTo>
                    <a:lnTo>
                      <a:pt x="135" y="190"/>
                    </a:lnTo>
                    <a:lnTo>
                      <a:pt x="135" y="191"/>
                    </a:lnTo>
                    <a:lnTo>
                      <a:pt x="134" y="192"/>
                    </a:lnTo>
                    <a:lnTo>
                      <a:pt x="133" y="193"/>
                    </a:lnTo>
                    <a:lnTo>
                      <a:pt x="132" y="194"/>
                    </a:lnTo>
                    <a:lnTo>
                      <a:pt x="131" y="195"/>
                    </a:lnTo>
                    <a:lnTo>
                      <a:pt x="130" y="195"/>
                    </a:lnTo>
                    <a:lnTo>
                      <a:pt x="129" y="196"/>
                    </a:lnTo>
                    <a:lnTo>
                      <a:pt x="128" y="196"/>
                    </a:lnTo>
                    <a:lnTo>
                      <a:pt x="127" y="197"/>
                    </a:lnTo>
                    <a:lnTo>
                      <a:pt x="126" y="197"/>
                    </a:lnTo>
                    <a:lnTo>
                      <a:pt x="124" y="197"/>
                    </a:lnTo>
                    <a:lnTo>
                      <a:pt x="123" y="197"/>
                    </a:lnTo>
                    <a:lnTo>
                      <a:pt x="122" y="197"/>
                    </a:lnTo>
                    <a:lnTo>
                      <a:pt x="120" y="197"/>
                    </a:lnTo>
                    <a:lnTo>
                      <a:pt x="119" y="197"/>
                    </a:lnTo>
                    <a:lnTo>
                      <a:pt x="117" y="197"/>
                    </a:lnTo>
                    <a:lnTo>
                      <a:pt x="115" y="196"/>
                    </a:lnTo>
                    <a:lnTo>
                      <a:pt x="10" y="129"/>
                    </a:lnTo>
                    <a:lnTo>
                      <a:pt x="9" y="128"/>
                    </a:lnTo>
                    <a:lnTo>
                      <a:pt x="8" y="127"/>
                    </a:lnTo>
                    <a:lnTo>
                      <a:pt x="7" y="127"/>
                    </a:lnTo>
                    <a:lnTo>
                      <a:pt x="6" y="126"/>
                    </a:lnTo>
                    <a:lnTo>
                      <a:pt x="5" y="126"/>
                    </a:lnTo>
                    <a:lnTo>
                      <a:pt x="5" y="125"/>
                    </a:lnTo>
                    <a:lnTo>
                      <a:pt x="4" y="124"/>
                    </a:lnTo>
                    <a:lnTo>
                      <a:pt x="3" y="123"/>
                    </a:lnTo>
                    <a:lnTo>
                      <a:pt x="2" y="122"/>
                    </a:lnTo>
                    <a:lnTo>
                      <a:pt x="2" y="121"/>
                    </a:lnTo>
                    <a:lnTo>
                      <a:pt x="1" y="120"/>
                    </a:lnTo>
                    <a:lnTo>
                      <a:pt x="1" y="119"/>
                    </a:lnTo>
                    <a:lnTo>
                      <a:pt x="1" y="118"/>
                    </a:lnTo>
                    <a:lnTo>
                      <a:pt x="0" y="117"/>
                    </a:lnTo>
                    <a:lnTo>
                      <a:pt x="0" y="116"/>
                    </a:lnTo>
                    <a:lnTo>
                      <a:pt x="0" y="115"/>
                    </a:lnTo>
                    <a:lnTo>
                      <a:pt x="0" y="114"/>
                    </a:lnTo>
                    <a:lnTo>
                      <a:pt x="0" y="113"/>
                    </a:lnTo>
                    <a:lnTo>
                      <a:pt x="0" y="112"/>
                    </a:lnTo>
                    <a:lnTo>
                      <a:pt x="0" y="111"/>
                    </a:lnTo>
                    <a:lnTo>
                      <a:pt x="1" y="110"/>
                    </a:lnTo>
                    <a:lnTo>
                      <a:pt x="16" y="13"/>
                    </a:lnTo>
                    <a:lnTo>
                      <a:pt x="16" y="12"/>
                    </a:lnTo>
                    <a:lnTo>
                      <a:pt x="17" y="12"/>
                    </a:lnTo>
                    <a:lnTo>
                      <a:pt x="17" y="11"/>
                    </a:lnTo>
                    <a:lnTo>
                      <a:pt x="17" y="10"/>
                    </a:lnTo>
                    <a:lnTo>
                      <a:pt x="18" y="9"/>
                    </a:lnTo>
                    <a:lnTo>
                      <a:pt x="18" y="8"/>
                    </a:lnTo>
                    <a:lnTo>
                      <a:pt x="19" y="7"/>
                    </a:lnTo>
                    <a:lnTo>
                      <a:pt x="19" y="6"/>
                    </a:lnTo>
                    <a:lnTo>
                      <a:pt x="20" y="6"/>
                    </a:lnTo>
                    <a:lnTo>
                      <a:pt x="20" y="5"/>
                    </a:lnTo>
                    <a:lnTo>
                      <a:pt x="21" y="4"/>
                    </a:lnTo>
                    <a:lnTo>
                      <a:pt x="22" y="4"/>
                    </a:lnTo>
                    <a:lnTo>
                      <a:pt x="23" y="3"/>
                    </a:lnTo>
                    <a:lnTo>
                      <a:pt x="23" y="2"/>
                    </a:lnTo>
                    <a:lnTo>
                      <a:pt x="24" y="2"/>
                    </a:lnTo>
                    <a:lnTo>
                      <a:pt x="25" y="1"/>
                    </a:lnTo>
                    <a:lnTo>
                      <a:pt x="26" y="1"/>
                    </a:lnTo>
                    <a:lnTo>
                      <a:pt x="27" y="1"/>
                    </a:lnTo>
                    <a:lnTo>
                      <a:pt x="29" y="0"/>
                    </a:lnTo>
                    <a:lnTo>
                      <a:pt x="30" y="0"/>
                    </a:lnTo>
                    <a:lnTo>
                      <a:pt x="31" y="0"/>
                    </a:lnTo>
                    <a:lnTo>
                      <a:pt x="33" y="0"/>
                    </a:lnTo>
                    <a:lnTo>
                      <a:pt x="34" y="0"/>
                    </a:lnTo>
                    <a:lnTo>
                      <a:pt x="36" y="0"/>
                    </a:lnTo>
                    <a:lnTo>
                      <a:pt x="38" y="1"/>
                    </a:lnTo>
                    <a:lnTo>
                      <a:pt x="39" y="1"/>
                    </a:lnTo>
                    <a:lnTo>
                      <a:pt x="41" y="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20" name="Freeform 25"/>
              <p:cNvSpPr>
                <a:spLocks/>
              </p:cNvSpPr>
              <p:nvPr/>
            </p:nvSpPr>
            <p:spPr bwMode="auto">
              <a:xfrm>
                <a:off x="213" y="395"/>
                <a:ext cx="139" cy="179"/>
              </a:xfrm>
              <a:custGeom>
                <a:avLst/>
                <a:gdLst>
                  <a:gd name="T0" fmla="*/ 129 w 139"/>
                  <a:gd name="T1" fmla="*/ 56 h 179"/>
                  <a:gd name="T2" fmla="*/ 130 w 139"/>
                  <a:gd name="T3" fmla="*/ 56 h 179"/>
                  <a:gd name="T4" fmla="*/ 130 w 139"/>
                  <a:gd name="T5" fmla="*/ 57 h 179"/>
                  <a:gd name="T6" fmla="*/ 131 w 139"/>
                  <a:gd name="T7" fmla="*/ 57 h 179"/>
                  <a:gd name="T8" fmla="*/ 132 w 139"/>
                  <a:gd name="T9" fmla="*/ 57 h 179"/>
                  <a:gd name="T10" fmla="*/ 133 w 139"/>
                  <a:gd name="T11" fmla="*/ 58 h 179"/>
                  <a:gd name="T12" fmla="*/ 134 w 139"/>
                  <a:gd name="T13" fmla="*/ 59 h 179"/>
                  <a:gd name="T14" fmla="*/ 135 w 139"/>
                  <a:gd name="T15" fmla="*/ 60 h 179"/>
                  <a:gd name="T16" fmla="*/ 136 w 139"/>
                  <a:gd name="T17" fmla="*/ 61 h 179"/>
                  <a:gd name="T18" fmla="*/ 137 w 139"/>
                  <a:gd name="T19" fmla="*/ 63 h 179"/>
                  <a:gd name="T20" fmla="*/ 138 w 139"/>
                  <a:gd name="T21" fmla="*/ 64 h 179"/>
                  <a:gd name="T22" fmla="*/ 138 w 139"/>
                  <a:gd name="T23" fmla="*/ 66 h 179"/>
                  <a:gd name="T24" fmla="*/ 139 w 139"/>
                  <a:gd name="T25" fmla="*/ 68 h 179"/>
                  <a:gd name="T26" fmla="*/ 139 w 139"/>
                  <a:gd name="T27" fmla="*/ 70 h 179"/>
                  <a:gd name="T28" fmla="*/ 139 w 139"/>
                  <a:gd name="T29" fmla="*/ 73 h 179"/>
                  <a:gd name="T30" fmla="*/ 138 w 139"/>
                  <a:gd name="T31" fmla="*/ 76 h 179"/>
                  <a:gd name="T32" fmla="*/ 123 w 139"/>
                  <a:gd name="T33" fmla="*/ 168 h 179"/>
                  <a:gd name="T34" fmla="*/ 123 w 139"/>
                  <a:gd name="T35" fmla="*/ 168 h 179"/>
                  <a:gd name="T36" fmla="*/ 123 w 139"/>
                  <a:gd name="T37" fmla="*/ 169 h 179"/>
                  <a:gd name="T38" fmla="*/ 122 w 139"/>
                  <a:gd name="T39" fmla="*/ 170 h 179"/>
                  <a:gd name="T40" fmla="*/ 122 w 139"/>
                  <a:gd name="T41" fmla="*/ 171 h 179"/>
                  <a:gd name="T42" fmla="*/ 121 w 139"/>
                  <a:gd name="T43" fmla="*/ 173 h 179"/>
                  <a:gd name="T44" fmla="*/ 121 w 139"/>
                  <a:gd name="T45" fmla="*/ 174 h 179"/>
                  <a:gd name="T46" fmla="*/ 120 w 139"/>
                  <a:gd name="T47" fmla="*/ 175 h 179"/>
                  <a:gd name="T48" fmla="*/ 119 w 139"/>
                  <a:gd name="T49" fmla="*/ 176 h 179"/>
                  <a:gd name="T50" fmla="*/ 117 w 139"/>
                  <a:gd name="T51" fmla="*/ 177 h 179"/>
                  <a:gd name="T52" fmla="*/ 116 w 139"/>
                  <a:gd name="T53" fmla="*/ 178 h 179"/>
                  <a:gd name="T54" fmla="*/ 114 w 139"/>
                  <a:gd name="T55" fmla="*/ 179 h 179"/>
                  <a:gd name="T56" fmla="*/ 112 w 139"/>
                  <a:gd name="T57" fmla="*/ 179 h 179"/>
                  <a:gd name="T58" fmla="*/ 110 w 139"/>
                  <a:gd name="T59" fmla="*/ 179 h 179"/>
                  <a:gd name="T60" fmla="*/ 107 w 139"/>
                  <a:gd name="T61" fmla="*/ 178 h 179"/>
                  <a:gd name="T62" fmla="*/ 8 w 139"/>
                  <a:gd name="T63" fmla="*/ 116 h 179"/>
                  <a:gd name="T64" fmla="*/ 8 w 139"/>
                  <a:gd name="T65" fmla="*/ 116 h 179"/>
                  <a:gd name="T66" fmla="*/ 7 w 139"/>
                  <a:gd name="T67" fmla="*/ 115 h 179"/>
                  <a:gd name="T68" fmla="*/ 6 w 139"/>
                  <a:gd name="T69" fmla="*/ 115 h 179"/>
                  <a:gd name="T70" fmla="*/ 5 w 139"/>
                  <a:gd name="T71" fmla="*/ 114 h 179"/>
                  <a:gd name="T72" fmla="*/ 4 w 139"/>
                  <a:gd name="T73" fmla="*/ 113 h 179"/>
                  <a:gd name="T74" fmla="*/ 3 w 139"/>
                  <a:gd name="T75" fmla="*/ 112 h 179"/>
                  <a:gd name="T76" fmla="*/ 2 w 139"/>
                  <a:gd name="T77" fmla="*/ 111 h 179"/>
                  <a:gd name="T78" fmla="*/ 1 w 139"/>
                  <a:gd name="T79" fmla="*/ 110 h 179"/>
                  <a:gd name="T80" fmla="*/ 1 w 139"/>
                  <a:gd name="T81" fmla="*/ 108 h 179"/>
                  <a:gd name="T82" fmla="*/ 0 w 139"/>
                  <a:gd name="T83" fmla="*/ 107 h 179"/>
                  <a:gd name="T84" fmla="*/ 0 w 139"/>
                  <a:gd name="T85" fmla="*/ 105 h 179"/>
                  <a:gd name="T86" fmla="*/ 0 w 139"/>
                  <a:gd name="T87" fmla="*/ 104 h 179"/>
                  <a:gd name="T88" fmla="*/ 0 w 139"/>
                  <a:gd name="T89" fmla="*/ 102 h 179"/>
                  <a:gd name="T90" fmla="*/ 0 w 139"/>
                  <a:gd name="T91" fmla="*/ 100 h 179"/>
                  <a:gd name="T92" fmla="*/ 14 w 139"/>
                  <a:gd name="T93" fmla="*/ 14 h 179"/>
                  <a:gd name="T94" fmla="*/ 14 w 139"/>
                  <a:gd name="T95" fmla="*/ 13 h 179"/>
                  <a:gd name="T96" fmla="*/ 14 w 139"/>
                  <a:gd name="T97" fmla="*/ 12 h 179"/>
                  <a:gd name="T98" fmla="*/ 15 w 139"/>
                  <a:gd name="T99" fmla="*/ 10 h 179"/>
                  <a:gd name="T100" fmla="*/ 15 w 139"/>
                  <a:gd name="T101" fmla="*/ 9 h 179"/>
                  <a:gd name="T102" fmla="*/ 16 w 139"/>
                  <a:gd name="T103" fmla="*/ 7 h 179"/>
                  <a:gd name="T104" fmla="*/ 16 w 139"/>
                  <a:gd name="T105" fmla="*/ 6 h 179"/>
                  <a:gd name="T106" fmla="*/ 17 w 139"/>
                  <a:gd name="T107" fmla="*/ 4 h 179"/>
                  <a:gd name="T108" fmla="*/ 18 w 139"/>
                  <a:gd name="T109" fmla="*/ 3 h 179"/>
                  <a:gd name="T110" fmla="*/ 20 w 139"/>
                  <a:gd name="T111" fmla="*/ 2 h 179"/>
                  <a:gd name="T112" fmla="*/ 21 w 139"/>
                  <a:gd name="T113" fmla="*/ 1 h 179"/>
                  <a:gd name="T114" fmla="*/ 23 w 139"/>
                  <a:gd name="T115" fmla="*/ 1 h 179"/>
                  <a:gd name="T116" fmla="*/ 26 w 139"/>
                  <a:gd name="T117" fmla="*/ 0 h 179"/>
                  <a:gd name="T118" fmla="*/ 28 w 139"/>
                  <a:gd name="T119" fmla="*/ 1 h 179"/>
                  <a:gd name="T120" fmla="*/ 31 w 139"/>
                  <a:gd name="T121" fmla="*/ 1 h 179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39"/>
                  <a:gd name="T184" fmla="*/ 0 h 179"/>
                  <a:gd name="T185" fmla="*/ 139 w 139"/>
                  <a:gd name="T186" fmla="*/ 179 h 179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39" h="179">
                    <a:moveTo>
                      <a:pt x="32" y="2"/>
                    </a:moveTo>
                    <a:lnTo>
                      <a:pt x="129" y="56"/>
                    </a:lnTo>
                    <a:lnTo>
                      <a:pt x="130" y="56"/>
                    </a:lnTo>
                    <a:lnTo>
                      <a:pt x="130" y="57"/>
                    </a:lnTo>
                    <a:lnTo>
                      <a:pt x="131" y="57"/>
                    </a:lnTo>
                    <a:lnTo>
                      <a:pt x="132" y="57"/>
                    </a:lnTo>
                    <a:lnTo>
                      <a:pt x="133" y="58"/>
                    </a:lnTo>
                    <a:lnTo>
                      <a:pt x="134" y="58"/>
                    </a:lnTo>
                    <a:lnTo>
                      <a:pt x="134" y="59"/>
                    </a:lnTo>
                    <a:lnTo>
                      <a:pt x="135" y="59"/>
                    </a:lnTo>
                    <a:lnTo>
                      <a:pt x="135" y="60"/>
                    </a:lnTo>
                    <a:lnTo>
                      <a:pt x="136" y="61"/>
                    </a:lnTo>
                    <a:lnTo>
                      <a:pt x="137" y="62"/>
                    </a:lnTo>
                    <a:lnTo>
                      <a:pt x="137" y="63"/>
                    </a:lnTo>
                    <a:lnTo>
                      <a:pt x="138" y="64"/>
                    </a:lnTo>
                    <a:lnTo>
                      <a:pt x="138" y="65"/>
                    </a:lnTo>
                    <a:lnTo>
                      <a:pt x="138" y="66"/>
                    </a:lnTo>
                    <a:lnTo>
                      <a:pt x="139" y="67"/>
                    </a:lnTo>
                    <a:lnTo>
                      <a:pt x="139" y="68"/>
                    </a:lnTo>
                    <a:lnTo>
                      <a:pt x="139" y="69"/>
                    </a:lnTo>
                    <a:lnTo>
                      <a:pt x="139" y="70"/>
                    </a:lnTo>
                    <a:lnTo>
                      <a:pt x="139" y="71"/>
                    </a:lnTo>
                    <a:lnTo>
                      <a:pt x="139" y="73"/>
                    </a:lnTo>
                    <a:lnTo>
                      <a:pt x="138" y="74"/>
                    </a:lnTo>
                    <a:lnTo>
                      <a:pt x="138" y="76"/>
                    </a:lnTo>
                    <a:lnTo>
                      <a:pt x="123" y="167"/>
                    </a:lnTo>
                    <a:lnTo>
                      <a:pt x="123" y="168"/>
                    </a:lnTo>
                    <a:lnTo>
                      <a:pt x="123" y="169"/>
                    </a:lnTo>
                    <a:lnTo>
                      <a:pt x="123" y="170"/>
                    </a:lnTo>
                    <a:lnTo>
                      <a:pt x="122" y="170"/>
                    </a:lnTo>
                    <a:lnTo>
                      <a:pt x="122" y="171"/>
                    </a:lnTo>
                    <a:lnTo>
                      <a:pt x="122" y="172"/>
                    </a:lnTo>
                    <a:lnTo>
                      <a:pt x="121" y="173"/>
                    </a:lnTo>
                    <a:lnTo>
                      <a:pt x="121" y="174"/>
                    </a:lnTo>
                    <a:lnTo>
                      <a:pt x="120" y="174"/>
                    </a:lnTo>
                    <a:lnTo>
                      <a:pt x="120" y="175"/>
                    </a:lnTo>
                    <a:lnTo>
                      <a:pt x="119" y="176"/>
                    </a:lnTo>
                    <a:lnTo>
                      <a:pt x="118" y="177"/>
                    </a:lnTo>
                    <a:lnTo>
                      <a:pt x="117" y="177"/>
                    </a:lnTo>
                    <a:lnTo>
                      <a:pt x="117" y="178"/>
                    </a:lnTo>
                    <a:lnTo>
                      <a:pt x="116" y="178"/>
                    </a:lnTo>
                    <a:lnTo>
                      <a:pt x="115" y="178"/>
                    </a:lnTo>
                    <a:lnTo>
                      <a:pt x="114" y="179"/>
                    </a:lnTo>
                    <a:lnTo>
                      <a:pt x="113" y="179"/>
                    </a:lnTo>
                    <a:lnTo>
                      <a:pt x="112" y="179"/>
                    </a:lnTo>
                    <a:lnTo>
                      <a:pt x="111" y="179"/>
                    </a:lnTo>
                    <a:lnTo>
                      <a:pt x="110" y="179"/>
                    </a:lnTo>
                    <a:lnTo>
                      <a:pt x="109" y="179"/>
                    </a:lnTo>
                    <a:lnTo>
                      <a:pt x="107" y="178"/>
                    </a:lnTo>
                    <a:lnTo>
                      <a:pt x="106" y="178"/>
                    </a:lnTo>
                    <a:lnTo>
                      <a:pt x="8" y="116"/>
                    </a:lnTo>
                    <a:lnTo>
                      <a:pt x="7" y="116"/>
                    </a:lnTo>
                    <a:lnTo>
                      <a:pt x="7" y="115"/>
                    </a:lnTo>
                    <a:lnTo>
                      <a:pt x="6" y="115"/>
                    </a:lnTo>
                    <a:lnTo>
                      <a:pt x="5" y="114"/>
                    </a:lnTo>
                    <a:lnTo>
                      <a:pt x="4" y="114"/>
                    </a:lnTo>
                    <a:lnTo>
                      <a:pt x="4" y="113"/>
                    </a:lnTo>
                    <a:lnTo>
                      <a:pt x="3" y="113"/>
                    </a:lnTo>
                    <a:lnTo>
                      <a:pt x="3" y="112"/>
                    </a:lnTo>
                    <a:lnTo>
                      <a:pt x="2" y="111"/>
                    </a:lnTo>
                    <a:lnTo>
                      <a:pt x="2" y="110"/>
                    </a:lnTo>
                    <a:lnTo>
                      <a:pt x="1" y="110"/>
                    </a:lnTo>
                    <a:lnTo>
                      <a:pt x="1" y="109"/>
                    </a:lnTo>
                    <a:lnTo>
                      <a:pt x="1" y="108"/>
                    </a:lnTo>
                    <a:lnTo>
                      <a:pt x="0" y="108"/>
                    </a:lnTo>
                    <a:lnTo>
                      <a:pt x="0" y="107"/>
                    </a:lnTo>
                    <a:lnTo>
                      <a:pt x="0" y="106"/>
                    </a:lnTo>
                    <a:lnTo>
                      <a:pt x="0" y="105"/>
                    </a:lnTo>
                    <a:lnTo>
                      <a:pt x="0" y="104"/>
                    </a:lnTo>
                    <a:lnTo>
                      <a:pt x="0" y="103"/>
                    </a:lnTo>
                    <a:lnTo>
                      <a:pt x="0" y="102"/>
                    </a:lnTo>
                    <a:lnTo>
                      <a:pt x="0" y="101"/>
                    </a:lnTo>
                    <a:lnTo>
                      <a:pt x="0" y="100"/>
                    </a:lnTo>
                    <a:lnTo>
                      <a:pt x="14" y="14"/>
                    </a:lnTo>
                    <a:lnTo>
                      <a:pt x="14" y="13"/>
                    </a:lnTo>
                    <a:lnTo>
                      <a:pt x="14" y="12"/>
                    </a:lnTo>
                    <a:lnTo>
                      <a:pt x="15" y="11"/>
                    </a:lnTo>
                    <a:lnTo>
                      <a:pt x="15" y="10"/>
                    </a:lnTo>
                    <a:lnTo>
                      <a:pt x="15" y="9"/>
                    </a:lnTo>
                    <a:lnTo>
                      <a:pt x="15" y="8"/>
                    </a:lnTo>
                    <a:lnTo>
                      <a:pt x="16" y="7"/>
                    </a:lnTo>
                    <a:lnTo>
                      <a:pt x="16" y="6"/>
                    </a:lnTo>
                    <a:lnTo>
                      <a:pt x="17" y="5"/>
                    </a:lnTo>
                    <a:lnTo>
                      <a:pt x="17" y="4"/>
                    </a:lnTo>
                    <a:lnTo>
                      <a:pt x="18" y="4"/>
                    </a:lnTo>
                    <a:lnTo>
                      <a:pt x="18" y="3"/>
                    </a:lnTo>
                    <a:lnTo>
                      <a:pt x="19" y="3"/>
                    </a:lnTo>
                    <a:lnTo>
                      <a:pt x="20" y="2"/>
                    </a:lnTo>
                    <a:lnTo>
                      <a:pt x="21" y="1"/>
                    </a:lnTo>
                    <a:lnTo>
                      <a:pt x="22" y="1"/>
                    </a:lnTo>
                    <a:lnTo>
                      <a:pt x="23" y="1"/>
                    </a:lnTo>
                    <a:lnTo>
                      <a:pt x="24" y="0"/>
                    </a:lnTo>
                    <a:lnTo>
                      <a:pt x="26" y="0"/>
                    </a:lnTo>
                    <a:lnTo>
                      <a:pt x="27" y="0"/>
                    </a:lnTo>
                    <a:lnTo>
                      <a:pt x="28" y="1"/>
                    </a:lnTo>
                    <a:lnTo>
                      <a:pt x="29" y="1"/>
                    </a:lnTo>
                    <a:lnTo>
                      <a:pt x="31" y="1"/>
                    </a:lnTo>
                    <a:lnTo>
                      <a:pt x="32" y="2"/>
                    </a:lnTo>
                    <a:close/>
                  </a:path>
                </a:pathLst>
              </a:custGeom>
              <a:solidFill>
                <a:srgbClr val="C7E2F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21" name="Freeform 26"/>
              <p:cNvSpPr>
                <a:spLocks noEditPoints="1"/>
              </p:cNvSpPr>
              <p:nvPr/>
            </p:nvSpPr>
            <p:spPr bwMode="auto">
              <a:xfrm>
                <a:off x="212" y="394"/>
                <a:ext cx="141" cy="181"/>
              </a:xfrm>
              <a:custGeom>
                <a:avLst/>
                <a:gdLst>
                  <a:gd name="T0" fmla="*/ 18 w 141"/>
                  <a:gd name="T1" fmla="*/ 4 h 181"/>
                  <a:gd name="T2" fmla="*/ 16 w 141"/>
                  <a:gd name="T3" fmla="*/ 7 h 181"/>
                  <a:gd name="T4" fmla="*/ 15 w 141"/>
                  <a:gd name="T5" fmla="*/ 10 h 181"/>
                  <a:gd name="T6" fmla="*/ 14 w 141"/>
                  <a:gd name="T7" fmla="*/ 14 h 181"/>
                  <a:gd name="T8" fmla="*/ 0 w 141"/>
                  <a:gd name="T9" fmla="*/ 105 h 181"/>
                  <a:gd name="T10" fmla="*/ 1 w 141"/>
                  <a:gd name="T11" fmla="*/ 110 h 181"/>
                  <a:gd name="T12" fmla="*/ 3 w 141"/>
                  <a:gd name="T13" fmla="*/ 114 h 181"/>
                  <a:gd name="T14" fmla="*/ 6 w 141"/>
                  <a:gd name="T15" fmla="*/ 116 h 181"/>
                  <a:gd name="T16" fmla="*/ 9 w 141"/>
                  <a:gd name="T17" fmla="*/ 118 h 181"/>
                  <a:gd name="T18" fmla="*/ 110 w 141"/>
                  <a:gd name="T19" fmla="*/ 181 h 181"/>
                  <a:gd name="T20" fmla="*/ 112 w 141"/>
                  <a:gd name="T21" fmla="*/ 181 h 181"/>
                  <a:gd name="T22" fmla="*/ 115 w 141"/>
                  <a:gd name="T23" fmla="*/ 181 h 181"/>
                  <a:gd name="T24" fmla="*/ 117 w 141"/>
                  <a:gd name="T25" fmla="*/ 180 h 181"/>
                  <a:gd name="T26" fmla="*/ 119 w 141"/>
                  <a:gd name="T27" fmla="*/ 179 h 181"/>
                  <a:gd name="T28" fmla="*/ 121 w 141"/>
                  <a:gd name="T29" fmla="*/ 177 h 181"/>
                  <a:gd name="T30" fmla="*/ 123 w 141"/>
                  <a:gd name="T31" fmla="*/ 174 h 181"/>
                  <a:gd name="T32" fmla="*/ 125 w 141"/>
                  <a:gd name="T33" fmla="*/ 171 h 181"/>
                  <a:gd name="T34" fmla="*/ 140 w 141"/>
                  <a:gd name="T35" fmla="*/ 75 h 181"/>
                  <a:gd name="T36" fmla="*/ 141 w 141"/>
                  <a:gd name="T37" fmla="*/ 68 h 181"/>
                  <a:gd name="T38" fmla="*/ 138 w 141"/>
                  <a:gd name="T39" fmla="*/ 62 h 181"/>
                  <a:gd name="T40" fmla="*/ 135 w 141"/>
                  <a:gd name="T41" fmla="*/ 59 h 181"/>
                  <a:gd name="T42" fmla="*/ 132 w 141"/>
                  <a:gd name="T43" fmla="*/ 57 h 181"/>
                  <a:gd name="T44" fmla="*/ 34 w 141"/>
                  <a:gd name="T45" fmla="*/ 2 h 181"/>
                  <a:gd name="T46" fmla="*/ 30 w 141"/>
                  <a:gd name="T47" fmla="*/ 1 h 181"/>
                  <a:gd name="T48" fmla="*/ 28 w 141"/>
                  <a:gd name="T49" fmla="*/ 0 h 181"/>
                  <a:gd name="T50" fmla="*/ 25 w 141"/>
                  <a:gd name="T51" fmla="*/ 0 h 181"/>
                  <a:gd name="T52" fmla="*/ 23 w 141"/>
                  <a:gd name="T53" fmla="*/ 1 h 181"/>
                  <a:gd name="T54" fmla="*/ 21 w 141"/>
                  <a:gd name="T55" fmla="*/ 2 h 181"/>
                  <a:gd name="T56" fmla="*/ 8 w 141"/>
                  <a:gd name="T57" fmla="*/ 116 h 181"/>
                  <a:gd name="T58" fmla="*/ 6 w 141"/>
                  <a:gd name="T59" fmla="*/ 113 h 181"/>
                  <a:gd name="T60" fmla="*/ 3 w 141"/>
                  <a:gd name="T61" fmla="*/ 111 h 181"/>
                  <a:gd name="T62" fmla="*/ 2 w 141"/>
                  <a:gd name="T63" fmla="*/ 107 h 181"/>
                  <a:gd name="T64" fmla="*/ 2 w 141"/>
                  <a:gd name="T65" fmla="*/ 104 h 181"/>
                  <a:gd name="T66" fmla="*/ 2 w 141"/>
                  <a:gd name="T67" fmla="*/ 101 h 181"/>
                  <a:gd name="T68" fmla="*/ 17 w 141"/>
                  <a:gd name="T69" fmla="*/ 11 h 181"/>
                  <a:gd name="T70" fmla="*/ 18 w 141"/>
                  <a:gd name="T71" fmla="*/ 8 h 181"/>
                  <a:gd name="T72" fmla="*/ 20 w 141"/>
                  <a:gd name="T73" fmla="*/ 5 h 181"/>
                  <a:gd name="T74" fmla="*/ 22 w 141"/>
                  <a:gd name="T75" fmla="*/ 3 h 181"/>
                  <a:gd name="T76" fmla="*/ 24 w 141"/>
                  <a:gd name="T77" fmla="*/ 3 h 181"/>
                  <a:gd name="T78" fmla="*/ 26 w 141"/>
                  <a:gd name="T79" fmla="*/ 2 h 181"/>
                  <a:gd name="T80" fmla="*/ 28 w 141"/>
                  <a:gd name="T81" fmla="*/ 2 h 181"/>
                  <a:gd name="T82" fmla="*/ 32 w 141"/>
                  <a:gd name="T83" fmla="*/ 4 h 181"/>
                  <a:gd name="T84" fmla="*/ 55 w 141"/>
                  <a:gd name="T85" fmla="*/ 16 h 181"/>
                  <a:gd name="T86" fmla="*/ 107 w 141"/>
                  <a:gd name="T87" fmla="*/ 45 h 181"/>
                  <a:gd name="T88" fmla="*/ 130 w 141"/>
                  <a:gd name="T89" fmla="*/ 58 h 181"/>
                  <a:gd name="T90" fmla="*/ 132 w 141"/>
                  <a:gd name="T91" fmla="*/ 59 h 181"/>
                  <a:gd name="T92" fmla="*/ 135 w 141"/>
                  <a:gd name="T93" fmla="*/ 61 h 181"/>
                  <a:gd name="T94" fmla="*/ 137 w 141"/>
                  <a:gd name="T95" fmla="*/ 64 h 181"/>
                  <a:gd name="T96" fmla="*/ 139 w 141"/>
                  <a:gd name="T97" fmla="*/ 68 h 181"/>
                  <a:gd name="T98" fmla="*/ 139 w 141"/>
                  <a:gd name="T99" fmla="*/ 73 h 181"/>
                  <a:gd name="T100" fmla="*/ 123 w 141"/>
                  <a:gd name="T101" fmla="*/ 168 h 181"/>
                  <a:gd name="T102" fmla="*/ 122 w 141"/>
                  <a:gd name="T103" fmla="*/ 172 h 181"/>
                  <a:gd name="T104" fmla="*/ 121 w 141"/>
                  <a:gd name="T105" fmla="*/ 174 h 181"/>
                  <a:gd name="T106" fmla="*/ 119 w 141"/>
                  <a:gd name="T107" fmla="*/ 176 h 181"/>
                  <a:gd name="T108" fmla="*/ 117 w 141"/>
                  <a:gd name="T109" fmla="*/ 178 h 181"/>
                  <a:gd name="T110" fmla="*/ 113 w 141"/>
                  <a:gd name="T111" fmla="*/ 179 h 181"/>
                  <a:gd name="T112" fmla="*/ 109 w 141"/>
                  <a:gd name="T113" fmla="*/ 179 h 181"/>
                  <a:gd name="T114" fmla="*/ 92 w 141"/>
                  <a:gd name="T115" fmla="*/ 168 h 181"/>
                  <a:gd name="T116" fmla="*/ 41 w 141"/>
                  <a:gd name="T117" fmla="*/ 136 h 181"/>
                  <a:gd name="T118" fmla="*/ 10 w 141"/>
                  <a:gd name="T119" fmla="*/ 117 h 181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141"/>
                  <a:gd name="T181" fmla="*/ 0 h 181"/>
                  <a:gd name="T182" fmla="*/ 141 w 141"/>
                  <a:gd name="T183" fmla="*/ 181 h 181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141" h="181">
                    <a:moveTo>
                      <a:pt x="21" y="2"/>
                    </a:moveTo>
                    <a:lnTo>
                      <a:pt x="20" y="2"/>
                    </a:lnTo>
                    <a:lnTo>
                      <a:pt x="20" y="3"/>
                    </a:lnTo>
                    <a:lnTo>
                      <a:pt x="19" y="3"/>
                    </a:lnTo>
                    <a:lnTo>
                      <a:pt x="18" y="4"/>
                    </a:lnTo>
                    <a:lnTo>
                      <a:pt x="18" y="5"/>
                    </a:lnTo>
                    <a:lnTo>
                      <a:pt x="17" y="5"/>
                    </a:lnTo>
                    <a:lnTo>
                      <a:pt x="17" y="6"/>
                    </a:lnTo>
                    <a:lnTo>
                      <a:pt x="16" y="7"/>
                    </a:lnTo>
                    <a:lnTo>
                      <a:pt x="16" y="8"/>
                    </a:lnTo>
                    <a:lnTo>
                      <a:pt x="15" y="9"/>
                    </a:lnTo>
                    <a:lnTo>
                      <a:pt x="15" y="10"/>
                    </a:lnTo>
                    <a:lnTo>
                      <a:pt x="15" y="11"/>
                    </a:lnTo>
                    <a:lnTo>
                      <a:pt x="14" y="12"/>
                    </a:lnTo>
                    <a:lnTo>
                      <a:pt x="14" y="13"/>
                    </a:lnTo>
                    <a:lnTo>
                      <a:pt x="14" y="14"/>
                    </a:lnTo>
                    <a:lnTo>
                      <a:pt x="14" y="15"/>
                    </a:lnTo>
                    <a:lnTo>
                      <a:pt x="0" y="101"/>
                    </a:lnTo>
                    <a:lnTo>
                      <a:pt x="0" y="102"/>
                    </a:lnTo>
                    <a:lnTo>
                      <a:pt x="0" y="103"/>
                    </a:lnTo>
                    <a:lnTo>
                      <a:pt x="0" y="104"/>
                    </a:lnTo>
                    <a:lnTo>
                      <a:pt x="0" y="105"/>
                    </a:lnTo>
                    <a:lnTo>
                      <a:pt x="0" y="106"/>
                    </a:lnTo>
                    <a:lnTo>
                      <a:pt x="0" y="107"/>
                    </a:lnTo>
                    <a:lnTo>
                      <a:pt x="0" y="108"/>
                    </a:lnTo>
                    <a:lnTo>
                      <a:pt x="0" y="109"/>
                    </a:lnTo>
                    <a:lnTo>
                      <a:pt x="1" y="110"/>
                    </a:lnTo>
                    <a:lnTo>
                      <a:pt x="1" y="111"/>
                    </a:lnTo>
                    <a:lnTo>
                      <a:pt x="2" y="112"/>
                    </a:lnTo>
                    <a:lnTo>
                      <a:pt x="2" y="113"/>
                    </a:lnTo>
                    <a:lnTo>
                      <a:pt x="3" y="113"/>
                    </a:lnTo>
                    <a:lnTo>
                      <a:pt x="3" y="114"/>
                    </a:lnTo>
                    <a:lnTo>
                      <a:pt x="4" y="114"/>
                    </a:lnTo>
                    <a:lnTo>
                      <a:pt x="4" y="115"/>
                    </a:lnTo>
                    <a:lnTo>
                      <a:pt x="5" y="115"/>
                    </a:lnTo>
                    <a:lnTo>
                      <a:pt x="5" y="116"/>
                    </a:lnTo>
                    <a:lnTo>
                      <a:pt x="6" y="116"/>
                    </a:lnTo>
                    <a:lnTo>
                      <a:pt x="6" y="117"/>
                    </a:lnTo>
                    <a:lnTo>
                      <a:pt x="7" y="117"/>
                    </a:lnTo>
                    <a:lnTo>
                      <a:pt x="8" y="118"/>
                    </a:lnTo>
                    <a:lnTo>
                      <a:pt x="9" y="118"/>
                    </a:lnTo>
                    <a:lnTo>
                      <a:pt x="106" y="180"/>
                    </a:lnTo>
                    <a:lnTo>
                      <a:pt x="107" y="180"/>
                    </a:lnTo>
                    <a:lnTo>
                      <a:pt x="108" y="180"/>
                    </a:lnTo>
                    <a:lnTo>
                      <a:pt x="108" y="181"/>
                    </a:lnTo>
                    <a:lnTo>
                      <a:pt x="109" y="181"/>
                    </a:lnTo>
                    <a:lnTo>
                      <a:pt x="110" y="181"/>
                    </a:lnTo>
                    <a:lnTo>
                      <a:pt x="111" y="181"/>
                    </a:lnTo>
                    <a:lnTo>
                      <a:pt x="112" y="181"/>
                    </a:lnTo>
                    <a:lnTo>
                      <a:pt x="113" y="181"/>
                    </a:lnTo>
                    <a:lnTo>
                      <a:pt x="114" y="181"/>
                    </a:lnTo>
                    <a:lnTo>
                      <a:pt x="115" y="181"/>
                    </a:lnTo>
                    <a:lnTo>
                      <a:pt x="115" y="180"/>
                    </a:lnTo>
                    <a:lnTo>
                      <a:pt x="116" y="180"/>
                    </a:lnTo>
                    <a:lnTo>
                      <a:pt x="117" y="180"/>
                    </a:lnTo>
                    <a:lnTo>
                      <a:pt x="118" y="180"/>
                    </a:lnTo>
                    <a:lnTo>
                      <a:pt x="118" y="179"/>
                    </a:lnTo>
                    <a:lnTo>
                      <a:pt x="119" y="179"/>
                    </a:lnTo>
                    <a:lnTo>
                      <a:pt x="120" y="178"/>
                    </a:lnTo>
                    <a:lnTo>
                      <a:pt x="121" y="178"/>
                    </a:lnTo>
                    <a:lnTo>
                      <a:pt x="121" y="177"/>
                    </a:lnTo>
                    <a:lnTo>
                      <a:pt x="122" y="176"/>
                    </a:lnTo>
                    <a:lnTo>
                      <a:pt x="123" y="175"/>
                    </a:lnTo>
                    <a:lnTo>
                      <a:pt x="123" y="174"/>
                    </a:lnTo>
                    <a:lnTo>
                      <a:pt x="124" y="173"/>
                    </a:lnTo>
                    <a:lnTo>
                      <a:pt x="124" y="172"/>
                    </a:lnTo>
                    <a:lnTo>
                      <a:pt x="125" y="171"/>
                    </a:lnTo>
                    <a:lnTo>
                      <a:pt x="125" y="170"/>
                    </a:lnTo>
                    <a:lnTo>
                      <a:pt x="125" y="169"/>
                    </a:lnTo>
                    <a:lnTo>
                      <a:pt x="140" y="77"/>
                    </a:lnTo>
                    <a:lnTo>
                      <a:pt x="140" y="75"/>
                    </a:lnTo>
                    <a:lnTo>
                      <a:pt x="141" y="74"/>
                    </a:lnTo>
                    <a:lnTo>
                      <a:pt x="141" y="72"/>
                    </a:lnTo>
                    <a:lnTo>
                      <a:pt x="141" y="71"/>
                    </a:lnTo>
                    <a:lnTo>
                      <a:pt x="141" y="70"/>
                    </a:lnTo>
                    <a:lnTo>
                      <a:pt x="141" y="69"/>
                    </a:lnTo>
                    <a:lnTo>
                      <a:pt x="141" y="68"/>
                    </a:lnTo>
                    <a:lnTo>
                      <a:pt x="140" y="67"/>
                    </a:lnTo>
                    <a:lnTo>
                      <a:pt x="140" y="66"/>
                    </a:lnTo>
                    <a:lnTo>
                      <a:pt x="140" y="65"/>
                    </a:lnTo>
                    <a:lnTo>
                      <a:pt x="139" y="64"/>
                    </a:lnTo>
                    <a:lnTo>
                      <a:pt x="139" y="63"/>
                    </a:lnTo>
                    <a:lnTo>
                      <a:pt x="138" y="62"/>
                    </a:lnTo>
                    <a:lnTo>
                      <a:pt x="137" y="61"/>
                    </a:lnTo>
                    <a:lnTo>
                      <a:pt x="137" y="60"/>
                    </a:lnTo>
                    <a:lnTo>
                      <a:pt x="136" y="60"/>
                    </a:lnTo>
                    <a:lnTo>
                      <a:pt x="136" y="59"/>
                    </a:lnTo>
                    <a:lnTo>
                      <a:pt x="135" y="59"/>
                    </a:lnTo>
                    <a:lnTo>
                      <a:pt x="135" y="58"/>
                    </a:lnTo>
                    <a:lnTo>
                      <a:pt x="134" y="58"/>
                    </a:lnTo>
                    <a:lnTo>
                      <a:pt x="133" y="57"/>
                    </a:lnTo>
                    <a:lnTo>
                      <a:pt x="132" y="57"/>
                    </a:lnTo>
                    <a:lnTo>
                      <a:pt x="131" y="56"/>
                    </a:lnTo>
                    <a:lnTo>
                      <a:pt x="130" y="56"/>
                    </a:lnTo>
                    <a:lnTo>
                      <a:pt x="34" y="2"/>
                    </a:lnTo>
                    <a:lnTo>
                      <a:pt x="33" y="2"/>
                    </a:lnTo>
                    <a:lnTo>
                      <a:pt x="32" y="1"/>
                    </a:lnTo>
                    <a:lnTo>
                      <a:pt x="31" y="1"/>
                    </a:lnTo>
                    <a:lnTo>
                      <a:pt x="30" y="1"/>
                    </a:lnTo>
                    <a:lnTo>
                      <a:pt x="29" y="1"/>
                    </a:lnTo>
                    <a:lnTo>
                      <a:pt x="29" y="0"/>
                    </a:lnTo>
                    <a:lnTo>
                      <a:pt x="28" y="0"/>
                    </a:lnTo>
                    <a:lnTo>
                      <a:pt x="27" y="0"/>
                    </a:lnTo>
                    <a:lnTo>
                      <a:pt x="26" y="0"/>
                    </a:lnTo>
                    <a:lnTo>
                      <a:pt x="25" y="0"/>
                    </a:lnTo>
                    <a:lnTo>
                      <a:pt x="24" y="0"/>
                    </a:lnTo>
                    <a:lnTo>
                      <a:pt x="24" y="1"/>
                    </a:lnTo>
                    <a:lnTo>
                      <a:pt x="23" y="1"/>
                    </a:lnTo>
                    <a:lnTo>
                      <a:pt x="22" y="1"/>
                    </a:lnTo>
                    <a:lnTo>
                      <a:pt x="21" y="1"/>
                    </a:lnTo>
                    <a:lnTo>
                      <a:pt x="21" y="2"/>
                    </a:lnTo>
                    <a:close/>
                    <a:moveTo>
                      <a:pt x="10" y="117"/>
                    </a:moveTo>
                    <a:lnTo>
                      <a:pt x="10" y="116"/>
                    </a:lnTo>
                    <a:lnTo>
                      <a:pt x="9" y="116"/>
                    </a:lnTo>
                    <a:lnTo>
                      <a:pt x="8" y="116"/>
                    </a:lnTo>
                    <a:lnTo>
                      <a:pt x="8" y="115"/>
                    </a:lnTo>
                    <a:lnTo>
                      <a:pt x="7" y="115"/>
                    </a:lnTo>
                    <a:lnTo>
                      <a:pt x="7" y="114"/>
                    </a:lnTo>
                    <a:lnTo>
                      <a:pt x="6" y="114"/>
                    </a:lnTo>
                    <a:lnTo>
                      <a:pt x="6" y="113"/>
                    </a:lnTo>
                    <a:lnTo>
                      <a:pt x="5" y="113"/>
                    </a:lnTo>
                    <a:lnTo>
                      <a:pt x="4" y="112"/>
                    </a:lnTo>
                    <a:lnTo>
                      <a:pt x="4" y="111"/>
                    </a:lnTo>
                    <a:lnTo>
                      <a:pt x="3" y="111"/>
                    </a:lnTo>
                    <a:lnTo>
                      <a:pt x="3" y="110"/>
                    </a:lnTo>
                    <a:lnTo>
                      <a:pt x="3" y="109"/>
                    </a:lnTo>
                    <a:lnTo>
                      <a:pt x="2" y="109"/>
                    </a:lnTo>
                    <a:lnTo>
                      <a:pt x="2" y="108"/>
                    </a:lnTo>
                    <a:lnTo>
                      <a:pt x="2" y="107"/>
                    </a:lnTo>
                    <a:lnTo>
                      <a:pt x="2" y="106"/>
                    </a:lnTo>
                    <a:lnTo>
                      <a:pt x="2" y="105"/>
                    </a:lnTo>
                    <a:lnTo>
                      <a:pt x="2" y="104"/>
                    </a:lnTo>
                    <a:lnTo>
                      <a:pt x="2" y="103"/>
                    </a:lnTo>
                    <a:lnTo>
                      <a:pt x="2" y="102"/>
                    </a:lnTo>
                    <a:lnTo>
                      <a:pt x="2" y="101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6" y="13"/>
                    </a:lnTo>
                    <a:lnTo>
                      <a:pt x="17" y="12"/>
                    </a:lnTo>
                    <a:lnTo>
                      <a:pt x="17" y="11"/>
                    </a:lnTo>
                    <a:lnTo>
                      <a:pt x="17" y="10"/>
                    </a:lnTo>
                    <a:lnTo>
                      <a:pt x="17" y="9"/>
                    </a:lnTo>
                    <a:lnTo>
                      <a:pt x="18" y="9"/>
                    </a:lnTo>
                    <a:lnTo>
                      <a:pt x="18" y="8"/>
                    </a:lnTo>
                    <a:lnTo>
                      <a:pt x="18" y="7"/>
                    </a:lnTo>
                    <a:lnTo>
                      <a:pt x="19" y="7"/>
                    </a:lnTo>
                    <a:lnTo>
                      <a:pt x="19" y="6"/>
                    </a:lnTo>
                    <a:lnTo>
                      <a:pt x="20" y="5"/>
                    </a:lnTo>
                    <a:lnTo>
                      <a:pt x="21" y="4"/>
                    </a:lnTo>
                    <a:lnTo>
                      <a:pt x="22" y="4"/>
                    </a:lnTo>
                    <a:lnTo>
                      <a:pt x="22" y="3"/>
                    </a:lnTo>
                    <a:lnTo>
                      <a:pt x="23" y="3"/>
                    </a:lnTo>
                    <a:lnTo>
                      <a:pt x="24" y="3"/>
                    </a:lnTo>
                    <a:lnTo>
                      <a:pt x="25" y="2"/>
                    </a:lnTo>
                    <a:lnTo>
                      <a:pt x="26" y="2"/>
                    </a:lnTo>
                    <a:lnTo>
                      <a:pt x="27" y="2"/>
                    </a:lnTo>
                    <a:lnTo>
                      <a:pt x="28" y="2"/>
                    </a:lnTo>
                    <a:lnTo>
                      <a:pt x="29" y="3"/>
                    </a:lnTo>
                    <a:lnTo>
                      <a:pt x="30" y="3"/>
                    </a:lnTo>
                    <a:lnTo>
                      <a:pt x="31" y="3"/>
                    </a:lnTo>
                    <a:lnTo>
                      <a:pt x="32" y="4"/>
                    </a:lnTo>
                    <a:lnTo>
                      <a:pt x="33" y="4"/>
                    </a:lnTo>
                    <a:lnTo>
                      <a:pt x="34" y="5"/>
                    </a:lnTo>
                    <a:lnTo>
                      <a:pt x="37" y="6"/>
                    </a:lnTo>
                    <a:lnTo>
                      <a:pt x="42" y="9"/>
                    </a:lnTo>
                    <a:lnTo>
                      <a:pt x="48" y="12"/>
                    </a:lnTo>
                    <a:lnTo>
                      <a:pt x="55" y="16"/>
                    </a:lnTo>
                    <a:lnTo>
                      <a:pt x="64" y="21"/>
                    </a:lnTo>
                    <a:lnTo>
                      <a:pt x="72" y="26"/>
                    </a:lnTo>
                    <a:lnTo>
                      <a:pt x="81" y="31"/>
                    </a:lnTo>
                    <a:lnTo>
                      <a:pt x="90" y="36"/>
                    </a:lnTo>
                    <a:lnTo>
                      <a:pt x="99" y="41"/>
                    </a:lnTo>
                    <a:lnTo>
                      <a:pt x="107" y="45"/>
                    </a:lnTo>
                    <a:lnTo>
                      <a:pt x="115" y="50"/>
                    </a:lnTo>
                    <a:lnTo>
                      <a:pt x="121" y="53"/>
                    </a:lnTo>
                    <a:lnTo>
                      <a:pt x="125" y="56"/>
                    </a:lnTo>
                    <a:lnTo>
                      <a:pt x="129" y="57"/>
                    </a:lnTo>
                    <a:lnTo>
                      <a:pt x="130" y="58"/>
                    </a:lnTo>
                    <a:lnTo>
                      <a:pt x="131" y="58"/>
                    </a:lnTo>
                    <a:lnTo>
                      <a:pt x="131" y="59"/>
                    </a:lnTo>
                    <a:lnTo>
                      <a:pt x="132" y="59"/>
                    </a:lnTo>
                    <a:lnTo>
                      <a:pt x="133" y="60"/>
                    </a:lnTo>
                    <a:lnTo>
                      <a:pt x="134" y="60"/>
                    </a:lnTo>
                    <a:lnTo>
                      <a:pt x="134" y="61"/>
                    </a:lnTo>
                    <a:lnTo>
                      <a:pt x="135" y="61"/>
                    </a:lnTo>
                    <a:lnTo>
                      <a:pt x="135" y="62"/>
                    </a:lnTo>
                    <a:lnTo>
                      <a:pt x="136" y="62"/>
                    </a:lnTo>
                    <a:lnTo>
                      <a:pt x="136" y="63"/>
                    </a:lnTo>
                    <a:lnTo>
                      <a:pt x="137" y="64"/>
                    </a:lnTo>
                    <a:lnTo>
                      <a:pt x="138" y="65"/>
                    </a:lnTo>
                    <a:lnTo>
                      <a:pt x="138" y="66"/>
                    </a:lnTo>
                    <a:lnTo>
                      <a:pt x="138" y="67"/>
                    </a:lnTo>
                    <a:lnTo>
                      <a:pt x="139" y="67"/>
                    </a:lnTo>
                    <a:lnTo>
                      <a:pt x="139" y="68"/>
                    </a:lnTo>
                    <a:lnTo>
                      <a:pt x="139" y="69"/>
                    </a:lnTo>
                    <a:lnTo>
                      <a:pt x="139" y="70"/>
                    </a:lnTo>
                    <a:lnTo>
                      <a:pt x="139" y="71"/>
                    </a:lnTo>
                    <a:lnTo>
                      <a:pt x="139" y="72"/>
                    </a:lnTo>
                    <a:lnTo>
                      <a:pt x="139" y="73"/>
                    </a:lnTo>
                    <a:lnTo>
                      <a:pt x="139" y="74"/>
                    </a:lnTo>
                    <a:lnTo>
                      <a:pt x="138" y="75"/>
                    </a:lnTo>
                    <a:lnTo>
                      <a:pt x="138" y="76"/>
                    </a:lnTo>
                    <a:lnTo>
                      <a:pt x="123" y="168"/>
                    </a:lnTo>
                    <a:lnTo>
                      <a:pt x="123" y="169"/>
                    </a:lnTo>
                    <a:lnTo>
                      <a:pt x="123" y="170"/>
                    </a:lnTo>
                    <a:lnTo>
                      <a:pt x="122" y="171"/>
                    </a:lnTo>
                    <a:lnTo>
                      <a:pt x="122" y="172"/>
                    </a:lnTo>
                    <a:lnTo>
                      <a:pt x="122" y="173"/>
                    </a:lnTo>
                    <a:lnTo>
                      <a:pt x="121" y="173"/>
                    </a:lnTo>
                    <a:lnTo>
                      <a:pt x="121" y="174"/>
                    </a:lnTo>
                    <a:lnTo>
                      <a:pt x="120" y="175"/>
                    </a:lnTo>
                    <a:lnTo>
                      <a:pt x="120" y="176"/>
                    </a:lnTo>
                    <a:lnTo>
                      <a:pt x="119" y="176"/>
                    </a:lnTo>
                    <a:lnTo>
                      <a:pt x="118" y="177"/>
                    </a:lnTo>
                    <a:lnTo>
                      <a:pt x="117" y="178"/>
                    </a:lnTo>
                    <a:lnTo>
                      <a:pt x="116" y="178"/>
                    </a:lnTo>
                    <a:lnTo>
                      <a:pt x="115" y="178"/>
                    </a:lnTo>
                    <a:lnTo>
                      <a:pt x="115" y="179"/>
                    </a:lnTo>
                    <a:lnTo>
                      <a:pt x="114" y="179"/>
                    </a:lnTo>
                    <a:lnTo>
                      <a:pt x="113" y="179"/>
                    </a:lnTo>
                    <a:lnTo>
                      <a:pt x="112" y="179"/>
                    </a:lnTo>
                    <a:lnTo>
                      <a:pt x="111" y="179"/>
                    </a:lnTo>
                    <a:lnTo>
                      <a:pt x="110" y="179"/>
                    </a:lnTo>
                    <a:lnTo>
                      <a:pt x="109" y="179"/>
                    </a:lnTo>
                    <a:lnTo>
                      <a:pt x="108" y="178"/>
                    </a:lnTo>
                    <a:lnTo>
                      <a:pt x="107" y="178"/>
                    </a:lnTo>
                    <a:lnTo>
                      <a:pt x="106" y="177"/>
                    </a:lnTo>
                    <a:lnTo>
                      <a:pt x="103" y="175"/>
                    </a:lnTo>
                    <a:lnTo>
                      <a:pt x="98" y="172"/>
                    </a:lnTo>
                    <a:lnTo>
                      <a:pt x="92" y="168"/>
                    </a:lnTo>
                    <a:lnTo>
                      <a:pt x="85" y="164"/>
                    </a:lnTo>
                    <a:lnTo>
                      <a:pt x="76" y="159"/>
                    </a:lnTo>
                    <a:lnTo>
                      <a:pt x="67" y="153"/>
                    </a:lnTo>
                    <a:lnTo>
                      <a:pt x="58" y="147"/>
                    </a:lnTo>
                    <a:lnTo>
                      <a:pt x="49" y="142"/>
                    </a:lnTo>
                    <a:lnTo>
                      <a:pt x="41" y="136"/>
                    </a:lnTo>
                    <a:lnTo>
                      <a:pt x="32" y="131"/>
                    </a:lnTo>
                    <a:lnTo>
                      <a:pt x="25" y="126"/>
                    </a:lnTo>
                    <a:lnTo>
                      <a:pt x="19" y="122"/>
                    </a:lnTo>
                    <a:lnTo>
                      <a:pt x="14" y="119"/>
                    </a:lnTo>
                    <a:lnTo>
                      <a:pt x="11" y="117"/>
                    </a:lnTo>
                    <a:lnTo>
                      <a:pt x="10" y="117"/>
                    </a:lnTo>
                    <a:close/>
                  </a:path>
                </a:pathLst>
              </a:custGeom>
              <a:solidFill>
                <a:srgbClr val="CDCD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22" name="Freeform 27"/>
              <p:cNvSpPr>
                <a:spLocks/>
              </p:cNvSpPr>
              <p:nvPr/>
            </p:nvSpPr>
            <p:spPr bwMode="auto">
              <a:xfrm>
                <a:off x="222" y="497"/>
                <a:ext cx="99" cy="62"/>
              </a:xfrm>
              <a:custGeom>
                <a:avLst/>
                <a:gdLst>
                  <a:gd name="T0" fmla="*/ 0 w 99"/>
                  <a:gd name="T1" fmla="*/ 0 h 62"/>
                  <a:gd name="T2" fmla="*/ 5 w 99"/>
                  <a:gd name="T3" fmla="*/ 0 h 62"/>
                  <a:gd name="T4" fmla="*/ 6 w 99"/>
                  <a:gd name="T5" fmla="*/ 0 h 62"/>
                  <a:gd name="T6" fmla="*/ 8 w 99"/>
                  <a:gd name="T7" fmla="*/ 2 h 62"/>
                  <a:gd name="T8" fmla="*/ 12 w 99"/>
                  <a:gd name="T9" fmla="*/ 4 h 62"/>
                  <a:gd name="T10" fmla="*/ 17 w 99"/>
                  <a:gd name="T11" fmla="*/ 7 h 62"/>
                  <a:gd name="T12" fmla="*/ 23 w 99"/>
                  <a:gd name="T13" fmla="*/ 11 h 62"/>
                  <a:gd name="T14" fmla="*/ 29 w 99"/>
                  <a:gd name="T15" fmla="*/ 15 h 62"/>
                  <a:gd name="T16" fmla="*/ 37 w 99"/>
                  <a:gd name="T17" fmla="*/ 19 h 62"/>
                  <a:gd name="T18" fmla="*/ 44 w 99"/>
                  <a:gd name="T19" fmla="*/ 24 h 62"/>
                  <a:gd name="T20" fmla="*/ 52 w 99"/>
                  <a:gd name="T21" fmla="*/ 29 h 62"/>
                  <a:gd name="T22" fmla="*/ 60 w 99"/>
                  <a:gd name="T23" fmla="*/ 34 h 62"/>
                  <a:gd name="T24" fmla="*/ 68 w 99"/>
                  <a:gd name="T25" fmla="*/ 38 h 62"/>
                  <a:gd name="T26" fmla="*/ 76 w 99"/>
                  <a:gd name="T27" fmla="*/ 43 h 62"/>
                  <a:gd name="T28" fmla="*/ 83 w 99"/>
                  <a:gd name="T29" fmla="*/ 48 h 62"/>
                  <a:gd name="T30" fmla="*/ 89 w 99"/>
                  <a:gd name="T31" fmla="*/ 52 h 62"/>
                  <a:gd name="T32" fmla="*/ 95 w 99"/>
                  <a:gd name="T33" fmla="*/ 55 h 62"/>
                  <a:gd name="T34" fmla="*/ 99 w 99"/>
                  <a:gd name="T35" fmla="*/ 58 h 62"/>
                  <a:gd name="T36" fmla="*/ 98 w 99"/>
                  <a:gd name="T37" fmla="*/ 62 h 62"/>
                  <a:gd name="T38" fmla="*/ 97 w 99"/>
                  <a:gd name="T39" fmla="*/ 61 h 62"/>
                  <a:gd name="T40" fmla="*/ 94 w 99"/>
                  <a:gd name="T41" fmla="*/ 60 h 62"/>
                  <a:gd name="T42" fmla="*/ 90 w 99"/>
                  <a:gd name="T43" fmla="*/ 57 h 62"/>
                  <a:gd name="T44" fmla="*/ 84 w 99"/>
                  <a:gd name="T45" fmla="*/ 53 h 62"/>
                  <a:gd name="T46" fmla="*/ 76 w 99"/>
                  <a:gd name="T47" fmla="*/ 48 h 62"/>
                  <a:gd name="T48" fmla="*/ 68 w 99"/>
                  <a:gd name="T49" fmla="*/ 43 h 62"/>
                  <a:gd name="T50" fmla="*/ 60 w 99"/>
                  <a:gd name="T51" fmla="*/ 38 h 62"/>
                  <a:gd name="T52" fmla="*/ 51 w 99"/>
                  <a:gd name="T53" fmla="*/ 32 h 62"/>
                  <a:gd name="T54" fmla="*/ 42 w 99"/>
                  <a:gd name="T55" fmla="*/ 27 h 62"/>
                  <a:gd name="T56" fmla="*/ 33 w 99"/>
                  <a:gd name="T57" fmla="*/ 21 h 62"/>
                  <a:gd name="T58" fmla="*/ 25 w 99"/>
                  <a:gd name="T59" fmla="*/ 16 h 62"/>
                  <a:gd name="T60" fmla="*/ 17 w 99"/>
                  <a:gd name="T61" fmla="*/ 11 h 62"/>
                  <a:gd name="T62" fmla="*/ 14 w 99"/>
                  <a:gd name="T63" fmla="*/ 9 h 62"/>
                  <a:gd name="T64" fmla="*/ 11 w 99"/>
                  <a:gd name="T65" fmla="*/ 7 h 62"/>
                  <a:gd name="T66" fmla="*/ 8 w 99"/>
                  <a:gd name="T67" fmla="*/ 5 h 62"/>
                  <a:gd name="T68" fmla="*/ 6 w 99"/>
                  <a:gd name="T69" fmla="*/ 4 h 62"/>
                  <a:gd name="T70" fmla="*/ 4 w 99"/>
                  <a:gd name="T71" fmla="*/ 2 h 62"/>
                  <a:gd name="T72" fmla="*/ 2 w 99"/>
                  <a:gd name="T73" fmla="*/ 1 h 62"/>
                  <a:gd name="T74" fmla="*/ 1 w 99"/>
                  <a:gd name="T75" fmla="*/ 1 h 62"/>
                  <a:gd name="T76" fmla="*/ 0 w 99"/>
                  <a:gd name="T77" fmla="*/ 0 h 62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99"/>
                  <a:gd name="T118" fmla="*/ 0 h 62"/>
                  <a:gd name="T119" fmla="*/ 99 w 99"/>
                  <a:gd name="T120" fmla="*/ 62 h 62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99" h="62">
                    <a:moveTo>
                      <a:pt x="0" y="0"/>
                    </a:moveTo>
                    <a:lnTo>
                      <a:pt x="5" y="0"/>
                    </a:lnTo>
                    <a:lnTo>
                      <a:pt x="6" y="0"/>
                    </a:lnTo>
                    <a:lnTo>
                      <a:pt x="8" y="2"/>
                    </a:lnTo>
                    <a:lnTo>
                      <a:pt x="12" y="4"/>
                    </a:lnTo>
                    <a:lnTo>
                      <a:pt x="17" y="7"/>
                    </a:lnTo>
                    <a:lnTo>
                      <a:pt x="23" y="11"/>
                    </a:lnTo>
                    <a:lnTo>
                      <a:pt x="29" y="15"/>
                    </a:lnTo>
                    <a:lnTo>
                      <a:pt x="37" y="19"/>
                    </a:lnTo>
                    <a:lnTo>
                      <a:pt x="44" y="24"/>
                    </a:lnTo>
                    <a:lnTo>
                      <a:pt x="52" y="29"/>
                    </a:lnTo>
                    <a:lnTo>
                      <a:pt x="60" y="34"/>
                    </a:lnTo>
                    <a:lnTo>
                      <a:pt x="68" y="38"/>
                    </a:lnTo>
                    <a:lnTo>
                      <a:pt x="76" y="43"/>
                    </a:lnTo>
                    <a:lnTo>
                      <a:pt x="83" y="48"/>
                    </a:lnTo>
                    <a:lnTo>
                      <a:pt x="89" y="52"/>
                    </a:lnTo>
                    <a:lnTo>
                      <a:pt x="95" y="55"/>
                    </a:lnTo>
                    <a:lnTo>
                      <a:pt x="99" y="58"/>
                    </a:lnTo>
                    <a:lnTo>
                      <a:pt x="98" y="62"/>
                    </a:lnTo>
                    <a:lnTo>
                      <a:pt x="97" y="61"/>
                    </a:lnTo>
                    <a:lnTo>
                      <a:pt x="94" y="60"/>
                    </a:lnTo>
                    <a:lnTo>
                      <a:pt x="90" y="57"/>
                    </a:lnTo>
                    <a:lnTo>
                      <a:pt x="84" y="53"/>
                    </a:lnTo>
                    <a:lnTo>
                      <a:pt x="76" y="48"/>
                    </a:lnTo>
                    <a:lnTo>
                      <a:pt x="68" y="43"/>
                    </a:lnTo>
                    <a:lnTo>
                      <a:pt x="60" y="38"/>
                    </a:lnTo>
                    <a:lnTo>
                      <a:pt x="51" y="32"/>
                    </a:lnTo>
                    <a:lnTo>
                      <a:pt x="42" y="27"/>
                    </a:lnTo>
                    <a:lnTo>
                      <a:pt x="33" y="21"/>
                    </a:lnTo>
                    <a:lnTo>
                      <a:pt x="25" y="16"/>
                    </a:lnTo>
                    <a:lnTo>
                      <a:pt x="17" y="11"/>
                    </a:lnTo>
                    <a:lnTo>
                      <a:pt x="14" y="9"/>
                    </a:lnTo>
                    <a:lnTo>
                      <a:pt x="11" y="7"/>
                    </a:lnTo>
                    <a:lnTo>
                      <a:pt x="8" y="5"/>
                    </a:lnTo>
                    <a:lnTo>
                      <a:pt x="6" y="4"/>
                    </a:lnTo>
                    <a:lnTo>
                      <a:pt x="4" y="2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23" name="Freeform 28"/>
              <p:cNvSpPr>
                <a:spLocks/>
              </p:cNvSpPr>
              <p:nvPr/>
            </p:nvSpPr>
            <p:spPr bwMode="auto">
              <a:xfrm>
                <a:off x="222" y="408"/>
                <a:ext cx="19" cy="89"/>
              </a:xfrm>
              <a:custGeom>
                <a:avLst/>
                <a:gdLst>
                  <a:gd name="T0" fmla="*/ 15 w 19"/>
                  <a:gd name="T1" fmla="*/ 0 h 89"/>
                  <a:gd name="T2" fmla="*/ 15 w 19"/>
                  <a:gd name="T3" fmla="*/ 1 h 89"/>
                  <a:gd name="T4" fmla="*/ 15 w 19"/>
                  <a:gd name="T5" fmla="*/ 3 h 89"/>
                  <a:gd name="T6" fmla="*/ 14 w 19"/>
                  <a:gd name="T7" fmla="*/ 7 h 89"/>
                  <a:gd name="T8" fmla="*/ 13 w 19"/>
                  <a:gd name="T9" fmla="*/ 12 h 89"/>
                  <a:gd name="T10" fmla="*/ 12 w 19"/>
                  <a:gd name="T11" fmla="*/ 18 h 89"/>
                  <a:gd name="T12" fmla="*/ 11 w 19"/>
                  <a:gd name="T13" fmla="*/ 25 h 89"/>
                  <a:gd name="T14" fmla="*/ 10 w 19"/>
                  <a:gd name="T15" fmla="*/ 33 h 89"/>
                  <a:gd name="T16" fmla="*/ 9 w 19"/>
                  <a:gd name="T17" fmla="*/ 40 h 89"/>
                  <a:gd name="T18" fmla="*/ 8 w 19"/>
                  <a:gd name="T19" fmla="*/ 48 h 89"/>
                  <a:gd name="T20" fmla="*/ 6 w 19"/>
                  <a:gd name="T21" fmla="*/ 56 h 89"/>
                  <a:gd name="T22" fmla="*/ 5 w 19"/>
                  <a:gd name="T23" fmla="*/ 64 h 89"/>
                  <a:gd name="T24" fmla="*/ 4 w 19"/>
                  <a:gd name="T25" fmla="*/ 71 h 89"/>
                  <a:gd name="T26" fmla="*/ 3 w 19"/>
                  <a:gd name="T27" fmla="*/ 74 h 89"/>
                  <a:gd name="T28" fmla="*/ 3 w 19"/>
                  <a:gd name="T29" fmla="*/ 77 h 89"/>
                  <a:gd name="T30" fmla="*/ 2 w 19"/>
                  <a:gd name="T31" fmla="*/ 80 h 89"/>
                  <a:gd name="T32" fmla="*/ 2 w 19"/>
                  <a:gd name="T33" fmla="*/ 82 h 89"/>
                  <a:gd name="T34" fmla="*/ 1 w 19"/>
                  <a:gd name="T35" fmla="*/ 84 h 89"/>
                  <a:gd name="T36" fmla="*/ 1 w 19"/>
                  <a:gd name="T37" fmla="*/ 86 h 89"/>
                  <a:gd name="T38" fmla="*/ 1 w 19"/>
                  <a:gd name="T39" fmla="*/ 88 h 89"/>
                  <a:gd name="T40" fmla="*/ 0 w 19"/>
                  <a:gd name="T41" fmla="*/ 89 h 89"/>
                  <a:gd name="T42" fmla="*/ 5 w 19"/>
                  <a:gd name="T43" fmla="*/ 89 h 89"/>
                  <a:gd name="T44" fmla="*/ 5 w 19"/>
                  <a:gd name="T45" fmla="*/ 88 h 89"/>
                  <a:gd name="T46" fmla="*/ 6 w 19"/>
                  <a:gd name="T47" fmla="*/ 86 h 89"/>
                  <a:gd name="T48" fmla="*/ 6 w 19"/>
                  <a:gd name="T49" fmla="*/ 84 h 89"/>
                  <a:gd name="T50" fmla="*/ 7 w 19"/>
                  <a:gd name="T51" fmla="*/ 80 h 89"/>
                  <a:gd name="T52" fmla="*/ 7 w 19"/>
                  <a:gd name="T53" fmla="*/ 75 h 89"/>
                  <a:gd name="T54" fmla="*/ 8 w 19"/>
                  <a:gd name="T55" fmla="*/ 70 h 89"/>
                  <a:gd name="T56" fmla="*/ 9 w 19"/>
                  <a:gd name="T57" fmla="*/ 64 h 89"/>
                  <a:gd name="T58" fmla="*/ 10 w 19"/>
                  <a:gd name="T59" fmla="*/ 58 h 89"/>
                  <a:gd name="T60" fmla="*/ 11 w 19"/>
                  <a:gd name="T61" fmla="*/ 51 h 89"/>
                  <a:gd name="T62" fmla="*/ 12 w 19"/>
                  <a:gd name="T63" fmla="*/ 44 h 89"/>
                  <a:gd name="T64" fmla="*/ 13 w 19"/>
                  <a:gd name="T65" fmla="*/ 37 h 89"/>
                  <a:gd name="T66" fmla="*/ 14 w 19"/>
                  <a:gd name="T67" fmla="*/ 30 h 89"/>
                  <a:gd name="T68" fmla="*/ 15 w 19"/>
                  <a:gd name="T69" fmla="*/ 23 h 89"/>
                  <a:gd name="T70" fmla="*/ 16 w 19"/>
                  <a:gd name="T71" fmla="*/ 16 h 89"/>
                  <a:gd name="T72" fmla="*/ 17 w 19"/>
                  <a:gd name="T73" fmla="*/ 12 h 89"/>
                  <a:gd name="T74" fmla="*/ 18 w 19"/>
                  <a:gd name="T75" fmla="*/ 9 h 89"/>
                  <a:gd name="T76" fmla="*/ 18 w 19"/>
                  <a:gd name="T77" fmla="*/ 5 h 89"/>
                  <a:gd name="T78" fmla="*/ 19 w 19"/>
                  <a:gd name="T79" fmla="*/ 2 h 89"/>
                  <a:gd name="T80" fmla="*/ 15 w 19"/>
                  <a:gd name="T81" fmla="*/ 0 h 89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9"/>
                  <a:gd name="T124" fmla="*/ 0 h 89"/>
                  <a:gd name="T125" fmla="*/ 19 w 19"/>
                  <a:gd name="T126" fmla="*/ 89 h 89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9" h="89">
                    <a:moveTo>
                      <a:pt x="15" y="0"/>
                    </a:moveTo>
                    <a:lnTo>
                      <a:pt x="15" y="1"/>
                    </a:lnTo>
                    <a:lnTo>
                      <a:pt x="15" y="3"/>
                    </a:lnTo>
                    <a:lnTo>
                      <a:pt x="14" y="7"/>
                    </a:lnTo>
                    <a:lnTo>
                      <a:pt x="13" y="12"/>
                    </a:lnTo>
                    <a:lnTo>
                      <a:pt x="12" y="18"/>
                    </a:lnTo>
                    <a:lnTo>
                      <a:pt x="11" y="25"/>
                    </a:lnTo>
                    <a:lnTo>
                      <a:pt x="10" y="33"/>
                    </a:lnTo>
                    <a:lnTo>
                      <a:pt x="9" y="40"/>
                    </a:lnTo>
                    <a:lnTo>
                      <a:pt x="8" y="48"/>
                    </a:lnTo>
                    <a:lnTo>
                      <a:pt x="6" y="56"/>
                    </a:lnTo>
                    <a:lnTo>
                      <a:pt x="5" y="64"/>
                    </a:lnTo>
                    <a:lnTo>
                      <a:pt x="4" y="71"/>
                    </a:lnTo>
                    <a:lnTo>
                      <a:pt x="3" y="74"/>
                    </a:lnTo>
                    <a:lnTo>
                      <a:pt x="3" y="77"/>
                    </a:lnTo>
                    <a:lnTo>
                      <a:pt x="2" y="80"/>
                    </a:lnTo>
                    <a:lnTo>
                      <a:pt x="2" y="82"/>
                    </a:lnTo>
                    <a:lnTo>
                      <a:pt x="1" y="84"/>
                    </a:lnTo>
                    <a:lnTo>
                      <a:pt x="1" y="86"/>
                    </a:lnTo>
                    <a:lnTo>
                      <a:pt x="1" y="88"/>
                    </a:lnTo>
                    <a:lnTo>
                      <a:pt x="0" y="89"/>
                    </a:lnTo>
                    <a:lnTo>
                      <a:pt x="5" y="89"/>
                    </a:lnTo>
                    <a:lnTo>
                      <a:pt x="5" y="88"/>
                    </a:lnTo>
                    <a:lnTo>
                      <a:pt x="6" y="86"/>
                    </a:lnTo>
                    <a:lnTo>
                      <a:pt x="6" y="84"/>
                    </a:lnTo>
                    <a:lnTo>
                      <a:pt x="7" y="80"/>
                    </a:lnTo>
                    <a:lnTo>
                      <a:pt x="7" y="75"/>
                    </a:lnTo>
                    <a:lnTo>
                      <a:pt x="8" y="70"/>
                    </a:lnTo>
                    <a:lnTo>
                      <a:pt x="9" y="64"/>
                    </a:lnTo>
                    <a:lnTo>
                      <a:pt x="10" y="58"/>
                    </a:lnTo>
                    <a:lnTo>
                      <a:pt x="11" y="51"/>
                    </a:lnTo>
                    <a:lnTo>
                      <a:pt x="12" y="44"/>
                    </a:lnTo>
                    <a:lnTo>
                      <a:pt x="13" y="37"/>
                    </a:lnTo>
                    <a:lnTo>
                      <a:pt x="14" y="30"/>
                    </a:lnTo>
                    <a:lnTo>
                      <a:pt x="15" y="23"/>
                    </a:lnTo>
                    <a:lnTo>
                      <a:pt x="16" y="16"/>
                    </a:lnTo>
                    <a:lnTo>
                      <a:pt x="17" y="12"/>
                    </a:lnTo>
                    <a:lnTo>
                      <a:pt x="18" y="9"/>
                    </a:lnTo>
                    <a:lnTo>
                      <a:pt x="18" y="5"/>
                    </a:lnTo>
                    <a:lnTo>
                      <a:pt x="19" y="2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A5A4A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24" name="Freeform 29"/>
              <p:cNvSpPr>
                <a:spLocks/>
              </p:cNvSpPr>
              <p:nvPr/>
            </p:nvSpPr>
            <p:spPr bwMode="auto">
              <a:xfrm>
                <a:off x="226" y="410"/>
                <a:ext cx="110" cy="145"/>
              </a:xfrm>
              <a:custGeom>
                <a:avLst/>
                <a:gdLst>
                  <a:gd name="T0" fmla="*/ 14 w 110"/>
                  <a:gd name="T1" fmla="*/ 0 h 145"/>
                  <a:gd name="T2" fmla="*/ 110 w 110"/>
                  <a:gd name="T3" fmla="*/ 54 h 145"/>
                  <a:gd name="T4" fmla="*/ 96 w 110"/>
                  <a:gd name="T5" fmla="*/ 145 h 145"/>
                  <a:gd name="T6" fmla="*/ 0 w 110"/>
                  <a:gd name="T7" fmla="*/ 87 h 145"/>
                  <a:gd name="T8" fmla="*/ 14 w 110"/>
                  <a:gd name="T9" fmla="*/ 0 h 1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0"/>
                  <a:gd name="T16" fmla="*/ 0 h 145"/>
                  <a:gd name="T17" fmla="*/ 110 w 110"/>
                  <a:gd name="T18" fmla="*/ 145 h 14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0" h="145">
                    <a:moveTo>
                      <a:pt x="14" y="0"/>
                    </a:moveTo>
                    <a:lnTo>
                      <a:pt x="110" y="54"/>
                    </a:lnTo>
                    <a:lnTo>
                      <a:pt x="96" y="145"/>
                    </a:lnTo>
                    <a:lnTo>
                      <a:pt x="0" y="87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70B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25" name="Freeform 30"/>
              <p:cNvSpPr>
                <a:spLocks/>
              </p:cNvSpPr>
              <p:nvPr/>
            </p:nvSpPr>
            <p:spPr bwMode="auto">
              <a:xfrm>
                <a:off x="229" y="414"/>
                <a:ext cx="104" cy="137"/>
              </a:xfrm>
              <a:custGeom>
                <a:avLst/>
                <a:gdLst>
                  <a:gd name="T0" fmla="*/ 13 w 104"/>
                  <a:gd name="T1" fmla="*/ 0 h 137"/>
                  <a:gd name="T2" fmla="*/ 104 w 104"/>
                  <a:gd name="T3" fmla="*/ 51 h 137"/>
                  <a:gd name="T4" fmla="*/ 90 w 104"/>
                  <a:gd name="T5" fmla="*/ 137 h 137"/>
                  <a:gd name="T6" fmla="*/ 0 w 104"/>
                  <a:gd name="T7" fmla="*/ 82 h 137"/>
                  <a:gd name="T8" fmla="*/ 13 w 104"/>
                  <a:gd name="T9" fmla="*/ 0 h 1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"/>
                  <a:gd name="T16" fmla="*/ 0 h 137"/>
                  <a:gd name="T17" fmla="*/ 104 w 104"/>
                  <a:gd name="T18" fmla="*/ 137 h 1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" h="137">
                    <a:moveTo>
                      <a:pt x="13" y="0"/>
                    </a:moveTo>
                    <a:lnTo>
                      <a:pt x="104" y="51"/>
                    </a:lnTo>
                    <a:lnTo>
                      <a:pt x="90" y="137"/>
                    </a:lnTo>
                    <a:lnTo>
                      <a:pt x="0" y="82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00A0E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26" name="Freeform 31"/>
              <p:cNvSpPr>
                <a:spLocks/>
              </p:cNvSpPr>
              <p:nvPr/>
            </p:nvSpPr>
            <p:spPr bwMode="auto">
              <a:xfrm>
                <a:off x="240" y="417"/>
                <a:ext cx="90" cy="87"/>
              </a:xfrm>
              <a:custGeom>
                <a:avLst/>
                <a:gdLst>
                  <a:gd name="T0" fmla="*/ 1 w 90"/>
                  <a:gd name="T1" fmla="*/ 10 h 87"/>
                  <a:gd name="T2" fmla="*/ 2 w 90"/>
                  <a:gd name="T3" fmla="*/ 14 h 87"/>
                  <a:gd name="T4" fmla="*/ 4 w 90"/>
                  <a:gd name="T5" fmla="*/ 17 h 87"/>
                  <a:gd name="T6" fmla="*/ 6 w 90"/>
                  <a:gd name="T7" fmla="*/ 20 h 87"/>
                  <a:gd name="T8" fmla="*/ 8 w 90"/>
                  <a:gd name="T9" fmla="*/ 23 h 87"/>
                  <a:gd name="T10" fmla="*/ 10 w 90"/>
                  <a:gd name="T11" fmla="*/ 25 h 87"/>
                  <a:gd name="T12" fmla="*/ 13 w 90"/>
                  <a:gd name="T13" fmla="*/ 27 h 87"/>
                  <a:gd name="T14" fmla="*/ 15 w 90"/>
                  <a:gd name="T15" fmla="*/ 29 h 87"/>
                  <a:gd name="T16" fmla="*/ 18 w 90"/>
                  <a:gd name="T17" fmla="*/ 31 h 87"/>
                  <a:gd name="T18" fmla="*/ 21 w 90"/>
                  <a:gd name="T19" fmla="*/ 32 h 87"/>
                  <a:gd name="T20" fmla="*/ 24 w 90"/>
                  <a:gd name="T21" fmla="*/ 34 h 87"/>
                  <a:gd name="T22" fmla="*/ 28 w 90"/>
                  <a:gd name="T23" fmla="*/ 35 h 87"/>
                  <a:gd name="T24" fmla="*/ 33 w 90"/>
                  <a:gd name="T25" fmla="*/ 37 h 87"/>
                  <a:gd name="T26" fmla="*/ 40 w 90"/>
                  <a:gd name="T27" fmla="*/ 40 h 87"/>
                  <a:gd name="T28" fmla="*/ 46 w 90"/>
                  <a:gd name="T29" fmla="*/ 43 h 87"/>
                  <a:gd name="T30" fmla="*/ 50 w 90"/>
                  <a:gd name="T31" fmla="*/ 44 h 87"/>
                  <a:gd name="T32" fmla="*/ 54 w 90"/>
                  <a:gd name="T33" fmla="*/ 46 h 87"/>
                  <a:gd name="T34" fmla="*/ 57 w 90"/>
                  <a:gd name="T35" fmla="*/ 49 h 87"/>
                  <a:gd name="T36" fmla="*/ 61 w 90"/>
                  <a:gd name="T37" fmla="*/ 51 h 87"/>
                  <a:gd name="T38" fmla="*/ 64 w 90"/>
                  <a:gd name="T39" fmla="*/ 53 h 87"/>
                  <a:gd name="T40" fmla="*/ 67 w 90"/>
                  <a:gd name="T41" fmla="*/ 56 h 87"/>
                  <a:gd name="T42" fmla="*/ 70 w 90"/>
                  <a:gd name="T43" fmla="*/ 59 h 87"/>
                  <a:gd name="T44" fmla="*/ 72 w 90"/>
                  <a:gd name="T45" fmla="*/ 62 h 87"/>
                  <a:gd name="T46" fmla="*/ 74 w 90"/>
                  <a:gd name="T47" fmla="*/ 65 h 87"/>
                  <a:gd name="T48" fmla="*/ 77 w 90"/>
                  <a:gd name="T49" fmla="*/ 68 h 87"/>
                  <a:gd name="T50" fmla="*/ 79 w 90"/>
                  <a:gd name="T51" fmla="*/ 71 h 87"/>
                  <a:gd name="T52" fmla="*/ 80 w 90"/>
                  <a:gd name="T53" fmla="*/ 75 h 87"/>
                  <a:gd name="T54" fmla="*/ 82 w 90"/>
                  <a:gd name="T55" fmla="*/ 78 h 87"/>
                  <a:gd name="T56" fmla="*/ 83 w 90"/>
                  <a:gd name="T57" fmla="*/ 82 h 87"/>
                  <a:gd name="T58" fmla="*/ 84 w 90"/>
                  <a:gd name="T59" fmla="*/ 85 h 87"/>
                  <a:gd name="T60" fmla="*/ 90 w 90"/>
                  <a:gd name="T61" fmla="*/ 49 h 87"/>
                  <a:gd name="T62" fmla="*/ 0 w 90"/>
                  <a:gd name="T63" fmla="*/ 9 h 8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90"/>
                  <a:gd name="T97" fmla="*/ 0 h 87"/>
                  <a:gd name="T98" fmla="*/ 90 w 90"/>
                  <a:gd name="T99" fmla="*/ 87 h 87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90" h="87">
                    <a:moveTo>
                      <a:pt x="0" y="9"/>
                    </a:moveTo>
                    <a:lnTo>
                      <a:pt x="1" y="10"/>
                    </a:lnTo>
                    <a:lnTo>
                      <a:pt x="2" y="12"/>
                    </a:lnTo>
                    <a:lnTo>
                      <a:pt x="2" y="14"/>
                    </a:lnTo>
                    <a:lnTo>
                      <a:pt x="3" y="16"/>
                    </a:lnTo>
                    <a:lnTo>
                      <a:pt x="4" y="17"/>
                    </a:lnTo>
                    <a:lnTo>
                      <a:pt x="5" y="19"/>
                    </a:lnTo>
                    <a:lnTo>
                      <a:pt x="6" y="20"/>
                    </a:lnTo>
                    <a:lnTo>
                      <a:pt x="7" y="22"/>
                    </a:lnTo>
                    <a:lnTo>
                      <a:pt x="8" y="23"/>
                    </a:lnTo>
                    <a:lnTo>
                      <a:pt x="9" y="24"/>
                    </a:lnTo>
                    <a:lnTo>
                      <a:pt x="10" y="25"/>
                    </a:lnTo>
                    <a:lnTo>
                      <a:pt x="11" y="26"/>
                    </a:lnTo>
                    <a:lnTo>
                      <a:pt x="13" y="27"/>
                    </a:lnTo>
                    <a:lnTo>
                      <a:pt x="14" y="28"/>
                    </a:lnTo>
                    <a:lnTo>
                      <a:pt x="15" y="29"/>
                    </a:lnTo>
                    <a:lnTo>
                      <a:pt x="17" y="30"/>
                    </a:lnTo>
                    <a:lnTo>
                      <a:pt x="18" y="31"/>
                    </a:lnTo>
                    <a:lnTo>
                      <a:pt x="19" y="32"/>
                    </a:lnTo>
                    <a:lnTo>
                      <a:pt x="21" y="32"/>
                    </a:lnTo>
                    <a:lnTo>
                      <a:pt x="23" y="33"/>
                    </a:lnTo>
                    <a:lnTo>
                      <a:pt x="24" y="34"/>
                    </a:lnTo>
                    <a:lnTo>
                      <a:pt x="26" y="35"/>
                    </a:lnTo>
                    <a:lnTo>
                      <a:pt x="28" y="35"/>
                    </a:lnTo>
                    <a:lnTo>
                      <a:pt x="29" y="36"/>
                    </a:lnTo>
                    <a:lnTo>
                      <a:pt x="33" y="37"/>
                    </a:lnTo>
                    <a:lnTo>
                      <a:pt x="37" y="39"/>
                    </a:lnTo>
                    <a:lnTo>
                      <a:pt x="40" y="40"/>
                    </a:lnTo>
                    <a:lnTo>
                      <a:pt x="44" y="42"/>
                    </a:lnTo>
                    <a:lnTo>
                      <a:pt x="46" y="43"/>
                    </a:lnTo>
                    <a:lnTo>
                      <a:pt x="48" y="44"/>
                    </a:lnTo>
                    <a:lnTo>
                      <a:pt x="50" y="44"/>
                    </a:lnTo>
                    <a:lnTo>
                      <a:pt x="52" y="45"/>
                    </a:lnTo>
                    <a:lnTo>
                      <a:pt x="54" y="46"/>
                    </a:lnTo>
                    <a:lnTo>
                      <a:pt x="56" y="47"/>
                    </a:lnTo>
                    <a:lnTo>
                      <a:pt x="57" y="49"/>
                    </a:lnTo>
                    <a:lnTo>
                      <a:pt x="59" y="50"/>
                    </a:lnTo>
                    <a:lnTo>
                      <a:pt x="61" y="51"/>
                    </a:lnTo>
                    <a:lnTo>
                      <a:pt x="62" y="52"/>
                    </a:lnTo>
                    <a:lnTo>
                      <a:pt x="64" y="53"/>
                    </a:lnTo>
                    <a:lnTo>
                      <a:pt x="65" y="55"/>
                    </a:lnTo>
                    <a:lnTo>
                      <a:pt x="67" y="56"/>
                    </a:lnTo>
                    <a:lnTo>
                      <a:pt x="68" y="57"/>
                    </a:lnTo>
                    <a:lnTo>
                      <a:pt x="70" y="59"/>
                    </a:lnTo>
                    <a:lnTo>
                      <a:pt x="71" y="60"/>
                    </a:lnTo>
                    <a:lnTo>
                      <a:pt x="72" y="62"/>
                    </a:lnTo>
                    <a:lnTo>
                      <a:pt x="73" y="63"/>
                    </a:lnTo>
                    <a:lnTo>
                      <a:pt x="74" y="65"/>
                    </a:lnTo>
                    <a:lnTo>
                      <a:pt x="76" y="66"/>
                    </a:lnTo>
                    <a:lnTo>
                      <a:pt x="77" y="68"/>
                    </a:lnTo>
                    <a:lnTo>
                      <a:pt x="78" y="70"/>
                    </a:lnTo>
                    <a:lnTo>
                      <a:pt x="79" y="71"/>
                    </a:lnTo>
                    <a:lnTo>
                      <a:pt x="79" y="73"/>
                    </a:lnTo>
                    <a:lnTo>
                      <a:pt x="80" y="75"/>
                    </a:lnTo>
                    <a:lnTo>
                      <a:pt x="81" y="76"/>
                    </a:lnTo>
                    <a:lnTo>
                      <a:pt x="82" y="78"/>
                    </a:lnTo>
                    <a:lnTo>
                      <a:pt x="82" y="80"/>
                    </a:lnTo>
                    <a:lnTo>
                      <a:pt x="83" y="82"/>
                    </a:lnTo>
                    <a:lnTo>
                      <a:pt x="83" y="83"/>
                    </a:lnTo>
                    <a:lnTo>
                      <a:pt x="84" y="85"/>
                    </a:lnTo>
                    <a:lnTo>
                      <a:pt x="84" y="87"/>
                    </a:lnTo>
                    <a:lnTo>
                      <a:pt x="90" y="49"/>
                    </a:lnTo>
                    <a:lnTo>
                      <a:pt x="2" y="0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79C6F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27" name="Freeform 32"/>
              <p:cNvSpPr>
                <a:spLocks/>
              </p:cNvSpPr>
              <p:nvPr/>
            </p:nvSpPr>
            <p:spPr bwMode="auto">
              <a:xfrm>
                <a:off x="271" y="563"/>
                <a:ext cx="3" cy="3"/>
              </a:xfrm>
              <a:custGeom>
                <a:avLst/>
                <a:gdLst>
                  <a:gd name="T0" fmla="*/ 3 w 3"/>
                  <a:gd name="T1" fmla="*/ 2 h 3"/>
                  <a:gd name="T2" fmla="*/ 3 w 3"/>
                  <a:gd name="T3" fmla="*/ 2 h 3"/>
                  <a:gd name="T4" fmla="*/ 3 w 3"/>
                  <a:gd name="T5" fmla="*/ 2 h 3"/>
                  <a:gd name="T6" fmla="*/ 3 w 3"/>
                  <a:gd name="T7" fmla="*/ 3 h 3"/>
                  <a:gd name="T8" fmla="*/ 2 w 3"/>
                  <a:gd name="T9" fmla="*/ 3 h 3"/>
                  <a:gd name="T10" fmla="*/ 2 w 3"/>
                  <a:gd name="T11" fmla="*/ 3 h 3"/>
                  <a:gd name="T12" fmla="*/ 2 w 3"/>
                  <a:gd name="T13" fmla="*/ 3 h 3"/>
                  <a:gd name="T14" fmla="*/ 2 w 3"/>
                  <a:gd name="T15" fmla="*/ 3 h 3"/>
                  <a:gd name="T16" fmla="*/ 1 w 3"/>
                  <a:gd name="T17" fmla="*/ 3 h 3"/>
                  <a:gd name="T18" fmla="*/ 1 w 3"/>
                  <a:gd name="T19" fmla="*/ 3 h 3"/>
                  <a:gd name="T20" fmla="*/ 1 w 3"/>
                  <a:gd name="T21" fmla="*/ 3 h 3"/>
                  <a:gd name="T22" fmla="*/ 0 w 3"/>
                  <a:gd name="T23" fmla="*/ 3 h 3"/>
                  <a:gd name="T24" fmla="*/ 0 w 3"/>
                  <a:gd name="T25" fmla="*/ 3 h 3"/>
                  <a:gd name="T26" fmla="*/ 0 w 3"/>
                  <a:gd name="T27" fmla="*/ 2 h 3"/>
                  <a:gd name="T28" fmla="*/ 0 w 3"/>
                  <a:gd name="T29" fmla="*/ 2 h 3"/>
                  <a:gd name="T30" fmla="*/ 0 w 3"/>
                  <a:gd name="T31" fmla="*/ 2 h 3"/>
                  <a:gd name="T32" fmla="*/ 0 w 3"/>
                  <a:gd name="T33" fmla="*/ 1 h 3"/>
                  <a:gd name="T34" fmla="*/ 0 w 3"/>
                  <a:gd name="T35" fmla="*/ 1 h 3"/>
                  <a:gd name="T36" fmla="*/ 0 w 3"/>
                  <a:gd name="T37" fmla="*/ 1 h 3"/>
                  <a:gd name="T38" fmla="*/ 0 w 3"/>
                  <a:gd name="T39" fmla="*/ 1 h 3"/>
                  <a:gd name="T40" fmla="*/ 0 w 3"/>
                  <a:gd name="T41" fmla="*/ 0 h 3"/>
                  <a:gd name="T42" fmla="*/ 1 w 3"/>
                  <a:gd name="T43" fmla="*/ 0 h 3"/>
                  <a:gd name="T44" fmla="*/ 1 w 3"/>
                  <a:gd name="T45" fmla="*/ 0 h 3"/>
                  <a:gd name="T46" fmla="*/ 1 w 3"/>
                  <a:gd name="T47" fmla="*/ 0 h 3"/>
                  <a:gd name="T48" fmla="*/ 2 w 3"/>
                  <a:gd name="T49" fmla="*/ 0 h 3"/>
                  <a:gd name="T50" fmla="*/ 2 w 3"/>
                  <a:gd name="T51" fmla="*/ 0 h 3"/>
                  <a:gd name="T52" fmla="*/ 2 w 3"/>
                  <a:gd name="T53" fmla="*/ 0 h 3"/>
                  <a:gd name="T54" fmla="*/ 2 w 3"/>
                  <a:gd name="T55" fmla="*/ 0 h 3"/>
                  <a:gd name="T56" fmla="*/ 3 w 3"/>
                  <a:gd name="T57" fmla="*/ 1 h 3"/>
                  <a:gd name="T58" fmla="*/ 3 w 3"/>
                  <a:gd name="T59" fmla="*/ 1 h 3"/>
                  <a:gd name="T60" fmla="*/ 3 w 3"/>
                  <a:gd name="T61" fmla="*/ 1 h 3"/>
                  <a:gd name="T62" fmla="*/ 3 w 3"/>
                  <a:gd name="T63" fmla="*/ 1 h 3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3"/>
                  <a:gd name="T97" fmla="*/ 0 h 3"/>
                  <a:gd name="T98" fmla="*/ 3 w 3"/>
                  <a:gd name="T99" fmla="*/ 3 h 3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3" h="3">
                    <a:moveTo>
                      <a:pt x="3" y="2"/>
                    </a:moveTo>
                    <a:lnTo>
                      <a:pt x="3" y="2"/>
                    </a:lnTo>
                    <a:lnTo>
                      <a:pt x="3" y="3"/>
                    </a:lnTo>
                    <a:lnTo>
                      <a:pt x="2" y="3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3" y="1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96959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28" name="Freeform 33"/>
              <p:cNvSpPr>
                <a:spLocks/>
              </p:cNvSpPr>
              <p:nvPr/>
            </p:nvSpPr>
            <p:spPr bwMode="auto">
              <a:xfrm>
                <a:off x="277" y="566"/>
                <a:ext cx="3" cy="3"/>
              </a:xfrm>
              <a:custGeom>
                <a:avLst/>
                <a:gdLst>
                  <a:gd name="T0" fmla="*/ 3 w 3"/>
                  <a:gd name="T1" fmla="*/ 2 h 3"/>
                  <a:gd name="T2" fmla="*/ 3 w 3"/>
                  <a:gd name="T3" fmla="*/ 2 h 3"/>
                  <a:gd name="T4" fmla="*/ 3 w 3"/>
                  <a:gd name="T5" fmla="*/ 2 h 3"/>
                  <a:gd name="T6" fmla="*/ 3 w 3"/>
                  <a:gd name="T7" fmla="*/ 2 h 3"/>
                  <a:gd name="T8" fmla="*/ 3 w 3"/>
                  <a:gd name="T9" fmla="*/ 3 h 3"/>
                  <a:gd name="T10" fmla="*/ 3 w 3"/>
                  <a:gd name="T11" fmla="*/ 3 h 3"/>
                  <a:gd name="T12" fmla="*/ 2 w 3"/>
                  <a:gd name="T13" fmla="*/ 3 h 3"/>
                  <a:gd name="T14" fmla="*/ 2 w 3"/>
                  <a:gd name="T15" fmla="*/ 3 h 3"/>
                  <a:gd name="T16" fmla="*/ 2 w 3"/>
                  <a:gd name="T17" fmla="*/ 3 h 3"/>
                  <a:gd name="T18" fmla="*/ 1 w 3"/>
                  <a:gd name="T19" fmla="*/ 3 h 3"/>
                  <a:gd name="T20" fmla="*/ 1 w 3"/>
                  <a:gd name="T21" fmla="*/ 3 h 3"/>
                  <a:gd name="T22" fmla="*/ 1 w 3"/>
                  <a:gd name="T23" fmla="*/ 3 h 3"/>
                  <a:gd name="T24" fmla="*/ 1 w 3"/>
                  <a:gd name="T25" fmla="*/ 2 h 3"/>
                  <a:gd name="T26" fmla="*/ 1 w 3"/>
                  <a:gd name="T27" fmla="*/ 2 h 3"/>
                  <a:gd name="T28" fmla="*/ 0 w 3"/>
                  <a:gd name="T29" fmla="*/ 2 h 3"/>
                  <a:gd name="T30" fmla="*/ 0 w 3"/>
                  <a:gd name="T31" fmla="*/ 2 h 3"/>
                  <a:gd name="T32" fmla="*/ 0 w 3"/>
                  <a:gd name="T33" fmla="*/ 1 h 3"/>
                  <a:gd name="T34" fmla="*/ 0 w 3"/>
                  <a:gd name="T35" fmla="*/ 1 h 3"/>
                  <a:gd name="T36" fmla="*/ 1 w 3"/>
                  <a:gd name="T37" fmla="*/ 1 h 3"/>
                  <a:gd name="T38" fmla="*/ 1 w 3"/>
                  <a:gd name="T39" fmla="*/ 0 h 3"/>
                  <a:gd name="T40" fmla="*/ 1 w 3"/>
                  <a:gd name="T41" fmla="*/ 0 h 3"/>
                  <a:gd name="T42" fmla="*/ 1 w 3"/>
                  <a:gd name="T43" fmla="*/ 0 h 3"/>
                  <a:gd name="T44" fmla="*/ 1 w 3"/>
                  <a:gd name="T45" fmla="*/ 0 h 3"/>
                  <a:gd name="T46" fmla="*/ 2 w 3"/>
                  <a:gd name="T47" fmla="*/ 0 h 3"/>
                  <a:gd name="T48" fmla="*/ 2 w 3"/>
                  <a:gd name="T49" fmla="*/ 0 h 3"/>
                  <a:gd name="T50" fmla="*/ 2 w 3"/>
                  <a:gd name="T51" fmla="*/ 0 h 3"/>
                  <a:gd name="T52" fmla="*/ 3 w 3"/>
                  <a:gd name="T53" fmla="*/ 0 h 3"/>
                  <a:gd name="T54" fmla="*/ 3 w 3"/>
                  <a:gd name="T55" fmla="*/ 0 h 3"/>
                  <a:gd name="T56" fmla="*/ 3 w 3"/>
                  <a:gd name="T57" fmla="*/ 0 h 3"/>
                  <a:gd name="T58" fmla="*/ 3 w 3"/>
                  <a:gd name="T59" fmla="*/ 1 h 3"/>
                  <a:gd name="T60" fmla="*/ 3 w 3"/>
                  <a:gd name="T61" fmla="*/ 1 h 3"/>
                  <a:gd name="T62" fmla="*/ 3 w 3"/>
                  <a:gd name="T63" fmla="*/ 1 h 3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3"/>
                  <a:gd name="T97" fmla="*/ 0 h 3"/>
                  <a:gd name="T98" fmla="*/ 3 w 3"/>
                  <a:gd name="T99" fmla="*/ 3 h 3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3" h="3">
                    <a:moveTo>
                      <a:pt x="3" y="1"/>
                    </a:moveTo>
                    <a:lnTo>
                      <a:pt x="3" y="2"/>
                    </a:lnTo>
                    <a:lnTo>
                      <a:pt x="3" y="3"/>
                    </a:lnTo>
                    <a:lnTo>
                      <a:pt x="2" y="3"/>
                    </a:lnTo>
                    <a:lnTo>
                      <a:pt x="1" y="3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96959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29" name="Freeform 34"/>
              <p:cNvSpPr>
                <a:spLocks/>
              </p:cNvSpPr>
              <p:nvPr/>
            </p:nvSpPr>
            <p:spPr bwMode="auto">
              <a:xfrm>
                <a:off x="285" y="565"/>
                <a:ext cx="3" cy="3"/>
              </a:xfrm>
              <a:custGeom>
                <a:avLst/>
                <a:gdLst>
                  <a:gd name="T0" fmla="*/ 3 w 3"/>
                  <a:gd name="T1" fmla="*/ 2 h 3"/>
                  <a:gd name="T2" fmla="*/ 2 w 3"/>
                  <a:gd name="T3" fmla="*/ 2 h 3"/>
                  <a:gd name="T4" fmla="*/ 2 w 3"/>
                  <a:gd name="T5" fmla="*/ 2 h 3"/>
                  <a:gd name="T6" fmla="*/ 2 w 3"/>
                  <a:gd name="T7" fmla="*/ 3 h 3"/>
                  <a:gd name="T8" fmla="*/ 2 w 3"/>
                  <a:gd name="T9" fmla="*/ 3 h 3"/>
                  <a:gd name="T10" fmla="*/ 2 w 3"/>
                  <a:gd name="T11" fmla="*/ 3 h 3"/>
                  <a:gd name="T12" fmla="*/ 1 w 3"/>
                  <a:gd name="T13" fmla="*/ 3 h 3"/>
                  <a:gd name="T14" fmla="*/ 1 w 3"/>
                  <a:gd name="T15" fmla="*/ 3 h 3"/>
                  <a:gd name="T16" fmla="*/ 1 w 3"/>
                  <a:gd name="T17" fmla="*/ 3 h 3"/>
                  <a:gd name="T18" fmla="*/ 1 w 3"/>
                  <a:gd name="T19" fmla="*/ 3 h 3"/>
                  <a:gd name="T20" fmla="*/ 0 w 3"/>
                  <a:gd name="T21" fmla="*/ 3 h 3"/>
                  <a:gd name="T22" fmla="*/ 0 w 3"/>
                  <a:gd name="T23" fmla="*/ 3 h 3"/>
                  <a:gd name="T24" fmla="*/ 0 w 3"/>
                  <a:gd name="T25" fmla="*/ 3 h 3"/>
                  <a:gd name="T26" fmla="*/ 0 w 3"/>
                  <a:gd name="T27" fmla="*/ 2 h 3"/>
                  <a:gd name="T28" fmla="*/ 0 w 3"/>
                  <a:gd name="T29" fmla="*/ 2 h 3"/>
                  <a:gd name="T30" fmla="*/ 0 w 3"/>
                  <a:gd name="T31" fmla="*/ 2 h 3"/>
                  <a:gd name="T32" fmla="*/ 0 w 3"/>
                  <a:gd name="T33" fmla="*/ 2 h 3"/>
                  <a:gd name="T34" fmla="*/ 0 w 3"/>
                  <a:gd name="T35" fmla="*/ 1 h 3"/>
                  <a:gd name="T36" fmla="*/ 0 w 3"/>
                  <a:gd name="T37" fmla="*/ 1 h 3"/>
                  <a:gd name="T38" fmla="*/ 0 w 3"/>
                  <a:gd name="T39" fmla="*/ 1 h 3"/>
                  <a:gd name="T40" fmla="*/ 0 w 3"/>
                  <a:gd name="T41" fmla="*/ 1 h 3"/>
                  <a:gd name="T42" fmla="*/ 0 w 3"/>
                  <a:gd name="T43" fmla="*/ 0 h 3"/>
                  <a:gd name="T44" fmla="*/ 1 w 3"/>
                  <a:gd name="T45" fmla="*/ 0 h 3"/>
                  <a:gd name="T46" fmla="*/ 1 w 3"/>
                  <a:gd name="T47" fmla="*/ 0 h 3"/>
                  <a:gd name="T48" fmla="*/ 1 w 3"/>
                  <a:gd name="T49" fmla="*/ 0 h 3"/>
                  <a:gd name="T50" fmla="*/ 1 w 3"/>
                  <a:gd name="T51" fmla="*/ 0 h 3"/>
                  <a:gd name="T52" fmla="*/ 2 w 3"/>
                  <a:gd name="T53" fmla="*/ 0 h 3"/>
                  <a:gd name="T54" fmla="*/ 2 w 3"/>
                  <a:gd name="T55" fmla="*/ 1 h 3"/>
                  <a:gd name="T56" fmla="*/ 2 w 3"/>
                  <a:gd name="T57" fmla="*/ 1 h 3"/>
                  <a:gd name="T58" fmla="*/ 2 w 3"/>
                  <a:gd name="T59" fmla="*/ 1 h 3"/>
                  <a:gd name="T60" fmla="*/ 2 w 3"/>
                  <a:gd name="T61" fmla="*/ 1 h 3"/>
                  <a:gd name="T62" fmla="*/ 3 w 3"/>
                  <a:gd name="T63" fmla="*/ 2 h 3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3"/>
                  <a:gd name="T97" fmla="*/ 0 h 3"/>
                  <a:gd name="T98" fmla="*/ 3 w 3"/>
                  <a:gd name="T99" fmla="*/ 3 h 3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3" h="3">
                    <a:moveTo>
                      <a:pt x="3" y="2"/>
                    </a:moveTo>
                    <a:lnTo>
                      <a:pt x="3" y="2"/>
                    </a:lnTo>
                    <a:lnTo>
                      <a:pt x="2" y="2"/>
                    </a:lnTo>
                    <a:lnTo>
                      <a:pt x="2" y="3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96959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30" name="Freeform 35"/>
              <p:cNvSpPr>
                <a:spLocks/>
              </p:cNvSpPr>
              <p:nvPr/>
            </p:nvSpPr>
            <p:spPr bwMode="auto">
              <a:xfrm>
                <a:off x="276" y="560"/>
                <a:ext cx="3" cy="3"/>
              </a:xfrm>
              <a:custGeom>
                <a:avLst/>
                <a:gdLst>
                  <a:gd name="T0" fmla="*/ 3 w 3"/>
                  <a:gd name="T1" fmla="*/ 2 h 3"/>
                  <a:gd name="T2" fmla="*/ 3 w 3"/>
                  <a:gd name="T3" fmla="*/ 2 h 3"/>
                  <a:gd name="T4" fmla="*/ 3 w 3"/>
                  <a:gd name="T5" fmla="*/ 2 h 3"/>
                  <a:gd name="T6" fmla="*/ 3 w 3"/>
                  <a:gd name="T7" fmla="*/ 3 h 3"/>
                  <a:gd name="T8" fmla="*/ 3 w 3"/>
                  <a:gd name="T9" fmla="*/ 3 h 3"/>
                  <a:gd name="T10" fmla="*/ 2 w 3"/>
                  <a:gd name="T11" fmla="*/ 3 h 3"/>
                  <a:gd name="T12" fmla="*/ 2 w 3"/>
                  <a:gd name="T13" fmla="*/ 3 h 3"/>
                  <a:gd name="T14" fmla="*/ 2 w 3"/>
                  <a:gd name="T15" fmla="*/ 3 h 3"/>
                  <a:gd name="T16" fmla="*/ 2 w 3"/>
                  <a:gd name="T17" fmla="*/ 3 h 3"/>
                  <a:gd name="T18" fmla="*/ 1 w 3"/>
                  <a:gd name="T19" fmla="*/ 3 h 3"/>
                  <a:gd name="T20" fmla="*/ 1 w 3"/>
                  <a:gd name="T21" fmla="*/ 3 h 3"/>
                  <a:gd name="T22" fmla="*/ 1 w 3"/>
                  <a:gd name="T23" fmla="*/ 3 h 3"/>
                  <a:gd name="T24" fmla="*/ 1 w 3"/>
                  <a:gd name="T25" fmla="*/ 3 h 3"/>
                  <a:gd name="T26" fmla="*/ 0 w 3"/>
                  <a:gd name="T27" fmla="*/ 2 h 3"/>
                  <a:gd name="T28" fmla="*/ 0 w 3"/>
                  <a:gd name="T29" fmla="*/ 2 h 3"/>
                  <a:gd name="T30" fmla="*/ 0 w 3"/>
                  <a:gd name="T31" fmla="*/ 2 h 3"/>
                  <a:gd name="T32" fmla="*/ 0 w 3"/>
                  <a:gd name="T33" fmla="*/ 2 h 3"/>
                  <a:gd name="T34" fmla="*/ 0 w 3"/>
                  <a:gd name="T35" fmla="*/ 1 h 3"/>
                  <a:gd name="T36" fmla="*/ 0 w 3"/>
                  <a:gd name="T37" fmla="*/ 1 h 3"/>
                  <a:gd name="T38" fmla="*/ 1 w 3"/>
                  <a:gd name="T39" fmla="*/ 1 h 3"/>
                  <a:gd name="T40" fmla="*/ 1 w 3"/>
                  <a:gd name="T41" fmla="*/ 1 h 3"/>
                  <a:gd name="T42" fmla="*/ 1 w 3"/>
                  <a:gd name="T43" fmla="*/ 0 h 3"/>
                  <a:gd name="T44" fmla="*/ 1 w 3"/>
                  <a:gd name="T45" fmla="*/ 0 h 3"/>
                  <a:gd name="T46" fmla="*/ 2 w 3"/>
                  <a:gd name="T47" fmla="*/ 0 h 3"/>
                  <a:gd name="T48" fmla="*/ 2 w 3"/>
                  <a:gd name="T49" fmla="*/ 0 h 3"/>
                  <a:gd name="T50" fmla="*/ 2 w 3"/>
                  <a:gd name="T51" fmla="*/ 0 h 3"/>
                  <a:gd name="T52" fmla="*/ 2 w 3"/>
                  <a:gd name="T53" fmla="*/ 0 h 3"/>
                  <a:gd name="T54" fmla="*/ 3 w 3"/>
                  <a:gd name="T55" fmla="*/ 1 h 3"/>
                  <a:gd name="T56" fmla="*/ 3 w 3"/>
                  <a:gd name="T57" fmla="*/ 1 h 3"/>
                  <a:gd name="T58" fmla="*/ 3 w 3"/>
                  <a:gd name="T59" fmla="*/ 1 h 3"/>
                  <a:gd name="T60" fmla="*/ 3 w 3"/>
                  <a:gd name="T61" fmla="*/ 1 h 3"/>
                  <a:gd name="T62" fmla="*/ 3 w 3"/>
                  <a:gd name="T63" fmla="*/ 2 h 3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3"/>
                  <a:gd name="T97" fmla="*/ 0 h 3"/>
                  <a:gd name="T98" fmla="*/ 3 w 3"/>
                  <a:gd name="T99" fmla="*/ 3 h 3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3" h="3">
                    <a:moveTo>
                      <a:pt x="3" y="2"/>
                    </a:moveTo>
                    <a:lnTo>
                      <a:pt x="3" y="2"/>
                    </a:lnTo>
                    <a:lnTo>
                      <a:pt x="3" y="3"/>
                    </a:lnTo>
                    <a:lnTo>
                      <a:pt x="2" y="3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3" y="1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96959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31" name="Freeform 36"/>
              <p:cNvSpPr>
                <a:spLocks/>
              </p:cNvSpPr>
              <p:nvPr/>
            </p:nvSpPr>
            <p:spPr bwMode="auto">
              <a:xfrm>
                <a:off x="260" y="581"/>
                <a:ext cx="18" cy="19"/>
              </a:xfrm>
              <a:custGeom>
                <a:avLst/>
                <a:gdLst>
                  <a:gd name="T0" fmla="*/ 16 w 18"/>
                  <a:gd name="T1" fmla="*/ 15 h 19"/>
                  <a:gd name="T2" fmla="*/ 15 w 18"/>
                  <a:gd name="T3" fmla="*/ 16 h 19"/>
                  <a:gd name="T4" fmla="*/ 15 w 18"/>
                  <a:gd name="T5" fmla="*/ 17 h 19"/>
                  <a:gd name="T6" fmla="*/ 13 w 18"/>
                  <a:gd name="T7" fmla="*/ 17 h 19"/>
                  <a:gd name="T8" fmla="*/ 12 w 18"/>
                  <a:gd name="T9" fmla="*/ 18 h 19"/>
                  <a:gd name="T10" fmla="*/ 11 w 18"/>
                  <a:gd name="T11" fmla="*/ 19 h 19"/>
                  <a:gd name="T12" fmla="*/ 10 w 18"/>
                  <a:gd name="T13" fmla="*/ 19 h 19"/>
                  <a:gd name="T14" fmla="*/ 9 w 18"/>
                  <a:gd name="T15" fmla="*/ 19 h 19"/>
                  <a:gd name="T16" fmla="*/ 7 w 18"/>
                  <a:gd name="T17" fmla="*/ 19 h 19"/>
                  <a:gd name="T18" fmla="*/ 6 w 18"/>
                  <a:gd name="T19" fmla="*/ 18 h 19"/>
                  <a:gd name="T20" fmla="*/ 5 w 18"/>
                  <a:gd name="T21" fmla="*/ 18 h 19"/>
                  <a:gd name="T22" fmla="*/ 4 w 18"/>
                  <a:gd name="T23" fmla="*/ 17 h 19"/>
                  <a:gd name="T24" fmla="*/ 3 w 18"/>
                  <a:gd name="T25" fmla="*/ 16 h 19"/>
                  <a:gd name="T26" fmla="*/ 2 w 18"/>
                  <a:gd name="T27" fmla="*/ 15 h 19"/>
                  <a:gd name="T28" fmla="*/ 1 w 18"/>
                  <a:gd name="T29" fmla="*/ 14 h 19"/>
                  <a:gd name="T30" fmla="*/ 1 w 18"/>
                  <a:gd name="T31" fmla="*/ 13 h 19"/>
                  <a:gd name="T32" fmla="*/ 1 w 18"/>
                  <a:gd name="T33" fmla="*/ 12 h 19"/>
                  <a:gd name="T34" fmla="*/ 0 w 18"/>
                  <a:gd name="T35" fmla="*/ 10 h 19"/>
                  <a:gd name="T36" fmla="*/ 0 w 18"/>
                  <a:gd name="T37" fmla="*/ 9 h 19"/>
                  <a:gd name="T38" fmla="*/ 1 w 18"/>
                  <a:gd name="T39" fmla="*/ 8 h 19"/>
                  <a:gd name="T40" fmla="*/ 1 w 18"/>
                  <a:gd name="T41" fmla="*/ 6 h 19"/>
                  <a:gd name="T42" fmla="*/ 2 w 18"/>
                  <a:gd name="T43" fmla="*/ 5 h 19"/>
                  <a:gd name="T44" fmla="*/ 3 w 18"/>
                  <a:gd name="T45" fmla="*/ 4 h 19"/>
                  <a:gd name="T46" fmla="*/ 4 w 18"/>
                  <a:gd name="T47" fmla="*/ 3 h 19"/>
                  <a:gd name="T48" fmla="*/ 5 w 18"/>
                  <a:gd name="T49" fmla="*/ 2 h 19"/>
                  <a:gd name="T50" fmla="*/ 6 w 18"/>
                  <a:gd name="T51" fmla="*/ 1 h 19"/>
                  <a:gd name="T52" fmla="*/ 7 w 18"/>
                  <a:gd name="T53" fmla="*/ 1 h 19"/>
                  <a:gd name="T54" fmla="*/ 8 w 18"/>
                  <a:gd name="T55" fmla="*/ 0 h 19"/>
                  <a:gd name="T56" fmla="*/ 10 w 18"/>
                  <a:gd name="T57" fmla="*/ 0 h 19"/>
                  <a:gd name="T58" fmla="*/ 11 w 18"/>
                  <a:gd name="T59" fmla="*/ 0 h 19"/>
                  <a:gd name="T60" fmla="*/ 12 w 18"/>
                  <a:gd name="T61" fmla="*/ 1 h 19"/>
                  <a:gd name="T62" fmla="*/ 13 w 18"/>
                  <a:gd name="T63" fmla="*/ 1 h 19"/>
                  <a:gd name="T64" fmla="*/ 14 w 18"/>
                  <a:gd name="T65" fmla="*/ 2 h 19"/>
                  <a:gd name="T66" fmla="*/ 15 w 18"/>
                  <a:gd name="T67" fmla="*/ 3 h 19"/>
                  <a:gd name="T68" fmla="*/ 16 w 18"/>
                  <a:gd name="T69" fmla="*/ 4 h 19"/>
                  <a:gd name="T70" fmla="*/ 17 w 18"/>
                  <a:gd name="T71" fmla="*/ 5 h 19"/>
                  <a:gd name="T72" fmla="*/ 18 w 18"/>
                  <a:gd name="T73" fmla="*/ 6 h 19"/>
                  <a:gd name="T74" fmla="*/ 18 w 18"/>
                  <a:gd name="T75" fmla="*/ 7 h 19"/>
                  <a:gd name="T76" fmla="*/ 18 w 18"/>
                  <a:gd name="T77" fmla="*/ 8 h 19"/>
                  <a:gd name="T78" fmla="*/ 18 w 18"/>
                  <a:gd name="T79" fmla="*/ 10 h 19"/>
                  <a:gd name="T80" fmla="*/ 18 w 18"/>
                  <a:gd name="T81" fmla="*/ 11 h 19"/>
                  <a:gd name="T82" fmla="*/ 17 w 18"/>
                  <a:gd name="T83" fmla="*/ 12 h 19"/>
                  <a:gd name="T84" fmla="*/ 17 w 18"/>
                  <a:gd name="T85" fmla="*/ 14 h 19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8"/>
                  <a:gd name="T130" fmla="*/ 0 h 19"/>
                  <a:gd name="T131" fmla="*/ 18 w 18"/>
                  <a:gd name="T132" fmla="*/ 19 h 19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8" h="19">
                    <a:moveTo>
                      <a:pt x="17" y="14"/>
                    </a:moveTo>
                    <a:lnTo>
                      <a:pt x="17" y="14"/>
                    </a:lnTo>
                    <a:lnTo>
                      <a:pt x="16" y="15"/>
                    </a:lnTo>
                    <a:lnTo>
                      <a:pt x="15" y="16"/>
                    </a:lnTo>
                    <a:lnTo>
                      <a:pt x="15" y="17"/>
                    </a:lnTo>
                    <a:lnTo>
                      <a:pt x="14" y="17"/>
                    </a:lnTo>
                    <a:lnTo>
                      <a:pt x="13" y="17"/>
                    </a:lnTo>
                    <a:lnTo>
                      <a:pt x="13" y="18"/>
                    </a:lnTo>
                    <a:lnTo>
                      <a:pt x="12" y="18"/>
                    </a:lnTo>
                    <a:lnTo>
                      <a:pt x="11" y="18"/>
                    </a:lnTo>
                    <a:lnTo>
                      <a:pt x="11" y="19"/>
                    </a:lnTo>
                    <a:lnTo>
                      <a:pt x="10" y="19"/>
                    </a:lnTo>
                    <a:lnTo>
                      <a:pt x="9" y="19"/>
                    </a:lnTo>
                    <a:lnTo>
                      <a:pt x="8" y="19"/>
                    </a:lnTo>
                    <a:lnTo>
                      <a:pt x="7" y="19"/>
                    </a:lnTo>
                    <a:lnTo>
                      <a:pt x="6" y="19"/>
                    </a:lnTo>
                    <a:lnTo>
                      <a:pt x="6" y="18"/>
                    </a:lnTo>
                    <a:lnTo>
                      <a:pt x="5" y="18"/>
                    </a:lnTo>
                    <a:lnTo>
                      <a:pt x="4" y="18"/>
                    </a:lnTo>
                    <a:lnTo>
                      <a:pt x="4" y="17"/>
                    </a:lnTo>
                    <a:lnTo>
                      <a:pt x="3" y="17"/>
                    </a:lnTo>
                    <a:lnTo>
                      <a:pt x="3" y="16"/>
                    </a:lnTo>
                    <a:lnTo>
                      <a:pt x="2" y="16"/>
                    </a:lnTo>
                    <a:lnTo>
                      <a:pt x="2" y="15"/>
                    </a:lnTo>
                    <a:lnTo>
                      <a:pt x="1" y="15"/>
                    </a:lnTo>
                    <a:lnTo>
                      <a:pt x="1" y="14"/>
                    </a:lnTo>
                    <a:lnTo>
                      <a:pt x="1" y="13"/>
                    </a:lnTo>
                    <a:lnTo>
                      <a:pt x="1" y="12"/>
                    </a:lnTo>
                    <a:lnTo>
                      <a:pt x="0" y="11"/>
                    </a:lnTo>
                    <a:lnTo>
                      <a:pt x="0" y="10"/>
                    </a:lnTo>
                    <a:lnTo>
                      <a:pt x="0" y="9"/>
                    </a:lnTo>
                    <a:lnTo>
                      <a:pt x="1" y="9"/>
                    </a:lnTo>
                    <a:lnTo>
                      <a:pt x="1" y="8"/>
                    </a:lnTo>
                    <a:lnTo>
                      <a:pt x="1" y="7"/>
                    </a:lnTo>
                    <a:lnTo>
                      <a:pt x="1" y="6"/>
                    </a:lnTo>
                    <a:lnTo>
                      <a:pt x="2" y="5"/>
                    </a:lnTo>
                    <a:lnTo>
                      <a:pt x="2" y="4"/>
                    </a:lnTo>
                    <a:lnTo>
                      <a:pt x="3" y="4"/>
                    </a:lnTo>
                    <a:lnTo>
                      <a:pt x="3" y="3"/>
                    </a:lnTo>
                    <a:lnTo>
                      <a:pt x="4" y="3"/>
                    </a:lnTo>
                    <a:lnTo>
                      <a:pt x="4" y="2"/>
                    </a:lnTo>
                    <a:lnTo>
                      <a:pt x="5" y="2"/>
                    </a:lnTo>
                    <a:lnTo>
                      <a:pt x="5" y="1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8" y="1"/>
                    </a:lnTo>
                    <a:lnTo>
                      <a:pt x="8" y="0"/>
                    </a:lnTo>
                    <a:lnTo>
                      <a:pt x="9" y="0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12" y="1"/>
                    </a:lnTo>
                    <a:lnTo>
                      <a:pt x="13" y="1"/>
                    </a:lnTo>
                    <a:lnTo>
                      <a:pt x="14" y="1"/>
                    </a:lnTo>
                    <a:lnTo>
                      <a:pt x="14" y="2"/>
                    </a:lnTo>
                    <a:lnTo>
                      <a:pt x="15" y="2"/>
                    </a:lnTo>
                    <a:lnTo>
                      <a:pt x="15" y="3"/>
                    </a:lnTo>
                    <a:lnTo>
                      <a:pt x="16" y="3"/>
                    </a:lnTo>
                    <a:lnTo>
                      <a:pt x="16" y="4"/>
                    </a:lnTo>
                    <a:lnTo>
                      <a:pt x="17" y="4"/>
                    </a:lnTo>
                    <a:lnTo>
                      <a:pt x="17" y="5"/>
                    </a:lnTo>
                    <a:lnTo>
                      <a:pt x="18" y="6"/>
                    </a:lnTo>
                    <a:lnTo>
                      <a:pt x="18" y="7"/>
                    </a:lnTo>
                    <a:lnTo>
                      <a:pt x="18" y="8"/>
                    </a:lnTo>
                    <a:lnTo>
                      <a:pt x="18" y="9"/>
                    </a:lnTo>
                    <a:lnTo>
                      <a:pt x="18" y="10"/>
                    </a:lnTo>
                    <a:lnTo>
                      <a:pt x="18" y="11"/>
                    </a:lnTo>
                    <a:lnTo>
                      <a:pt x="18" y="12"/>
                    </a:lnTo>
                    <a:lnTo>
                      <a:pt x="17" y="12"/>
                    </a:lnTo>
                    <a:lnTo>
                      <a:pt x="17" y="13"/>
                    </a:lnTo>
                    <a:lnTo>
                      <a:pt x="17" y="14"/>
                    </a:lnTo>
                    <a:close/>
                  </a:path>
                </a:pathLst>
              </a:custGeom>
              <a:solidFill>
                <a:srgbClr val="ABAAA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32" name="Freeform 37"/>
              <p:cNvSpPr>
                <a:spLocks/>
              </p:cNvSpPr>
              <p:nvPr/>
            </p:nvSpPr>
            <p:spPr bwMode="auto">
              <a:xfrm>
                <a:off x="260" y="579"/>
                <a:ext cx="18" cy="19"/>
              </a:xfrm>
              <a:custGeom>
                <a:avLst/>
                <a:gdLst>
                  <a:gd name="T0" fmla="*/ 16 w 18"/>
                  <a:gd name="T1" fmla="*/ 15 h 19"/>
                  <a:gd name="T2" fmla="*/ 15 w 18"/>
                  <a:gd name="T3" fmla="*/ 16 h 19"/>
                  <a:gd name="T4" fmla="*/ 14 w 18"/>
                  <a:gd name="T5" fmla="*/ 17 h 19"/>
                  <a:gd name="T6" fmla="*/ 13 w 18"/>
                  <a:gd name="T7" fmla="*/ 17 h 19"/>
                  <a:gd name="T8" fmla="*/ 12 w 18"/>
                  <a:gd name="T9" fmla="*/ 18 h 19"/>
                  <a:gd name="T10" fmla="*/ 11 w 18"/>
                  <a:gd name="T11" fmla="*/ 18 h 19"/>
                  <a:gd name="T12" fmla="*/ 9 w 18"/>
                  <a:gd name="T13" fmla="*/ 19 h 19"/>
                  <a:gd name="T14" fmla="*/ 8 w 18"/>
                  <a:gd name="T15" fmla="*/ 19 h 19"/>
                  <a:gd name="T16" fmla="*/ 7 w 18"/>
                  <a:gd name="T17" fmla="*/ 19 h 19"/>
                  <a:gd name="T18" fmla="*/ 6 w 18"/>
                  <a:gd name="T19" fmla="*/ 18 h 19"/>
                  <a:gd name="T20" fmla="*/ 4 w 18"/>
                  <a:gd name="T21" fmla="*/ 18 h 19"/>
                  <a:gd name="T22" fmla="*/ 3 w 18"/>
                  <a:gd name="T23" fmla="*/ 17 h 19"/>
                  <a:gd name="T24" fmla="*/ 2 w 18"/>
                  <a:gd name="T25" fmla="*/ 16 h 19"/>
                  <a:gd name="T26" fmla="*/ 1 w 18"/>
                  <a:gd name="T27" fmla="*/ 15 h 19"/>
                  <a:gd name="T28" fmla="*/ 1 w 18"/>
                  <a:gd name="T29" fmla="*/ 14 h 19"/>
                  <a:gd name="T30" fmla="*/ 0 w 18"/>
                  <a:gd name="T31" fmla="*/ 13 h 19"/>
                  <a:gd name="T32" fmla="*/ 0 w 18"/>
                  <a:gd name="T33" fmla="*/ 12 h 19"/>
                  <a:gd name="T34" fmla="*/ 0 w 18"/>
                  <a:gd name="T35" fmla="*/ 10 h 19"/>
                  <a:gd name="T36" fmla="*/ 0 w 18"/>
                  <a:gd name="T37" fmla="*/ 9 h 19"/>
                  <a:gd name="T38" fmla="*/ 0 w 18"/>
                  <a:gd name="T39" fmla="*/ 8 h 19"/>
                  <a:gd name="T40" fmla="*/ 1 w 18"/>
                  <a:gd name="T41" fmla="*/ 6 h 19"/>
                  <a:gd name="T42" fmla="*/ 1 w 18"/>
                  <a:gd name="T43" fmla="*/ 5 h 19"/>
                  <a:gd name="T44" fmla="*/ 2 w 18"/>
                  <a:gd name="T45" fmla="*/ 4 h 19"/>
                  <a:gd name="T46" fmla="*/ 3 w 18"/>
                  <a:gd name="T47" fmla="*/ 3 h 19"/>
                  <a:gd name="T48" fmla="*/ 4 w 18"/>
                  <a:gd name="T49" fmla="*/ 2 h 19"/>
                  <a:gd name="T50" fmla="*/ 5 w 18"/>
                  <a:gd name="T51" fmla="*/ 1 h 19"/>
                  <a:gd name="T52" fmla="*/ 7 w 18"/>
                  <a:gd name="T53" fmla="*/ 1 h 19"/>
                  <a:gd name="T54" fmla="*/ 8 w 18"/>
                  <a:gd name="T55" fmla="*/ 0 h 19"/>
                  <a:gd name="T56" fmla="*/ 9 w 18"/>
                  <a:gd name="T57" fmla="*/ 0 h 19"/>
                  <a:gd name="T58" fmla="*/ 10 w 18"/>
                  <a:gd name="T59" fmla="*/ 0 h 19"/>
                  <a:gd name="T60" fmla="*/ 12 w 18"/>
                  <a:gd name="T61" fmla="*/ 1 h 19"/>
                  <a:gd name="T62" fmla="*/ 13 w 18"/>
                  <a:gd name="T63" fmla="*/ 1 h 19"/>
                  <a:gd name="T64" fmla="*/ 14 w 18"/>
                  <a:gd name="T65" fmla="*/ 2 h 19"/>
                  <a:gd name="T66" fmla="*/ 15 w 18"/>
                  <a:gd name="T67" fmla="*/ 3 h 19"/>
                  <a:gd name="T68" fmla="*/ 16 w 18"/>
                  <a:gd name="T69" fmla="*/ 3 h 19"/>
                  <a:gd name="T70" fmla="*/ 17 w 18"/>
                  <a:gd name="T71" fmla="*/ 5 h 19"/>
                  <a:gd name="T72" fmla="*/ 17 w 18"/>
                  <a:gd name="T73" fmla="*/ 6 h 19"/>
                  <a:gd name="T74" fmla="*/ 18 w 18"/>
                  <a:gd name="T75" fmla="*/ 7 h 19"/>
                  <a:gd name="T76" fmla="*/ 18 w 18"/>
                  <a:gd name="T77" fmla="*/ 8 h 19"/>
                  <a:gd name="T78" fmla="*/ 18 w 18"/>
                  <a:gd name="T79" fmla="*/ 10 h 19"/>
                  <a:gd name="T80" fmla="*/ 17 w 18"/>
                  <a:gd name="T81" fmla="*/ 11 h 19"/>
                  <a:gd name="T82" fmla="*/ 17 w 18"/>
                  <a:gd name="T83" fmla="*/ 12 h 19"/>
                  <a:gd name="T84" fmla="*/ 16 w 18"/>
                  <a:gd name="T85" fmla="*/ 14 h 19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8"/>
                  <a:gd name="T130" fmla="*/ 0 h 19"/>
                  <a:gd name="T131" fmla="*/ 18 w 18"/>
                  <a:gd name="T132" fmla="*/ 19 h 19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8" h="19">
                    <a:moveTo>
                      <a:pt x="16" y="14"/>
                    </a:moveTo>
                    <a:lnTo>
                      <a:pt x="16" y="14"/>
                    </a:lnTo>
                    <a:lnTo>
                      <a:pt x="16" y="15"/>
                    </a:lnTo>
                    <a:lnTo>
                      <a:pt x="15" y="15"/>
                    </a:lnTo>
                    <a:lnTo>
                      <a:pt x="15" y="16"/>
                    </a:lnTo>
                    <a:lnTo>
                      <a:pt x="14" y="16"/>
                    </a:lnTo>
                    <a:lnTo>
                      <a:pt x="14" y="17"/>
                    </a:lnTo>
                    <a:lnTo>
                      <a:pt x="13" y="17"/>
                    </a:lnTo>
                    <a:lnTo>
                      <a:pt x="13" y="18"/>
                    </a:lnTo>
                    <a:lnTo>
                      <a:pt x="12" y="18"/>
                    </a:lnTo>
                    <a:lnTo>
                      <a:pt x="11" y="18"/>
                    </a:lnTo>
                    <a:lnTo>
                      <a:pt x="10" y="19"/>
                    </a:lnTo>
                    <a:lnTo>
                      <a:pt x="9" y="19"/>
                    </a:lnTo>
                    <a:lnTo>
                      <a:pt x="8" y="19"/>
                    </a:lnTo>
                    <a:lnTo>
                      <a:pt x="7" y="19"/>
                    </a:lnTo>
                    <a:lnTo>
                      <a:pt x="6" y="19"/>
                    </a:lnTo>
                    <a:lnTo>
                      <a:pt x="6" y="18"/>
                    </a:lnTo>
                    <a:lnTo>
                      <a:pt x="5" y="18"/>
                    </a:lnTo>
                    <a:lnTo>
                      <a:pt x="4" y="18"/>
                    </a:lnTo>
                    <a:lnTo>
                      <a:pt x="4" y="17"/>
                    </a:lnTo>
                    <a:lnTo>
                      <a:pt x="3" y="17"/>
                    </a:lnTo>
                    <a:lnTo>
                      <a:pt x="2" y="16"/>
                    </a:lnTo>
                    <a:lnTo>
                      <a:pt x="1" y="15"/>
                    </a:lnTo>
                    <a:lnTo>
                      <a:pt x="1" y="14"/>
                    </a:lnTo>
                    <a:lnTo>
                      <a:pt x="1" y="13"/>
                    </a:lnTo>
                    <a:lnTo>
                      <a:pt x="0" y="13"/>
                    </a:lnTo>
                    <a:lnTo>
                      <a:pt x="0" y="12"/>
                    </a:lnTo>
                    <a:lnTo>
                      <a:pt x="0" y="11"/>
                    </a:lnTo>
                    <a:lnTo>
                      <a:pt x="0" y="10"/>
                    </a:lnTo>
                    <a:lnTo>
                      <a:pt x="0" y="9"/>
                    </a:lnTo>
                    <a:lnTo>
                      <a:pt x="0" y="8"/>
                    </a:lnTo>
                    <a:lnTo>
                      <a:pt x="0" y="7"/>
                    </a:lnTo>
                    <a:lnTo>
                      <a:pt x="1" y="7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2" y="5"/>
                    </a:lnTo>
                    <a:lnTo>
                      <a:pt x="2" y="4"/>
                    </a:lnTo>
                    <a:lnTo>
                      <a:pt x="3" y="3"/>
                    </a:lnTo>
                    <a:lnTo>
                      <a:pt x="4" y="2"/>
                    </a:lnTo>
                    <a:lnTo>
                      <a:pt x="5" y="2"/>
                    </a:lnTo>
                    <a:lnTo>
                      <a:pt x="5" y="1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7" y="0"/>
                    </a:lnTo>
                    <a:lnTo>
                      <a:pt x="8" y="0"/>
                    </a:lnTo>
                    <a:lnTo>
                      <a:pt x="9" y="0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12" y="1"/>
                    </a:lnTo>
                    <a:lnTo>
                      <a:pt x="13" y="1"/>
                    </a:lnTo>
                    <a:lnTo>
                      <a:pt x="14" y="1"/>
                    </a:lnTo>
                    <a:lnTo>
                      <a:pt x="14" y="2"/>
                    </a:lnTo>
                    <a:lnTo>
                      <a:pt x="15" y="2"/>
                    </a:lnTo>
                    <a:lnTo>
                      <a:pt x="15" y="3"/>
                    </a:lnTo>
                    <a:lnTo>
                      <a:pt x="16" y="3"/>
                    </a:lnTo>
                    <a:lnTo>
                      <a:pt x="16" y="4"/>
                    </a:lnTo>
                    <a:lnTo>
                      <a:pt x="17" y="5"/>
                    </a:lnTo>
                    <a:lnTo>
                      <a:pt x="17" y="6"/>
                    </a:lnTo>
                    <a:lnTo>
                      <a:pt x="17" y="7"/>
                    </a:lnTo>
                    <a:lnTo>
                      <a:pt x="18" y="7"/>
                    </a:lnTo>
                    <a:lnTo>
                      <a:pt x="18" y="8"/>
                    </a:lnTo>
                    <a:lnTo>
                      <a:pt x="18" y="9"/>
                    </a:lnTo>
                    <a:lnTo>
                      <a:pt x="18" y="10"/>
                    </a:lnTo>
                    <a:lnTo>
                      <a:pt x="18" y="11"/>
                    </a:lnTo>
                    <a:lnTo>
                      <a:pt x="17" y="11"/>
                    </a:lnTo>
                    <a:lnTo>
                      <a:pt x="17" y="12"/>
                    </a:lnTo>
                    <a:lnTo>
                      <a:pt x="17" y="13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33" name="Freeform 38"/>
              <p:cNvSpPr>
                <a:spLocks noEditPoints="1"/>
              </p:cNvSpPr>
              <p:nvPr/>
            </p:nvSpPr>
            <p:spPr bwMode="auto">
              <a:xfrm>
                <a:off x="263" y="582"/>
                <a:ext cx="12" cy="13"/>
              </a:xfrm>
              <a:custGeom>
                <a:avLst/>
                <a:gdLst>
                  <a:gd name="T0" fmla="*/ 0 w 12"/>
                  <a:gd name="T1" fmla="*/ 5 h 13"/>
                  <a:gd name="T2" fmla="*/ 0 w 12"/>
                  <a:gd name="T3" fmla="*/ 7 h 13"/>
                  <a:gd name="T4" fmla="*/ 0 w 12"/>
                  <a:gd name="T5" fmla="*/ 9 h 13"/>
                  <a:gd name="T6" fmla="*/ 0 w 12"/>
                  <a:gd name="T7" fmla="*/ 10 h 13"/>
                  <a:gd name="T8" fmla="*/ 1 w 12"/>
                  <a:gd name="T9" fmla="*/ 11 h 13"/>
                  <a:gd name="T10" fmla="*/ 2 w 12"/>
                  <a:gd name="T11" fmla="*/ 12 h 13"/>
                  <a:gd name="T12" fmla="*/ 3 w 12"/>
                  <a:gd name="T13" fmla="*/ 13 h 13"/>
                  <a:gd name="T14" fmla="*/ 5 w 12"/>
                  <a:gd name="T15" fmla="*/ 13 h 13"/>
                  <a:gd name="T16" fmla="*/ 6 w 12"/>
                  <a:gd name="T17" fmla="*/ 13 h 13"/>
                  <a:gd name="T18" fmla="*/ 8 w 12"/>
                  <a:gd name="T19" fmla="*/ 12 h 13"/>
                  <a:gd name="T20" fmla="*/ 9 w 12"/>
                  <a:gd name="T21" fmla="*/ 11 h 13"/>
                  <a:gd name="T22" fmla="*/ 10 w 12"/>
                  <a:gd name="T23" fmla="*/ 10 h 13"/>
                  <a:gd name="T24" fmla="*/ 11 w 12"/>
                  <a:gd name="T25" fmla="*/ 9 h 13"/>
                  <a:gd name="T26" fmla="*/ 12 w 12"/>
                  <a:gd name="T27" fmla="*/ 7 h 13"/>
                  <a:gd name="T28" fmla="*/ 12 w 12"/>
                  <a:gd name="T29" fmla="*/ 5 h 13"/>
                  <a:gd name="T30" fmla="*/ 11 w 12"/>
                  <a:gd name="T31" fmla="*/ 4 h 13"/>
                  <a:gd name="T32" fmla="*/ 11 w 12"/>
                  <a:gd name="T33" fmla="*/ 3 h 13"/>
                  <a:gd name="T34" fmla="*/ 10 w 12"/>
                  <a:gd name="T35" fmla="*/ 2 h 13"/>
                  <a:gd name="T36" fmla="*/ 9 w 12"/>
                  <a:gd name="T37" fmla="*/ 1 h 13"/>
                  <a:gd name="T38" fmla="*/ 7 w 12"/>
                  <a:gd name="T39" fmla="*/ 0 h 13"/>
                  <a:gd name="T40" fmla="*/ 6 w 12"/>
                  <a:gd name="T41" fmla="*/ 0 h 13"/>
                  <a:gd name="T42" fmla="*/ 4 w 12"/>
                  <a:gd name="T43" fmla="*/ 0 h 13"/>
                  <a:gd name="T44" fmla="*/ 3 w 12"/>
                  <a:gd name="T45" fmla="*/ 1 h 13"/>
                  <a:gd name="T46" fmla="*/ 2 w 12"/>
                  <a:gd name="T47" fmla="*/ 2 h 13"/>
                  <a:gd name="T48" fmla="*/ 1 w 12"/>
                  <a:gd name="T49" fmla="*/ 3 h 13"/>
                  <a:gd name="T50" fmla="*/ 3 w 12"/>
                  <a:gd name="T51" fmla="*/ 11 h 13"/>
                  <a:gd name="T52" fmla="*/ 2 w 12"/>
                  <a:gd name="T53" fmla="*/ 11 h 13"/>
                  <a:gd name="T54" fmla="*/ 2 w 12"/>
                  <a:gd name="T55" fmla="*/ 10 h 13"/>
                  <a:gd name="T56" fmla="*/ 1 w 12"/>
                  <a:gd name="T57" fmla="*/ 9 h 13"/>
                  <a:gd name="T58" fmla="*/ 1 w 12"/>
                  <a:gd name="T59" fmla="*/ 8 h 13"/>
                  <a:gd name="T60" fmla="*/ 1 w 12"/>
                  <a:gd name="T61" fmla="*/ 6 h 13"/>
                  <a:gd name="T62" fmla="*/ 1 w 12"/>
                  <a:gd name="T63" fmla="*/ 5 h 13"/>
                  <a:gd name="T64" fmla="*/ 1 w 12"/>
                  <a:gd name="T65" fmla="*/ 4 h 13"/>
                  <a:gd name="T66" fmla="*/ 2 w 12"/>
                  <a:gd name="T67" fmla="*/ 3 h 13"/>
                  <a:gd name="T68" fmla="*/ 3 w 12"/>
                  <a:gd name="T69" fmla="*/ 2 h 13"/>
                  <a:gd name="T70" fmla="*/ 4 w 12"/>
                  <a:gd name="T71" fmla="*/ 1 h 13"/>
                  <a:gd name="T72" fmla="*/ 6 w 12"/>
                  <a:gd name="T73" fmla="*/ 1 h 13"/>
                  <a:gd name="T74" fmla="*/ 7 w 12"/>
                  <a:gd name="T75" fmla="*/ 1 h 13"/>
                  <a:gd name="T76" fmla="*/ 8 w 12"/>
                  <a:gd name="T77" fmla="*/ 2 h 13"/>
                  <a:gd name="T78" fmla="*/ 9 w 12"/>
                  <a:gd name="T79" fmla="*/ 2 h 13"/>
                  <a:gd name="T80" fmla="*/ 10 w 12"/>
                  <a:gd name="T81" fmla="*/ 3 h 13"/>
                  <a:gd name="T82" fmla="*/ 10 w 12"/>
                  <a:gd name="T83" fmla="*/ 4 h 13"/>
                  <a:gd name="T84" fmla="*/ 11 w 12"/>
                  <a:gd name="T85" fmla="*/ 6 h 13"/>
                  <a:gd name="T86" fmla="*/ 11 w 12"/>
                  <a:gd name="T87" fmla="*/ 7 h 13"/>
                  <a:gd name="T88" fmla="*/ 10 w 12"/>
                  <a:gd name="T89" fmla="*/ 8 h 13"/>
                  <a:gd name="T90" fmla="*/ 10 w 12"/>
                  <a:gd name="T91" fmla="*/ 9 h 13"/>
                  <a:gd name="T92" fmla="*/ 9 w 12"/>
                  <a:gd name="T93" fmla="*/ 10 h 13"/>
                  <a:gd name="T94" fmla="*/ 8 w 12"/>
                  <a:gd name="T95" fmla="*/ 11 h 13"/>
                  <a:gd name="T96" fmla="*/ 7 w 12"/>
                  <a:gd name="T97" fmla="*/ 12 h 13"/>
                  <a:gd name="T98" fmla="*/ 5 w 12"/>
                  <a:gd name="T99" fmla="*/ 12 h 13"/>
                  <a:gd name="T100" fmla="*/ 4 w 12"/>
                  <a:gd name="T101" fmla="*/ 12 h 13"/>
                  <a:gd name="T102" fmla="*/ 11 w 12"/>
                  <a:gd name="T103" fmla="*/ 9 h 13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12"/>
                  <a:gd name="T157" fmla="*/ 0 h 13"/>
                  <a:gd name="T158" fmla="*/ 12 w 12"/>
                  <a:gd name="T159" fmla="*/ 13 h 13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12" h="13">
                    <a:moveTo>
                      <a:pt x="0" y="4"/>
                    </a:moveTo>
                    <a:lnTo>
                      <a:pt x="0" y="4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0" y="7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1" y="10"/>
                    </a:lnTo>
                    <a:lnTo>
                      <a:pt x="1" y="11"/>
                    </a:lnTo>
                    <a:lnTo>
                      <a:pt x="2" y="11"/>
                    </a:lnTo>
                    <a:lnTo>
                      <a:pt x="2" y="12"/>
                    </a:lnTo>
                    <a:lnTo>
                      <a:pt x="3" y="12"/>
                    </a:lnTo>
                    <a:lnTo>
                      <a:pt x="3" y="13"/>
                    </a:lnTo>
                    <a:lnTo>
                      <a:pt x="4" y="13"/>
                    </a:lnTo>
                    <a:lnTo>
                      <a:pt x="5" y="13"/>
                    </a:lnTo>
                    <a:lnTo>
                      <a:pt x="6" y="13"/>
                    </a:lnTo>
                    <a:lnTo>
                      <a:pt x="7" y="13"/>
                    </a:lnTo>
                    <a:lnTo>
                      <a:pt x="7" y="12"/>
                    </a:lnTo>
                    <a:lnTo>
                      <a:pt x="8" y="12"/>
                    </a:lnTo>
                    <a:lnTo>
                      <a:pt x="9" y="12"/>
                    </a:lnTo>
                    <a:lnTo>
                      <a:pt x="9" y="11"/>
                    </a:lnTo>
                    <a:lnTo>
                      <a:pt x="10" y="11"/>
                    </a:lnTo>
                    <a:lnTo>
                      <a:pt x="10" y="10"/>
                    </a:lnTo>
                    <a:lnTo>
                      <a:pt x="11" y="10"/>
                    </a:lnTo>
                    <a:lnTo>
                      <a:pt x="11" y="9"/>
                    </a:lnTo>
                    <a:lnTo>
                      <a:pt x="11" y="8"/>
                    </a:lnTo>
                    <a:lnTo>
                      <a:pt x="12" y="8"/>
                    </a:lnTo>
                    <a:lnTo>
                      <a:pt x="12" y="7"/>
                    </a:lnTo>
                    <a:lnTo>
                      <a:pt x="12" y="6"/>
                    </a:lnTo>
                    <a:lnTo>
                      <a:pt x="12" y="5"/>
                    </a:lnTo>
                    <a:lnTo>
                      <a:pt x="11" y="4"/>
                    </a:lnTo>
                    <a:lnTo>
                      <a:pt x="11" y="3"/>
                    </a:lnTo>
                    <a:lnTo>
                      <a:pt x="10" y="2"/>
                    </a:lnTo>
                    <a:lnTo>
                      <a:pt x="9" y="1"/>
                    </a:lnTo>
                    <a:lnTo>
                      <a:pt x="8" y="1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4" y="1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2" y="2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0" y="4"/>
                    </a:lnTo>
                    <a:close/>
                    <a:moveTo>
                      <a:pt x="3" y="11"/>
                    </a:moveTo>
                    <a:lnTo>
                      <a:pt x="3" y="11"/>
                    </a:lnTo>
                    <a:lnTo>
                      <a:pt x="2" y="11"/>
                    </a:lnTo>
                    <a:lnTo>
                      <a:pt x="2" y="10"/>
                    </a:lnTo>
                    <a:lnTo>
                      <a:pt x="1" y="10"/>
                    </a:lnTo>
                    <a:lnTo>
                      <a:pt x="1" y="9"/>
                    </a:lnTo>
                    <a:lnTo>
                      <a:pt x="1" y="8"/>
                    </a:lnTo>
                    <a:lnTo>
                      <a:pt x="1" y="7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1" y="4"/>
                    </a:lnTo>
                    <a:lnTo>
                      <a:pt x="2" y="4"/>
                    </a:lnTo>
                    <a:lnTo>
                      <a:pt x="2" y="3"/>
                    </a:lnTo>
                    <a:lnTo>
                      <a:pt x="3" y="3"/>
                    </a:lnTo>
                    <a:lnTo>
                      <a:pt x="3" y="2"/>
                    </a:lnTo>
                    <a:lnTo>
                      <a:pt x="4" y="2"/>
                    </a:lnTo>
                    <a:lnTo>
                      <a:pt x="4" y="1"/>
                    </a:lnTo>
                    <a:lnTo>
                      <a:pt x="5" y="1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8" y="1"/>
                    </a:lnTo>
                    <a:lnTo>
                      <a:pt x="8" y="2"/>
                    </a:lnTo>
                    <a:lnTo>
                      <a:pt x="9" y="2"/>
                    </a:lnTo>
                    <a:lnTo>
                      <a:pt x="9" y="3"/>
                    </a:lnTo>
                    <a:lnTo>
                      <a:pt x="10" y="3"/>
                    </a:lnTo>
                    <a:lnTo>
                      <a:pt x="10" y="4"/>
                    </a:lnTo>
                    <a:lnTo>
                      <a:pt x="11" y="5"/>
                    </a:lnTo>
                    <a:lnTo>
                      <a:pt x="11" y="6"/>
                    </a:lnTo>
                    <a:lnTo>
                      <a:pt x="11" y="7"/>
                    </a:lnTo>
                    <a:lnTo>
                      <a:pt x="10" y="8"/>
                    </a:lnTo>
                    <a:lnTo>
                      <a:pt x="10" y="9"/>
                    </a:lnTo>
                    <a:lnTo>
                      <a:pt x="9" y="10"/>
                    </a:lnTo>
                    <a:lnTo>
                      <a:pt x="9" y="11"/>
                    </a:lnTo>
                    <a:lnTo>
                      <a:pt x="8" y="11"/>
                    </a:lnTo>
                    <a:lnTo>
                      <a:pt x="7" y="11"/>
                    </a:lnTo>
                    <a:lnTo>
                      <a:pt x="7" y="12"/>
                    </a:lnTo>
                    <a:lnTo>
                      <a:pt x="6" y="12"/>
                    </a:lnTo>
                    <a:lnTo>
                      <a:pt x="5" y="12"/>
                    </a:lnTo>
                    <a:lnTo>
                      <a:pt x="4" y="12"/>
                    </a:lnTo>
                    <a:lnTo>
                      <a:pt x="3" y="11"/>
                    </a:lnTo>
                    <a:close/>
                    <a:moveTo>
                      <a:pt x="11" y="9"/>
                    </a:moveTo>
                    <a:lnTo>
                      <a:pt x="11" y="9"/>
                    </a:lnTo>
                    <a:close/>
                  </a:path>
                </a:pathLst>
              </a:custGeom>
              <a:solidFill>
                <a:srgbClr val="BCBCB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34" name="Freeform 39"/>
              <p:cNvSpPr>
                <a:spLocks/>
              </p:cNvSpPr>
              <p:nvPr/>
            </p:nvSpPr>
            <p:spPr bwMode="auto">
              <a:xfrm>
                <a:off x="127" y="550"/>
                <a:ext cx="209" cy="148"/>
              </a:xfrm>
              <a:custGeom>
                <a:avLst/>
                <a:gdLst>
                  <a:gd name="T0" fmla="*/ 69 w 209"/>
                  <a:gd name="T1" fmla="*/ 2 h 148"/>
                  <a:gd name="T2" fmla="*/ 69 w 209"/>
                  <a:gd name="T3" fmla="*/ 2 h 148"/>
                  <a:gd name="T4" fmla="*/ 68 w 209"/>
                  <a:gd name="T5" fmla="*/ 1 h 148"/>
                  <a:gd name="T6" fmla="*/ 67 w 209"/>
                  <a:gd name="T7" fmla="*/ 1 h 148"/>
                  <a:gd name="T8" fmla="*/ 66 w 209"/>
                  <a:gd name="T9" fmla="*/ 0 h 148"/>
                  <a:gd name="T10" fmla="*/ 65 w 209"/>
                  <a:gd name="T11" fmla="*/ 0 h 148"/>
                  <a:gd name="T12" fmla="*/ 65 w 209"/>
                  <a:gd name="T13" fmla="*/ 0 h 148"/>
                  <a:gd name="T14" fmla="*/ 64 w 209"/>
                  <a:gd name="T15" fmla="*/ 0 h 148"/>
                  <a:gd name="T16" fmla="*/ 63 w 209"/>
                  <a:gd name="T17" fmla="*/ 0 h 148"/>
                  <a:gd name="T18" fmla="*/ 62 w 209"/>
                  <a:gd name="T19" fmla="*/ 0 h 148"/>
                  <a:gd name="T20" fmla="*/ 61 w 209"/>
                  <a:gd name="T21" fmla="*/ 0 h 148"/>
                  <a:gd name="T22" fmla="*/ 60 w 209"/>
                  <a:gd name="T23" fmla="*/ 1 h 148"/>
                  <a:gd name="T24" fmla="*/ 5 w 209"/>
                  <a:gd name="T25" fmla="*/ 29 h 148"/>
                  <a:gd name="T26" fmla="*/ 4 w 209"/>
                  <a:gd name="T27" fmla="*/ 30 h 148"/>
                  <a:gd name="T28" fmla="*/ 3 w 209"/>
                  <a:gd name="T29" fmla="*/ 30 h 148"/>
                  <a:gd name="T30" fmla="*/ 3 w 209"/>
                  <a:gd name="T31" fmla="*/ 30 h 148"/>
                  <a:gd name="T32" fmla="*/ 2 w 209"/>
                  <a:gd name="T33" fmla="*/ 31 h 148"/>
                  <a:gd name="T34" fmla="*/ 1 w 209"/>
                  <a:gd name="T35" fmla="*/ 32 h 148"/>
                  <a:gd name="T36" fmla="*/ 1 w 209"/>
                  <a:gd name="T37" fmla="*/ 32 h 148"/>
                  <a:gd name="T38" fmla="*/ 0 w 209"/>
                  <a:gd name="T39" fmla="*/ 33 h 148"/>
                  <a:gd name="T40" fmla="*/ 0 w 209"/>
                  <a:gd name="T41" fmla="*/ 34 h 148"/>
                  <a:gd name="T42" fmla="*/ 0 w 209"/>
                  <a:gd name="T43" fmla="*/ 35 h 148"/>
                  <a:gd name="T44" fmla="*/ 0 w 209"/>
                  <a:gd name="T45" fmla="*/ 36 h 148"/>
                  <a:gd name="T46" fmla="*/ 0 w 209"/>
                  <a:gd name="T47" fmla="*/ 37 h 148"/>
                  <a:gd name="T48" fmla="*/ 0 w 209"/>
                  <a:gd name="T49" fmla="*/ 38 h 148"/>
                  <a:gd name="T50" fmla="*/ 0 w 209"/>
                  <a:gd name="T51" fmla="*/ 40 h 148"/>
                  <a:gd name="T52" fmla="*/ 138 w 209"/>
                  <a:gd name="T53" fmla="*/ 146 h 148"/>
                  <a:gd name="T54" fmla="*/ 139 w 209"/>
                  <a:gd name="T55" fmla="*/ 146 h 148"/>
                  <a:gd name="T56" fmla="*/ 140 w 209"/>
                  <a:gd name="T57" fmla="*/ 147 h 148"/>
                  <a:gd name="T58" fmla="*/ 140 w 209"/>
                  <a:gd name="T59" fmla="*/ 147 h 148"/>
                  <a:gd name="T60" fmla="*/ 141 w 209"/>
                  <a:gd name="T61" fmla="*/ 148 h 148"/>
                  <a:gd name="T62" fmla="*/ 142 w 209"/>
                  <a:gd name="T63" fmla="*/ 148 h 148"/>
                  <a:gd name="T64" fmla="*/ 143 w 209"/>
                  <a:gd name="T65" fmla="*/ 148 h 148"/>
                  <a:gd name="T66" fmla="*/ 144 w 209"/>
                  <a:gd name="T67" fmla="*/ 148 h 148"/>
                  <a:gd name="T68" fmla="*/ 145 w 209"/>
                  <a:gd name="T69" fmla="*/ 148 h 148"/>
                  <a:gd name="T70" fmla="*/ 146 w 209"/>
                  <a:gd name="T71" fmla="*/ 148 h 148"/>
                  <a:gd name="T72" fmla="*/ 147 w 209"/>
                  <a:gd name="T73" fmla="*/ 148 h 148"/>
                  <a:gd name="T74" fmla="*/ 148 w 209"/>
                  <a:gd name="T75" fmla="*/ 147 h 148"/>
                  <a:gd name="T76" fmla="*/ 149 w 209"/>
                  <a:gd name="T77" fmla="*/ 147 h 148"/>
                  <a:gd name="T78" fmla="*/ 205 w 209"/>
                  <a:gd name="T79" fmla="*/ 107 h 148"/>
                  <a:gd name="T80" fmla="*/ 206 w 209"/>
                  <a:gd name="T81" fmla="*/ 107 h 148"/>
                  <a:gd name="T82" fmla="*/ 207 w 209"/>
                  <a:gd name="T83" fmla="*/ 106 h 148"/>
                  <a:gd name="T84" fmla="*/ 207 w 209"/>
                  <a:gd name="T85" fmla="*/ 106 h 148"/>
                  <a:gd name="T86" fmla="*/ 208 w 209"/>
                  <a:gd name="T87" fmla="*/ 105 h 148"/>
                  <a:gd name="T88" fmla="*/ 208 w 209"/>
                  <a:gd name="T89" fmla="*/ 104 h 148"/>
                  <a:gd name="T90" fmla="*/ 209 w 209"/>
                  <a:gd name="T91" fmla="*/ 104 h 148"/>
                  <a:gd name="T92" fmla="*/ 209 w 209"/>
                  <a:gd name="T93" fmla="*/ 103 h 148"/>
                  <a:gd name="T94" fmla="*/ 209 w 209"/>
                  <a:gd name="T95" fmla="*/ 102 h 148"/>
                  <a:gd name="T96" fmla="*/ 209 w 209"/>
                  <a:gd name="T97" fmla="*/ 101 h 148"/>
                  <a:gd name="T98" fmla="*/ 209 w 209"/>
                  <a:gd name="T99" fmla="*/ 101 h 148"/>
                  <a:gd name="T100" fmla="*/ 209 w 209"/>
                  <a:gd name="T101" fmla="*/ 100 h 148"/>
                  <a:gd name="T102" fmla="*/ 209 w 209"/>
                  <a:gd name="T103" fmla="*/ 99 h 148"/>
                  <a:gd name="T104" fmla="*/ 208 w 209"/>
                  <a:gd name="T105" fmla="*/ 98 h 148"/>
                  <a:gd name="T106" fmla="*/ 208 w 209"/>
                  <a:gd name="T107" fmla="*/ 97 h 148"/>
                  <a:gd name="T108" fmla="*/ 207 w 209"/>
                  <a:gd name="T109" fmla="*/ 96 h 148"/>
                  <a:gd name="T110" fmla="*/ 206 w 209"/>
                  <a:gd name="T111" fmla="*/ 96 h 148"/>
                  <a:gd name="T112" fmla="*/ 205 w 209"/>
                  <a:gd name="T113" fmla="*/ 95 h 148"/>
                  <a:gd name="T114" fmla="*/ 204 w 209"/>
                  <a:gd name="T115" fmla="*/ 94 h 148"/>
                  <a:gd name="T116" fmla="*/ 203 w 209"/>
                  <a:gd name="T117" fmla="*/ 93 h 148"/>
                  <a:gd name="T118" fmla="*/ 202 w 209"/>
                  <a:gd name="T119" fmla="*/ 93 h 148"/>
                  <a:gd name="T120" fmla="*/ 201 w 209"/>
                  <a:gd name="T121" fmla="*/ 92 h 148"/>
                  <a:gd name="T122" fmla="*/ 168 w 209"/>
                  <a:gd name="T123" fmla="*/ 70 h 148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209"/>
                  <a:gd name="T187" fmla="*/ 0 h 148"/>
                  <a:gd name="T188" fmla="*/ 209 w 209"/>
                  <a:gd name="T189" fmla="*/ 148 h 148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209" h="148">
                    <a:moveTo>
                      <a:pt x="111" y="32"/>
                    </a:moveTo>
                    <a:lnTo>
                      <a:pt x="69" y="2"/>
                    </a:lnTo>
                    <a:lnTo>
                      <a:pt x="68" y="1"/>
                    </a:lnTo>
                    <a:lnTo>
                      <a:pt x="67" y="1"/>
                    </a:lnTo>
                    <a:lnTo>
                      <a:pt x="66" y="0"/>
                    </a:lnTo>
                    <a:lnTo>
                      <a:pt x="65" y="0"/>
                    </a:lnTo>
                    <a:lnTo>
                      <a:pt x="64" y="0"/>
                    </a:lnTo>
                    <a:lnTo>
                      <a:pt x="63" y="0"/>
                    </a:lnTo>
                    <a:lnTo>
                      <a:pt x="62" y="0"/>
                    </a:lnTo>
                    <a:lnTo>
                      <a:pt x="61" y="0"/>
                    </a:lnTo>
                    <a:lnTo>
                      <a:pt x="61" y="1"/>
                    </a:lnTo>
                    <a:lnTo>
                      <a:pt x="60" y="1"/>
                    </a:lnTo>
                    <a:lnTo>
                      <a:pt x="5" y="29"/>
                    </a:lnTo>
                    <a:lnTo>
                      <a:pt x="4" y="29"/>
                    </a:lnTo>
                    <a:lnTo>
                      <a:pt x="4" y="30"/>
                    </a:lnTo>
                    <a:lnTo>
                      <a:pt x="3" y="30"/>
                    </a:lnTo>
                    <a:lnTo>
                      <a:pt x="2" y="31"/>
                    </a:lnTo>
                    <a:lnTo>
                      <a:pt x="1" y="32"/>
                    </a:lnTo>
                    <a:lnTo>
                      <a:pt x="1" y="33"/>
                    </a:lnTo>
                    <a:lnTo>
                      <a:pt x="0" y="33"/>
                    </a:lnTo>
                    <a:lnTo>
                      <a:pt x="0" y="34"/>
                    </a:lnTo>
                    <a:lnTo>
                      <a:pt x="0" y="35"/>
                    </a:lnTo>
                    <a:lnTo>
                      <a:pt x="0" y="36"/>
                    </a:lnTo>
                    <a:lnTo>
                      <a:pt x="0" y="37"/>
                    </a:lnTo>
                    <a:lnTo>
                      <a:pt x="0" y="38"/>
                    </a:lnTo>
                    <a:lnTo>
                      <a:pt x="0" y="39"/>
                    </a:lnTo>
                    <a:lnTo>
                      <a:pt x="0" y="40"/>
                    </a:lnTo>
                    <a:lnTo>
                      <a:pt x="1" y="40"/>
                    </a:lnTo>
                    <a:lnTo>
                      <a:pt x="138" y="146"/>
                    </a:lnTo>
                    <a:lnTo>
                      <a:pt x="139" y="146"/>
                    </a:lnTo>
                    <a:lnTo>
                      <a:pt x="139" y="147"/>
                    </a:lnTo>
                    <a:lnTo>
                      <a:pt x="140" y="147"/>
                    </a:lnTo>
                    <a:lnTo>
                      <a:pt x="141" y="147"/>
                    </a:lnTo>
                    <a:lnTo>
                      <a:pt x="141" y="148"/>
                    </a:lnTo>
                    <a:lnTo>
                      <a:pt x="142" y="148"/>
                    </a:lnTo>
                    <a:lnTo>
                      <a:pt x="143" y="148"/>
                    </a:lnTo>
                    <a:lnTo>
                      <a:pt x="144" y="148"/>
                    </a:lnTo>
                    <a:lnTo>
                      <a:pt x="145" y="148"/>
                    </a:lnTo>
                    <a:lnTo>
                      <a:pt x="146" y="148"/>
                    </a:lnTo>
                    <a:lnTo>
                      <a:pt x="147" y="148"/>
                    </a:lnTo>
                    <a:lnTo>
                      <a:pt x="147" y="147"/>
                    </a:lnTo>
                    <a:lnTo>
                      <a:pt x="148" y="147"/>
                    </a:lnTo>
                    <a:lnTo>
                      <a:pt x="149" y="147"/>
                    </a:lnTo>
                    <a:lnTo>
                      <a:pt x="205" y="107"/>
                    </a:lnTo>
                    <a:lnTo>
                      <a:pt x="206" y="107"/>
                    </a:lnTo>
                    <a:lnTo>
                      <a:pt x="207" y="106"/>
                    </a:lnTo>
                    <a:lnTo>
                      <a:pt x="208" y="105"/>
                    </a:lnTo>
                    <a:lnTo>
                      <a:pt x="208" y="104"/>
                    </a:lnTo>
                    <a:lnTo>
                      <a:pt x="209" y="104"/>
                    </a:lnTo>
                    <a:lnTo>
                      <a:pt x="209" y="103"/>
                    </a:lnTo>
                    <a:lnTo>
                      <a:pt x="209" y="102"/>
                    </a:lnTo>
                    <a:lnTo>
                      <a:pt x="209" y="101"/>
                    </a:lnTo>
                    <a:lnTo>
                      <a:pt x="209" y="100"/>
                    </a:lnTo>
                    <a:lnTo>
                      <a:pt x="209" y="99"/>
                    </a:lnTo>
                    <a:lnTo>
                      <a:pt x="208" y="99"/>
                    </a:lnTo>
                    <a:lnTo>
                      <a:pt x="208" y="98"/>
                    </a:lnTo>
                    <a:lnTo>
                      <a:pt x="208" y="97"/>
                    </a:lnTo>
                    <a:lnTo>
                      <a:pt x="207" y="97"/>
                    </a:lnTo>
                    <a:lnTo>
                      <a:pt x="207" y="96"/>
                    </a:lnTo>
                    <a:lnTo>
                      <a:pt x="206" y="96"/>
                    </a:lnTo>
                    <a:lnTo>
                      <a:pt x="205" y="95"/>
                    </a:lnTo>
                    <a:lnTo>
                      <a:pt x="204" y="94"/>
                    </a:lnTo>
                    <a:lnTo>
                      <a:pt x="203" y="93"/>
                    </a:lnTo>
                    <a:lnTo>
                      <a:pt x="202" y="93"/>
                    </a:lnTo>
                    <a:lnTo>
                      <a:pt x="201" y="92"/>
                    </a:lnTo>
                    <a:lnTo>
                      <a:pt x="200" y="91"/>
                    </a:lnTo>
                    <a:lnTo>
                      <a:pt x="168" y="70"/>
                    </a:lnTo>
                    <a:lnTo>
                      <a:pt x="111" y="32"/>
                    </a:lnTo>
                    <a:close/>
                  </a:path>
                </a:pathLst>
              </a:custGeom>
              <a:solidFill>
                <a:srgbClr val="8E8D8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35" name="Freeform 40"/>
              <p:cNvSpPr>
                <a:spLocks/>
              </p:cNvSpPr>
              <p:nvPr/>
            </p:nvSpPr>
            <p:spPr bwMode="auto">
              <a:xfrm>
                <a:off x="271" y="649"/>
                <a:ext cx="61" cy="45"/>
              </a:xfrm>
              <a:custGeom>
                <a:avLst/>
                <a:gdLst>
                  <a:gd name="T0" fmla="*/ 59 w 61"/>
                  <a:gd name="T1" fmla="*/ 0 h 45"/>
                  <a:gd name="T2" fmla="*/ 61 w 61"/>
                  <a:gd name="T3" fmla="*/ 4 h 45"/>
                  <a:gd name="T4" fmla="*/ 0 w 61"/>
                  <a:gd name="T5" fmla="*/ 45 h 45"/>
                  <a:gd name="T6" fmla="*/ 0 w 61"/>
                  <a:gd name="T7" fmla="*/ 33 h 45"/>
                  <a:gd name="T8" fmla="*/ 59 w 61"/>
                  <a:gd name="T9" fmla="*/ 0 h 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1"/>
                  <a:gd name="T16" fmla="*/ 0 h 45"/>
                  <a:gd name="T17" fmla="*/ 61 w 61"/>
                  <a:gd name="T18" fmla="*/ 45 h 4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1" h="45">
                    <a:moveTo>
                      <a:pt x="59" y="0"/>
                    </a:moveTo>
                    <a:lnTo>
                      <a:pt x="61" y="4"/>
                    </a:lnTo>
                    <a:lnTo>
                      <a:pt x="0" y="45"/>
                    </a:lnTo>
                    <a:lnTo>
                      <a:pt x="0" y="33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B7B7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36" name="Freeform 41"/>
              <p:cNvSpPr>
                <a:spLocks/>
              </p:cNvSpPr>
              <p:nvPr/>
            </p:nvSpPr>
            <p:spPr bwMode="auto">
              <a:xfrm>
                <a:off x="131" y="583"/>
                <a:ext cx="140" cy="111"/>
              </a:xfrm>
              <a:custGeom>
                <a:avLst/>
                <a:gdLst>
                  <a:gd name="T0" fmla="*/ 1 w 140"/>
                  <a:gd name="T1" fmla="*/ 0 h 111"/>
                  <a:gd name="T2" fmla="*/ 0 w 140"/>
                  <a:gd name="T3" fmla="*/ 5 h 111"/>
                  <a:gd name="T4" fmla="*/ 140 w 140"/>
                  <a:gd name="T5" fmla="*/ 111 h 111"/>
                  <a:gd name="T6" fmla="*/ 140 w 140"/>
                  <a:gd name="T7" fmla="*/ 103 h 111"/>
                  <a:gd name="T8" fmla="*/ 139 w 140"/>
                  <a:gd name="T9" fmla="*/ 102 h 111"/>
                  <a:gd name="T10" fmla="*/ 135 w 140"/>
                  <a:gd name="T11" fmla="*/ 99 h 111"/>
                  <a:gd name="T12" fmla="*/ 129 w 140"/>
                  <a:gd name="T13" fmla="*/ 94 h 111"/>
                  <a:gd name="T14" fmla="*/ 121 w 140"/>
                  <a:gd name="T15" fmla="*/ 87 h 111"/>
                  <a:gd name="T16" fmla="*/ 116 w 140"/>
                  <a:gd name="T17" fmla="*/ 84 h 111"/>
                  <a:gd name="T18" fmla="*/ 111 w 140"/>
                  <a:gd name="T19" fmla="*/ 80 h 111"/>
                  <a:gd name="T20" fmla="*/ 106 w 140"/>
                  <a:gd name="T21" fmla="*/ 75 h 111"/>
                  <a:gd name="T22" fmla="*/ 100 w 140"/>
                  <a:gd name="T23" fmla="*/ 71 h 111"/>
                  <a:gd name="T24" fmla="*/ 94 w 140"/>
                  <a:gd name="T25" fmla="*/ 66 h 111"/>
                  <a:gd name="T26" fmla="*/ 88 w 140"/>
                  <a:gd name="T27" fmla="*/ 62 h 111"/>
                  <a:gd name="T28" fmla="*/ 82 w 140"/>
                  <a:gd name="T29" fmla="*/ 57 h 111"/>
                  <a:gd name="T30" fmla="*/ 76 w 140"/>
                  <a:gd name="T31" fmla="*/ 52 h 111"/>
                  <a:gd name="T32" fmla="*/ 70 w 140"/>
                  <a:gd name="T33" fmla="*/ 47 h 111"/>
                  <a:gd name="T34" fmla="*/ 63 w 140"/>
                  <a:gd name="T35" fmla="*/ 42 h 111"/>
                  <a:gd name="T36" fmla="*/ 57 w 140"/>
                  <a:gd name="T37" fmla="*/ 38 h 111"/>
                  <a:gd name="T38" fmla="*/ 51 w 140"/>
                  <a:gd name="T39" fmla="*/ 33 h 111"/>
                  <a:gd name="T40" fmla="*/ 45 w 140"/>
                  <a:gd name="T41" fmla="*/ 29 h 111"/>
                  <a:gd name="T42" fmla="*/ 40 w 140"/>
                  <a:gd name="T43" fmla="*/ 24 h 111"/>
                  <a:gd name="T44" fmla="*/ 34 w 140"/>
                  <a:gd name="T45" fmla="*/ 20 h 111"/>
                  <a:gd name="T46" fmla="*/ 29 w 140"/>
                  <a:gd name="T47" fmla="*/ 17 h 111"/>
                  <a:gd name="T48" fmla="*/ 24 w 140"/>
                  <a:gd name="T49" fmla="*/ 13 h 111"/>
                  <a:gd name="T50" fmla="*/ 19 w 140"/>
                  <a:gd name="T51" fmla="*/ 10 h 111"/>
                  <a:gd name="T52" fmla="*/ 15 w 140"/>
                  <a:gd name="T53" fmla="*/ 7 h 111"/>
                  <a:gd name="T54" fmla="*/ 11 w 140"/>
                  <a:gd name="T55" fmla="*/ 5 h 111"/>
                  <a:gd name="T56" fmla="*/ 8 w 140"/>
                  <a:gd name="T57" fmla="*/ 3 h 111"/>
                  <a:gd name="T58" fmla="*/ 5 w 140"/>
                  <a:gd name="T59" fmla="*/ 1 h 111"/>
                  <a:gd name="T60" fmla="*/ 3 w 140"/>
                  <a:gd name="T61" fmla="*/ 0 h 111"/>
                  <a:gd name="T62" fmla="*/ 1 w 140"/>
                  <a:gd name="T63" fmla="*/ 0 h 111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140"/>
                  <a:gd name="T97" fmla="*/ 0 h 111"/>
                  <a:gd name="T98" fmla="*/ 140 w 140"/>
                  <a:gd name="T99" fmla="*/ 111 h 111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140" h="111">
                    <a:moveTo>
                      <a:pt x="1" y="0"/>
                    </a:moveTo>
                    <a:lnTo>
                      <a:pt x="0" y="5"/>
                    </a:lnTo>
                    <a:lnTo>
                      <a:pt x="140" y="111"/>
                    </a:lnTo>
                    <a:lnTo>
                      <a:pt x="140" y="103"/>
                    </a:lnTo>
                    <a:lnTo>
                      <a:pt x="139" y="102"/>
                    </a:lnTo>
                    <a:lnTo>
                      <a:pt x="135" y="99"/>
                    </a:lnTo>
                    <a:lnTo>
                      <a:pt x="129" y="94"/>
                    </a:lnTo>
                    <a:lnTo>
                      <a:pt x="121" y="87"/>
                    </a:lnTo>
                    <a:lnTo>
                      <a:pt x="116" y="84"/>
                    </a:lnTo>
                    <a:lnTo>
                      <a:pt x="111" y="80"/>
                    </a:lnTo>
                    <a:lnTo>
                      <a:pt x="106" y="75"/>
                    </a:lnTo>
                    <a:lnTo>
                      <a:pt x="100" y="71"/>
                    </a:lnTo>
                    <a:lnTo>
                      <a:pt x="94" y="66"/>
                    </a:lnTo>
                    <a:lnTo>
                      <a:pt x="88" y="62"/>
                    </a:lnTo>
                    <a:lnTo>
                      <a:pt x="82" y="57"/>
                    </a:lnTo>
                    <a:lnTo>
                      <a:pt x="76" y="52"/>
                    </a:lnTo>
                    <a:lnTo>
                      <a:pt x="70" y="47"/>
                    </a:lnTo>
                    <a:lnTo>
                      <a:pt x="63" y="42"/>
                    </a:lnTo>
                    <a:lnTo>
                      <a:pt x="57" y="38"/>
                    </a:lnTo>
                    <a:lnTo>
                      <a:pt x="51" y="33"/>
                    </a:lnTo>
                    <a:lnTo>
                      <a:pt x="45" y="29"/>
                    </a:lnTo>
                    <a:lnTo>
                      <a:pt x="40" y="24"/>
                    </a:lnTo>
                    <a:lnTo>
                      <a:pt x="34" y="20"/>
                    </a:lnTo>
                    <a:lnTo>
                      <a:pt x="29" y="17"/>
                    </a:lnTo>
                    <a:lnTo>
                      <a:pt x="24" y="13"/>
                    </a:lnTo>
                    <a:lnTo>
                      <a:pt x="19" y="10"/>
                    </a:lnTo>
                    <a:lnTo>
                      <a:pt x="15" y="7"/>
                    </a:lnTo>
                    <a:lnTo>
                      <a:pt x="11" y="5"/>
                    </a:lnTo>
                    <a:lnTo>
                      <a:pt x="8" y="3"/>
                    </a:lnTo>
                    <a:lnTo>
                      <a:pt x="5" y="1"/>
                    </a:lnTo>
                    <a:lnTo>
                      <a:pt x="3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7B7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37" name="Freeform 42"/>
              <p:cNvSpPr>
                <a:spLocks/>
              </p:cNvSpPr>
              <p:nvPr/>
            </p:nvSpPr>
            <p:spPr bwMode="auto">
              <a:xfrm>
                <a:off x="132" y="554"/>
                <a:ext cx="198" cy="133"/>
              </a:xfrm>
              <a:custGeom>
                <a:avLst/>
                <a:gdLst>
                  <a:gd name="T0" fmla="*/ 59 w 198"/>
                  <a:gd name="T1" fmla="*/ 0 h 133"/>
                  <a:gd name="T2" fmla="*/ 59 w 198"/>
                  <a:gd name="T3" fmla="*/ 0 h 133"/>
                  <a:gd name="T4" fmla="*/ 57 w 198"/>
                  <a:gd name="T5" fmla="*/ 1 h 133"/>
                  <a:gd name="T6" fmla="*/ 55 w 198"/>
                  <a:gd name="T7" fmla="*/ 2 h 133"/>
                  <a:gd name="T8" fmla="*/ 52 w 198"/>
                  <a:gd name="T9" fmla="*/ 3 h 133"/>
                  <a:gd name="T10" fmla="*/ 49 w 198"/>
                  <a:gd name="T11" fmla="*/ 5 h 133"/>
                  <a:gd name="T12" fmla="*/ 45 w 198"/>
                  <a:gd name="T13" fmla="*/ 7 h 133"/>
                  <a:gd name="T14" fmla="*/ 40 w 198"/>
                  <a:gd name="T15" fmla="*/ 9 h 133"/>
                  <a:gd name="T16" fmla="*/ 36 w 198"/>
                  <a:gd name="T17" fmla="*/ 11 h 133"/>
                  <a:gd name="T18" fmla="*/ 31 w 198"/>
                  <a:gd name="T19" fmla="*/ 14 h 133"/>
                  <a:gd name="T20" fmla="*/ 26 w 198"/>
                  <a:gd name="T21" fmla="*/ 16 h 133"/>
                  <a:gd name="T22" fmla="*/ 21 w 198"/>
                  <a:gd name="T23" fmla="*/ 19 h 133"/>
                  <a:gd name="T24" fmla="*/ 16 w 198"/>
                  <a:gd name="T25" fmla="*/ 21 h 133"/>
                  <a:gd name="T26" fmla="*/ 11 w 198"/>
                  <a:gd name="T27" fmla="*/ 23 h 133"/>
                  <a:gd name="T28" fmla="*/ 7 w 198"/>
                  <a:gd name="T29" fmla="*/ 25 h 133"/>
                  <a:gd name="T30" fmla="*/ 3 w 198"/>
                  <a:gd name="T31" fmla="*/ 27 h 133"/>
                  <a:gd name="T32" fmla="*/ 0 w 198"/>
                  <a:gd name="T33" fmla="*/ 29 h 133"/>
                  <a:gd name="T34" fmla="*/ 139 w 198"/>
                  <a:gd name="T35" fmla="*/ 133 h 133"/>
                  <a:gd name="T36" fmla="*/ 198 w 198"/>
                  <a:gd name="T37" fmla="*/ 94 h 133"/>
                  <a:gd name="T38" fmla="*/ 59 w 198"/>
                  <a:gd name="T39" fmla="*/ 0 h 133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198"/>
                  <a:gd name="T61" fmla="*/ 0 h 133"/>
                  <a:gd name="T62" fmla="*/ 198 w 198"/>
                  <a:gd name="T63" fmla="*/ 133 h 133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198" h="133">
                    <a:moveTo>
                      <a:pt x="59" y="0"/>
                    </a:moveTo>
                    <a:lnTo>
                      <a:pt x="59" y="0"/>
                    </a:lnTo>
                    <a:lnTo>
                      <a:pt x="57" y="1"/>
                    </a:lnTo>
                    <a:lnTo>
                      <a:pt x="55" y="2"/>
                    </a:lnTo>
                    <a:lnTo>
                      <a:pt x="52" y="3"/>
                    </a:lnTo>
                    <a:lnTo>
                      <a:pt x="49" y="5"/>
                    </a:lnTo>
                    <a:lnTo>
                      <a:pt x="45" y="7"/>
                    </a:lnTo>
                    <a:lnTo>
                      <a:pt x="40" y="9"/>
                    </a:lnTo>
                    <a:lnTo>
                      <a:pt x="36" y="11"/>
                    </a:lnTo>
                    <a:lnTo>
                      <a:pt x="31" y="14"/>
                    </a:lnTo>
                    <a:lnTo>
                      <a:pt x="26" y="16"/>
                    </a:lnTo>
                    <a:lnTo>
                      <a:pt x="21" y="19"/>
                    </a:lnTo>
                    <a:lnTo>
                      <a:pt x="16" y="21"/>
                    </a:lnTo>
                    <a:lnTo>
                      <a:pt x="11" y="23"/>
                    </a:lnTo>
                    <a:lnTo>
                      <a:pt x="7" y="25"/>
                    </a:lnTo>
                    <a:lnTo>
                      <a:pt x="3" y="27"/>
                    </a:lnTo>
                    <a:lnTo>
                      <a:pt x="0" y="29"/>
                    </a:lnTo>
                    <a:lnTo>
                      <a:pt x="139" y="133"/>
                    </a:lnTo>
                    <a:lnTo>
                      <a:pt x="198" y="94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F1F1F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38" name="Freeform 43"/>
              <p:cNvSpPr>
                <a:spLocks/>
              </p:cNvSpPr>
              <p:nvPr/>
            </p:nvSpPr>
            <p:spPr bwMode="auto">
              <a:xfrm>
                <a:off x="248" y="647"/>
                <a:ext cx="72" cy="32"/>
              </a:xfrm>
              <a:custGeom>
                <a:avLst/>
                <a:gdLst>
                  <a:gd name="T0" fmla="*/ 1 w 72"/>
                  <a:gd name="T1" fmla="*/ 11 h 32"/>
                  <a:gd name="T2" fmla="*/ 0 w 72"/>
                  <a:gd name="T3" fmla="*/ 13 h 32"/>
                  <a:gd name="T4" fmla="*/ 24 w 72"/>
                  <a:gd name="T5" fmla="*/ 32 h 32"/>
                  <a:gd name="T6" fmla="*/ 72 w 72"/>
                  <a:gd name="T7" fmla="*/ 2 h 32"/>
                  <a:gd name="T8" fmla="*/ 71 w 72"/>
                  <a:gd name="T9" fmla="*/ 0 h 32"/>
                  <a:gd name="T10" fmla="*/ 1 w 72"/>
                  <a:gd name="T11" fmla="*/ 11 h 3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2"/>
                  <a:gd name="T19" fmla="*/ 0 h 32"/>
                  <a:gd name="T20" fmla="*/ 72 w 72"/>
                  <a:gd name="T21" fmla="*/ 32 h 3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2" h="32">
                    <a:moveTo>
                      <a:pt x="1" y="11"/>
                    </a:moveTo>
                    <a:lnTo>
                      <a:pt x="0" y="13"/>
                    </a:lnTo>
                    <a:lnTo>
                      <a:pt x="24" y="32"/>
                    </a:lnTo>
                    <a:lnTo>
                      <a:pt x="72" y="2"/>
                    </a:lnTo>
                    <a:lnTo>
                      <a:pt x="71" y="0"/>
                    </a:lnTo>
                    <a:lnTo>
                      <a:pt x="1" y="11"/>
                    </a:lnTo>
                    <a:close/>
                  </a:path>
                </a:pathLst>
              </a:custGeom>
              <a:solidFill>
                <a:srgbClr val="B2B1B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39" name="Freeform 44"/>
              <p:cNvSpPr>
                <a:spLocks/>
              </p:cNvSpPr>
              <p:nvPr/>
            </p:nvSpPr>
            <p:spPr bwMode="auto">
              <a:xfrm>
                <a:off x="223" y="638"/>
                <a:ext cx="40" cy="18"/>
              </a:xfrm>
              <a:custGeom>
                <a:avLst/>
                <a:gdLst>
                  <a:gd name="T0" fmla="*/ 2 w 40"/>
                  <a:gd name="T1" fmla="*/ 0 h 18"/>
                  <a:gd name="T2" fmla="*/ 0 w 40"/>
                  <a:gd name="T3" fmla="*/ 2 h 18"/>
                  <a:gd name="T4" fmla="*/ 21 w 40"/>
                  <a:gd name="T5" fmla="*/ 18 h 18"/>
                  <a:gd name="T6" fmla="*/ 40 w 40"/>
                  <a:gd name="T7" fmla="*/ 8 h 18"/>
                  <a:gd name="T8" fmla="*/ 40 w 40"/>
                  <a:gd name="T9" fmla="*/ 6 h 18"/>
                  <a:gd name="T10" fmla="*/ 2 w 40"/>
                  <a:gd name="T11" fmla="*/ 0 h 1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"/>
                  <a:gd name="T19" fmla="*/ 0 h 18"/>
                  <a:gd name="T20" fmla="*/ 40 w 40"/>
                  <a:gd name="T21" fmla="*/ 18 h 1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" h="18">
                    <a:moveTo>
                      <a:pt x="2" y="0"/>
                    </a:moveTo>
                    <a:lnTo>
                      <a:pt x="0" y="2"/>
                    </a:lnTo>
                    <a:lnTo>
                      <a:pt x="21" y="18"/>
                    </a:lnTo>
                    <a:lnTo>
                      <a:pt x="40" y="8"/>
                    </a:lnTo>
                    <a:lnTo>
                      <a:pt x="40" y="6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2B1B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40" name="Freeform 45"/>
              <p:cNvSpPr>
                <a:spLocks/>
              </p:cNvSpPr>
              <p:nvPr/>
            </p:nvSpPr>
            <p:spPr bwMode="auto">
              <a:xfrm>
                <a:off x="249" y="626"/>
                <a:ext cx="42" cy="16"/>
              </a:xfrm>
              <a:custGeom>
                <a:avLst/>
                <a:gdLst>
                  <a:gd name="T0" fmla="*/ 2 w 42"/>
                  <a:gd name="T1" fmla="*/ 0 h 16"/>
                  <a:gd name="T2" fmla="*/ 0 w 42"/>
                  <a:gd name="T3" fmla="*/ 2 h 16"/>
                  <a:gd name="T4" fmla="*/ 20 w 42"/>
                  <a:gd name="T5" fmla="*/ 16 h 16"/>
                  <a:gd name="T6" fmla="*/ 42 w 42"/>
                  <a:gd name="T7" fmla="*/ 5 h 16"/>
                  <a:gd name="T8" fmla="*/ 42 w 42"/>
                  <a:gd name="T9" fmla="*/ 3 h 16"/>
                  <a:gd name="T10" fmla="*/ 2 w 42"/>
                  <a:gd name="T11" fmla="*/ 0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"/>
                  <a:gd name="T19" fmla="*/ 0 h 16"/>
                  <a:gd name="T20" fmla="*/ 42 w 42"/>
                  <a:gd name="T21" fmla="*/ 16 h 1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" h="16">
                    <a:moveTo>
                      <a:pt x="2" y="0"/>
                    </a:moveTo>
                    <a:lnTo>
                      <a:pt x="0" y="2"/>
                    </a:lnTo>
                    <a:lnTo>
                      <a:pt x="20" y="16"/>
                    </a:lnTo>
                    <a:lnTo>
                      <a:pt x="42" y="5"/>
                    </a:lnTo>
                    <a:lnTo>
                      <a:pt x="42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2B1B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41" name="Freeform 46"/>
              <p:cNvSpPr>
                <a:spLocks/>
              </p:cNvSpPr>
              <p:nvPr/>
            </p:nvSpPr>
            <p:spPr bwMode="auto">
              <a:xfrm>
                <a:off x="146" y="581"/>
                <a:ext cx="122" cy="56"/>
              </a:xfrm>
              <a:custGeom>
                <a:avLst/>
                <a:gdLst>
                  <a:gd name="T0" fmla="*/ 1 w 122"/>
                  <a:gd name="T1" fmla="*/ 0 h 56"/>
                  <a:gd name="T2" fmla="*/ 0 w 122"/>
                  <a:gd name="T3" fmla="*/ 2 h 56"/>
                  <a:gd name="T4" fmla="*/ 74 w 122"/>
                  <a:gd name="T5" fmla="*/ 56 h 56"/>
                  <a:gd name="T6" fmla="*/ 122 w 122"/>
                  <a:gd name="T7" fmla="*/ 33 h 56"/>
                  <a:gd name="T8" fmla="*/ 121 w 122"/>
                  <a:gd name="T9" fmla="*/ 31 h 56"/>
                  <a:gd name="T10" fmla="*/ 1 w 122"/>
                  <a:gd name="T11" fmla="*/ 0 h 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2"/>
                  <a:gd name="T19" fmla="*/ 0 h 56"/>
                  <a:gd name="T20" fmla="*/ 122 w 122"/>
                  <a:gd name="T21" fmla="*/ 56 h 5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2" h="56">
                    <a:moveTo>
                      <a:pt x="1" y="0"/>
                    </a:moveTo>
                    <a:lnTo>
                      <a:pt x="0" y="2"/>
                    </a:lnTo>
                    <a:lnTo>
                      <a:pt x="74" y="56"/>
                    </a:lnTo>
                    <a:lnTo>
                      <a:pt x="122" y="33"/>
                    </a:lnTo>
                    <a:lnTo>
                      <a:pt x="121" y="3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2B1B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42" name="Freeform 47"/>
              <p:cNvSpPr>
                <a:spLocks/>
              </p:cNvSpPr>
              <p:nvPr/>
            </p:nvSpPr>
            <p:spPr bwMode="auto">
              <a:xfrm>
                <a:off x="147" y="560"/>
                <a:ext cx="120" cy="75"/>
              </a:xfrm>
              <a:custGeom>
                <a:avLst/>
                <a:gdLst>
                  <a:gd name="T0" fmla="*/ 43 w 120"/>
                  <a:gd name="T1" fmla="*/ 0 h 75"/>
                  <a:gd name="T2" fmla="*/ 0 w 120"/>
                  <a:gd name="T3" fmla="*/ 21 h 75"/>
                  <a:gd name="T4" fmla="*/ 73 w 120"/>
                  <a:gd name="T5" fmla="*/ 75 h 75"/>
                  <a:gd name="T6" fmla="*/ 120 w 120"/>
                  <a:gd name="T7" fmla="*/ 52 h 75"/>
                  <a:gd name="T8" fmla="*/ 43 w 120"/>
                  <a:gd name="T9" fmla="*/ 0 h 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0"/>
                  <a:gd name="T16" fmla="*/ 0 h 75"/>
                  <a:gd name="T17" fmla="*/ 120 w 120"/>
                  <a:gd name="T18" fmla="*/ 75 h 7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0" h="75">
                    <a:moveTo>
                      <a:pt x="43" y="0"/>
                    </a:moveTo>
                    <a:lnTo>
                      <a:pt x="0" y="21"/>
                    </a:lnTo>
                    <a:lnTo>
                      <a:pt x="73" y="75"/>
                    </a:lnTo>
                    <a:lnTo>
                      <a:pt x="120" y="52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DCDCD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43" name="Freeform 48"/>
              <p:cNvSpPr>
                <a:spLocks/>
              </p:cNvSpPr>
              <p:nvPr/>
            </p:nvSpPr>
            <p:spPr bwMode="auto">
              <a:xfrm>
                <a:off x="249" y="632"/>
                <a:ext cx="70" cy="45"/>
              </a:xfrm>
              <a:custGeom>
                <a:avLst/>
                <a:gdLst>
                  <a:gd name="T0" fmla="*/ 70 w 70"/>
                  <a:gd name="T1" fmla="*/ 15 h 45"/>
                  <a:gd name="T2" fmla="*/ 48 w 70"/>
                  <a:gd name="T3" fmla="*/ 0 h 45"/>
                  <a:gd name="T4" fmla="*/ 0 w 70"/>
                  <a:gd name="T5" fmla="*/ 26 h 45"/>
                  <a:gd name="T6" fmla="*/ 23 w 70"/>
                  <a:gd name="T7" fmla="*/ 45 h 45"/>
                  <a:gd name="T8" fmla="*/ 70 w 70"/>
                  <a:gd name="T9" fmla="*/ 15 h 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"/>
                  <a:gd name="T16" fmla="*/ 0 h 45"/>
                  <a:gd name="T17" fmla="*/ 70 w 70"/>
                  <a:gd name="T18" fmla="*/ 45 h 4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" h="45">
                    <a:moveTo>
                      <a:pt x="70" y="15"/>
                    </a:moveTo>
                    <a:lnTo>
                      <a:pt x="48" y="0"/>
                    </a:lnTo>
                    <a:lnTo>
                      <a:pt x="0" y="26"/>
                    </a:lnTo>
                    <a:lnTo>
                      <a:pt x="23" y="45"/>
                    </a:lnTo>
                    <a:lnTo>
                      <a:pt x="70" y="15"/>
                    </a:lnTo>
                    <a:close/>
                  </a:path>
                </a:pathLst>
              </a:custGeom>
              <a:solidFill>
                <a:srgbClr val="DCDCD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44" name="Freeform 49"/>
              <p:cNvSpPr>
                <a:spLocks/>
              </p:cNvSpPr>
              <p:nvPr/>
            </p:nvSpPr>
            <p:spPr bwMode="auto">
              <a:xfrm>
                <a:off x="224" y="629"/>
                <a:ext cx="39" cy="25"/>
              </a:xfrm>
              <a:custGeom>
                <a:avLst/>
                <a:gdLst>
                  <a:gd name="T0" fmla="*/ 0 w 39"/>
                  <a:gd name="T1" fmla="*/ 9 h 25"/>
                  <a:gd name="T2" fmla="*/ 20 w 39"/>
                  <a:gd name="T3" fmla="*/ 25 h 25"/>
                  <a:gd name="T4" fmla="*/ 39 w 39"/>
                  <a:gd name="T5" fmla="*/ 15 h 25"/>
                  <a:gd name="T6" fmla="*/ 20 w 39"/>
                  <a:gd name="T7" fmla="*/ 0 h 25"/>
                  <a:gd name="T8" fmla="*/ 0 w 39"/>
                  <a:gd name="T9" fmla="*/ 9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9"/>
                  <a:gd name="T16" fmla="*/ 0 h 25"/>
                  <a:gd name="T17" fmla="*/ 39 w 39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9" h="25">
                    <a:moveTo>
                      <a:pt x="0" y="9"/>
                    </a:moveTo>
                    <a:lnTo>
                      <a:pt x="20" y="25"/>
                    </a:lnTo>
                    <a:lnTo>
                      <a:pt x="39" y="15"/>
                    </a:lnTo>
                    <a:lnTo>
                      <a:pt x="20" y="0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DCDCD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45" name="Freeform 50"/>
              <p:cNvSpPr>
                <a:spLocks/>
              </p:cNvSpPr>
              <p:nvPr/>
            </p:nvSpPr>
            <p:spPr bwMode="auto">
              <a:xfrm>
                <a:off x="251" y="616"/>
                <a:ext cx="40" cy="24"/>
              </a:xfrm>
              <a:custGeom>
                <a:avLst/>
                <a:gdLst>
                  <a:gd name="T0" fmla="*/ 21 w 40"/>
                  <a:gd name="T1" fmla="*/ 0 h 24"/>
                  <a:gd name="T2" fmla="*/ 0 w 40"/>
                  <a:gd name="T3" fmla="*/ 10 h 24"/>
                  <a:gd name="T4" fmla="*/ 18 w 40"/>
                  <a:gd name="T5" fmla="*/ 24 h 24"/>
                  <a:gd name="T6" fmla="*/ 40 w 40"/>
                  <a:gd name="T7" fmla="*/ 13 h 24"/>
                  <a:gd name="T8" fmla="*/ 21 w 40"/>
                  <a:gd name="T9" fmla="*/ 0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0"/>
                  <a:gd name="T16" fmla="*/ 0 h 24"/>
                  <a:gd name="T17" fmla="*/ 40 w 40"/>
                  <a:gd name="T18" fmla="*/ 24 h 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0" h="24">
                    <a:moveTo>
                      <a:pt x="21" y="0"/>
                    </a:moveTo>
                    <a:lnTo>
                      <a:pt x="0" y="10"/>
                    </a:lnTo>
                    <a:lnTo>
                      <a:pt x="18" y="24"/>
                    </a:lnTo>
                    <a:lnTo>
                      <a:pt x="40" y="13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DCDCD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46" name="Freeform 51"/>
              <p:cNvSpPr>
                <a:spLocks/>
              </p:cNvSpPr>
              <p:nvPr/>
            </p:nvSpPr>
            <p:spPr bwMode="auto">
              <a:xfrm>
                <a:off x="158" y="568"/>
                <a:ext cx="46" cy="23"/>
              </a:xfrm>
              <a:custGeom>
                <a:avLst/>
                <a:gdLst>
                  <a:gd name="T0" fmla="*/ 44 w 46"/>
                  <a:gd name="T1" fmla="*/ 0 h 23"/>
                  <a:gd name="T2" fmla="*/ 0 w 46"/>
                  <a:gd name="T3" fmla="*/ 21 h 23"/>
                  <a:gd name="T4" fmla="*/ 1 w 46"/>
                  <a:gd name="T5" fmla="*/ 23 h 23"/>
                  <a:gd name="T6" fmla="*/ 46 w 46"/>
                  <a:gd name="T7" fmla="*/ 1 h 23"/>
                  <a:gd name="T8" fmla="*/ 44 w 46"/>
                  <a:gd name="T9" fmla="*/ 0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6"/>
                  <a:gd name="T16" fmla="*/ 0 h 23"/>
                  <a:gd name="T17" fmla="*/ 46 w 46"/>
                  <a:gd name="T18" fmla="*/ 23 h 2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6" h="23">
                    <a:moveTo>
                      <a:pt x="44" y="0"/>
                    </a:moveTo>
                    <a:lnTo>
                      <a:pt x="0" y="21"/>
                    </a:lnTo>
                    <a:lnTo>
                      <a:pt x="1" y="23"/>
                    </a:lnTo>
                    <a:lnTo>
                      <a:pt x="46" y="1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B2B1B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47" name="Freeform 52"/>
              <p:cNvSpPr>
                <a:spLocks/>
              </p:cNvSpPr>
              <p:nvPr/>
            </p:nvSpPr>
            <p:spPr bwMode="auto">
              <a:xfrm>
                <a:off x="172" y="579"/>
                <a:ext cx="47" cy="22"/>
              </a:xfrm>
              <a:custGeom>
                <a:avLst/>
                <a:gdLst>
                  <a:gd name="T0" fmla="*/ 45 w 47"/>
                  <a:gd name="T1" fmla="*/ 0 h 22"/>
                  <a:gd name="T2" fmla="*/ 0 w 47"/>
                  <a:gd name="T3" fmla="*/ 21 h 22"/>
                  <a:gd name="T4" fmla="*/ 2 w 47"/>
                  <a:gd name="T5" fmla="*/ 22 h 22"/>
                  <a:gd name="T6" fmla="*/ 47 w 47"/>
                  <a:gd name="T7" fmla="*/ 1 h 22"/>
                  <a:gd name="T8" fmla="*/ 45 w 47"/>
                  <a:gd name="T9" fmla="*/ 0 h 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7"/>
                  <a:gd name="T16" fmla="*/ 0 h 22"/>
                  <a:gd name="T17" fmla="*/ 47 w 47"/>
                  <a:gd name="T18" fmla="*/ 22 h 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7" h="22">
                    <a:moveTo>
                      <a:pt x="45" y="0"/>
                    </a:moveTo>
                    <a:lnTo>
                      <a:pt x="0" y="21"/>
                    </a:lnTo>
                    <a:lnTo>
                      <a:pt x="2" y="22"/>
                    </a:lnTo>
                    <a:lnTo>
                      <a:pt x="47" y="1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B2B1B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48" name="Freeform 53"/>
              <p:cNvSpPr>
                <a:spLocks/>
              </p:cNvSpPr>
              <p:nvPr/>
            </p:nvSpPr>
            <p:spPr bwMode="auto">
              <a:xfrm>
                <a:off x="187" y="589"/>
                <a:ext cx="48" cy="23"/>
              </a:xfrm>
              <a:custGeom>
                <a:avLst/>
                <a:gdLst>
                  <a:gd name="T0" fmla="*/ 46 w 48"/>
                  <a:gd name="T1" fmla="*/ 0 h 23"/>
                  <a:gd name="T2" fmla="*/ 0 w 48"/>
                  <a:gd name="T3" fmla="*/ 22 h 23"/>
                  <a:gd name="T4" fmla="*/ 1 w 48"/>
                  <a:gd name="T5" fmla="*/ 23 h 23"/>
                  <a:gd name="T6" fmla="*/ 48 w 48"/>
                  <a:gd name="T7" fmla="*/ 1 h 23"/>
                  <a:gd name="T8" fmla="*/ 46 w 48"/>
                  <a:gd name="T9" fmla="*/ 0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23"/>
                  <a:gd name="T17" fmla="*/ 48 w 48"/>
                  <a:gd name="T18" fmla="*/ 23 h 2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23">
                    <a:moveTo>
                      <a:pt x="46" y="0"/>
                    </a:moveTo>
                    <a:lnTo>
                      <a:pt x="0" y="22"/>
                    </a:lnTo>
                    <a:lnTo>
                      <a:pt x="1" y="23"/>
                    </a:lnTo>
                    <a:lnTo>
                      <a:pt x="48" y="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B2B1B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49" name="Freeform 54"/>
              <p:cNvSpPr>
                <a:spLocks/>
              </p:cNvSpPr>
              <p:nvPr/>
            </p:nvSpPr>
            <p:spPr bwMode="auto">
              <a:xfrm>
                <a:off x="204" y="601"/>
                <a:ext cx="48" cy="24"/>
              </a:xfrm>
              <a:custGeom>
                <a:avLst/>
                <a:gdLst>
                  <a:gd name="T0" fmla="*/ 46 w 48"/>
                  <a:gd name="T1" fmla="*/ 0 h 24"/>
                  <a:gd name="T2" fmla="*/ 0 w 48"/>
                  <a:gd name="T3" fmla="*/ 23 h 24"/>
                  <a:gd name="T4" fmla="*/ 2 w 48"/>
                  <a:gd name="T5" fmla="*/ 24 h 24"/>
                  <a:gd name="T6" fmla="*/ 48 w 48"/>
                  <a:gd name="T7" fmla="*/ 1 h 24"/>
                  <a:gd name="T8" fmla="*/ 46 w 48"/>
                  <a:gd name="T9" fmla="*/ 0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24"/>
                  <a:gd name="T17" fmla="*/ 48 w 48"/>
                  <a:gd name="T18" fmla="*/ 24 h 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24">
                    <a:moveTo>
                      <a:pt x="46" y="0"/>
                    </a:moveTo>
                    <a:lnTo>
                      <a:pt x="0" y="23"/>
                    </a:lnTo>
                    <a:lnTo>
                      <a:pt x="2" y="24"/>
                    </a:lnTo>
                    <a:lnTo>
                      <a:pt x="48" y="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B2B1B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50" name="Freeform 55"/>
              <p:cNvSpPr>
                <a:spLocks/>
              </p:cNvSpPr>
              <p:nvPr/>
            </p:nvSpPr>
            <p:spPr bwMode="auto">
              <a:xfrm>
                <a:off x="259" y="640"/>
                <a:ext cx="49" cy="28"/>
              </a:xfrm>
              <a:custGeom>
                <a:avLst/>
                <a:gdLst>
                  <a:gd name="T0" fmla="*/ 48 w 49"/>
                  <a:gd name="T1" fmla="*/ 0 h 28"/>
                  <a:gd name="T2" fmla="*/ 0 w 49"/>
                  <a:gd name="T3" fmla="*/ 27 h 28"/>
                  <a:gd name="T4" fmla="*/ 1 w 49"/>
                  <a:gd name="T5" fmla="*/ 28 h 28"/>
                  <a:gd name="T6" fmla="*/ 49 w 49"/>
                  <a:gd name="T7" fmla="*/ 0 h 28"/>
                  <a:gd name="T8" fmla="*/ 48 w 49"/>
                  <a:gd name="T9" fmla="*/ 0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9"/>
                  <a:gd name="T16" fmla="*/ 0 h 28"/>
                  <a:gd name="T17" fmla="*/ 49 w 49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9" h="28">
                    <a:moveTo>
                      <a:pt x="48" y="0"/>
                    </a:moveTo>
                    <a:lnTo>
                      <a:pt x="0" y="27"/>
                    </a:lnTo>
                    <a:lnTo>
                      <a:pt x="1" y="28"/>
                    </a:lnTo>
                    <a:lnTo>
                      <a:pt x="49" y="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2B1B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51" name="Freeform 56"/>
              <p:cNvSpPr>
                <a:spLocks/>
              </p:cNvSpPr>
              <p:nvPr/>
            </p:nvSpPr>
            <p:spPr bwMode="auto">
              <a:xfrm>
                <a:off x="176" y="566"/>
                <a:ext cx="78" cy="54"/>
              </a:xfrm>
              <a:custGeom>
                <a:avLst/>
                <a:gdLst>
                  <a:gd name="T0" fmla="*/ 2 w 78"/>
                  <a:gd name="T1" fmla="*/ 0 h 54"/>
                  <a:gd name="T2" fmla="*/ 78 w 78"/>
                  <a:gd name="T3" fmla="*/ 53 h 54"/>
                  <a:gd name="T4" fmla="*/ 77 w 78"/>
                  <a:gd name="T5" fmla="*/ 54 h 54"/>
                  <a:gd name="T6" fmla="*/ 0 w 78"/>
                  <a:gd name="T7" fmla="*/ 1 h 54"/>
                  <a:gd name="T8" fmla="*/ 2 w 78"/>
                  <a:gd name="T9" fmla="*/ 0 h 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"/>
                  <a:gd name="T16" fmla="*/ 0 h 54"/>
                  <a:gd name="T17" fmla="*/ 78 w 78"/>
                  <a:gd name="T18" fmla="*/ 54 h 5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" h="54">
                    <a:moveTo>
                      <a:pt x="2" y="0"/>
                    </a:moveTo>
                    <a:lnTo>
                      <a:pt x="78" y="53"/>
                    </a:lnTo>
                    <a:lnTo>
                      <a:pt x="77" y="54"/>
                    </a:lnTo>
                    <a:lnTo>
                      <a:pt x="0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2B1B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52" name="Freeform 57"/>
              <p:cNvSpPr>
                <a:spLocks/>
              </p:cNvSpPr>
              <p:nvPr/>
            </p:nvSpPr>
            <p:spPr bwMode="auto">
              <a:xfrm>
                <a:off x="160" y="574"/>
                <a:ext cx="77" cy="53"/>
              </a:xfrm>
              <a:custGeom>
                <a:avLst/>
                <a:gdLst>
                  <a:gd name="T0" fmla="*/ 2 w 77"/>
                  <a:gd name="T1" fmla="*/ 0 h 53"/>
                  <a:gd name="T2" fmla="*/ 77 w 77"/>
                  <a:gd name="T3" fmla="*/ 53 h 53"/>
                  <a:gd name="T4" fmla="*/ 76 w 77"/>
                  <a:gd name="T5" fmla="*/ 53 h 53"/>
                  <a:gd name="T6" fmla="*/ 0 w 77"/>
                  <a:gd name="T7" fmla="*/ 1 h 53"/>
                  <a:gd name="T8" fmla="*/ 2 w 77"/>
                  <a:gd name="T9" fmla="*/ 0 h 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7"/>
                  <a:gd name="T16" fmla="*/ 0 h 53"/>
                  <a:gd name="T17" fmla="*/ 77 w 77"/>
                  <a:gd name="T18" fmla="*/ 53 h 5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7" h="53">
                    <a:moveTo>
                      <a:pt x="2" y="0"/>
                    </a:moveTo>
                    <a:lnTo>
                      <a:pt x="77" y="53"/>
                    </a:lnTo>
                    <a:lnTo>
                      <a:pt x="76" y="53"/>
                    </a:lnTo>
                    <a:lnTo>
                      <a:pt x="0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2B1B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53" name="Freeform 58"/>
              <p:cNvSpPr>
                <a:spLocks/>
              </p:cNvSpPr>
              <p:nvPr/>
            </p:nvSpPr>
            <p:spPr bwMode="auto">
              <a:xfrm>
                <a:off x="258" y="621"/>
                <a:ext cx="24" cy="13"/>
              </a:xfrm>
              <a:custGeom>
                <a:avLst/>
                <a:gdLst>
                  <a:gd name="T0" fmla="*/ 23 w 24"/>
                  <a:gd name="T1" fmla="*/ 0 h 13"/>
                  <a:gd name="T2" fmla="*/ 0 w 24"/>
                  <a:gd name="T3" fmla="*/ 12 h 13"/>
                  <a:gd name="T4" fmla="*/ 1 w 24"/>
                  <a:gd name="T5" fmla="*/ 13 h 13"/>
                  <a:gd name="T6" fmla="*/ 24 w 24"/>
                  <a:gd name="T7" fmla="*/ 1 h 13"/>
                  <a:gd name="T8" fmla="*/ 23 w 24"/>
                  <a:gd name="T9" fmla="*/ 0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"/>
                  <a:gd name="T16" fmla="*/ 0 h 13"/>
                  <a:gd name="T17" fmla="*/ 24 w 24"/>
                  <a:gd name="T18" fmla="*/ 13 h 1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" h="13">
                    <a:moveTo>
                      <a:pt x="23" y="0"/>
                    </a:moveTo>
                    <a:lnTo>
                      <a:pt x="0" y="12"/>
                    </a:lnTo>
                    <a:lnTo>
                      <a:pt x="1" y="13"/>
                    </a:lnTo>
                    <a:lnTo>
                      <a:pt x="24" y="1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B2B1B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54" name="Freeform 59"/>
              <p:cNvSpPr>
                <a:spLocks/>
              </p:cNvSpPr>
              <p:nvPr/>
            </p:nvSpPr>
            <p:spPr bwMode="auto">
              <a:xfrm>
                <a:off x="233" y="636"/>
                <a:ext cx="21" cy="10"/>
              </a:xfrm>
              <a:custGeom>
                <a:avLst/>
                <a:gdLst>
                  <a:gd name="T0" fmla="*/ 20 w 21"/>
                  <a:gd name="T1" fmla="*/ 0 h 10"/>
                  <a:gd name="T2" fmla="*/ 0 w 21"/>
                  <a:gd name="T3" fmla="*/ 10 h 10"/>
                  <a:gd name="T4" fmla="*/ 1 w 21"/>
                  <a:gd name="T5" fmla="*/ 10 h 10"/>
                  <a:gd name="T6" fmla="*/ 21 w 21"/>
                  <a:gd name="T7" fmla="*/ 1 h 10"/>
                  <a:gd name="T8" fmla="*/ 20 w 21"/>
                  <a:gd name="T9" fmla="*/ 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"/>
                  <a:gd name="T16" fmla="*/ 0 h 10"/>
                  <a:gd name="T17" fmla="*/ 21 w 21"/>
                  <a:gd name="T18" fmla="*/ 10 h 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" h="10">
                    <a:moveTo>
                      <a:pt x="20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21" y="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2B1B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55" name="Freeform 60"/>
              <p:cNvSpPr>
                <a:spLocks/>
              </p:cNvSpPr>
              <p:nvPr/>
            </p:nvSpPr>
            <p:spPr bwMode="auto">
              <a:xfrm>
                <a:off x="283" y="639"/>
                <a:ext cx="23" cy="17"/>
              </a:xfrm>
              <a:custGeom>
                <a:avLst/>
                <a:gdLst>
                  <a:gd name="T0" fmla="*/ 1 w 23"/>
                  <a:gd name="T1" fmla="*/ 0 h 17"/>
                  <a:gd name="T2" fmla="*/ 23 w 23"/>
                  <a:gd name="T3" fmla="*/ 16 h 17"/>
                  <a:gd name="T4" fmla="*/ 22 w 23"/>
                  <a:gd name="T5" fmla="*/ 17 h 17"/>
                  <a:gd name="T6" fmla="*/ 0 w 23"/>
                  <a:gd name="T7" fmla="*/ 1 h 17"/>
                  <a:gd name="T8" fmla="*/ 1 w 23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"/>
                  <a:gd name="T16" fmla="*/ 0 h 17"/>
                  <a:gd name="T17" fmla="*/ 23 w 23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" h="17">
                    <a:moveTo>
                      <a:pt x="1" y="0"/>
                    </a:moveTo>
                    <a:lnTo>
                      <a:pt x="23" y="16"/>
                    </a:lnTo>
                    <a:lnTo>
                      <a:pt x="22" y="17"/>
                    </a:lnTo>
                    <a:lnTo>
                      <a:pt x="0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2B1B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56" name="Freeform 61"/>
              <p:cNvSpPr>
                <a:spLocks/>
              </p:cNvSpPr>
              <p:nvPr/>
            </p:nvSpPr>
            <p:spPr bwMode="auto">
              <a:xfrm>
                <a:off x="262" y="621"/>
                <a:ext cx="19" cy="14"/>
              </a:xfrm>
              <a:custGeom>
                <a:avLst/>
                <a:gdLst>
                  <a:gd name="T0" fmla="*/ 1 w 19"/>
                  <a:gd name="T1" fmla="*/ 0 h 14"/>
                  <a:gd name="T2" fmla="*/ 19 w 19"/>
                  <a:gd name="T3" fmla="*/ 13 h 14"/>
                  <a:gd name="T4" fmla="*/ 18 w 19"/>
                  <a:gd name="T5" fmla="*/ 14 h 14"/>
                  <a:gd name="T6" fmla="*/ 0 w 19"/>
                  <a:gd name="T7" fmla="*/ 0 h 14"/>
                  <a:gd name="T8" fmla="*/ 1 w 19"/>
                  <a:gd name="T9" fmla="*/ 0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"/>
                  <a:gd name="T16" fmla="*/ 0 h 14"/>
                  <a:gd name="T17" fmla="*/ 19 w 19"/>
                  <a:gd name="T18" fmla="*/ 14 h 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" h="14">
                    <a:moveTo>
                      <a:pt x="1" y="0"/>
                    </a:moveTo>
                    <a:lnTo>
                      <a:pt x="19" y="13"/>
                    </a:lnTo>
                    <a:lnTo>
                      <a:pt x="18" y="14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2B1B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57" name="Freeform 62"/>
              <p:cNvSpPr>
                <a:spLocks/>
              </p:cNvSpPr>
              <p:nvPr/>
            </p:nvSpPr>
            <p:spPr bwMode="auto">
              <a:xfrm>
                <a:off x="234" y="633"/>
                <a:ext cx="21" cy="16"/>
              </a:xfrm>
              <a:custGeom>
                <a:avLst/>
                <a:gdLst>
                  <a:gd name="T0" fmla="*/ 1 w 21"/>
                  <a:gd name="T1" fmla="*/ 0 h 16"/>
                  <a:gd name="T2" fmla="*/ 21 w 21"/>
                  <a:gd name="T3" fmla="*/ 15 h 16"/>
                  <a:gd name="T4" fmla="*/ 20 w 21"/>
                  <a:gd name="T5" fmla="*/ 16 h 16"/>
                  <a:gd name="T6" fmla="*/ 0 w 21"/>
                  <a:gd name="T7" fmla="*/ 1 h 16"/>
                  <a:gd name="T8" fmla="*/ 1 w 21"/>
                  <a:gd name="T9" fmla="*/ 0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"/>
                  <a:gd name="T16" fmla="*/ 0 h 16"/>
                  <a:gd name="T17" fmla="*/ 21 w 21"/>
                  <a:gd name="T18" fmla="*/ 16 h 1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" h="16">
                    <a:moveTo>
                      <a:pt x="1" y="0"/>
                    </a:moveTo>
                    <a:lnTo>
                      <a:pt x="21" y="15"/>
                    </a:lnTo>
                    <a:lnTo>
                      <a:pt x="20" y="16"/>
                    </a:lnTo>
                    <a:lnTo>
                      <a:pt x="0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2B1B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58" name="Freeform 63"/>
              <p:cNvSpPr>
                <a:spLocks/>
              </p:cNvSpPr>
              <p:nvPr/>
            </p:nvSpPr>
            <p:spPr bwMode="auto">
              <a:xfrm>
                <a:off x="264" y="649"/>
                <a:ext cx="25" cy="18"/>
              </a:xfrm>
              <a:custGeom>
                <a:avLst/>
                <a:gdLst>
                  <a:gd name="T0" fmla="*/ 2 w 25"/>
                  <a:gd name="T1" fmla="*/ 0 h 18"/>
                  <a:gd name="T2" fmla="*/ 25 w 25"/>
                  <a:gd name="T3" fmla="*/ 17 h 18"/>
                  <a:gd name="T4" fmla="*/ 23 w 25"/>
                  <a:gd name="T5" fmla="*/ 18 h 18"/>
                  <a:gd name="T6" fmla="*/ 0 w 25"/>
                  <a:gd name="T7" fmla="*/ 1 h 18"/>
                  <a:gd name="T8" fmla="*/ 2 w 25"/>
                  <a:gd name="T9" fmla="*/ 0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"/>
                  <a:gd name="T16" fmla="*/ 0 h 18"/>
                  <a:gd name="T17" fmla="*/ 25 w 25"/>
                  <a:gd name="T18" fmla="*/ 18 h 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" h="18">
                    <a:moveTo>
                      <a:pt x="2" y="0"/>
                    </a:moveTo>
                    <a:lnTo>
                      <a:pt x="25" y="17"/>
                    </a:lnTo>
                    <a:lnTo>
                      <a:pt x="23" y="18"/>
                    </a:lnTo>
                    <a:lnTo>
                      <a:pt x="0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2B1B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59" name="Freeform 64"/>
              <p:cNvSpPr>
                <a:spLocks/>
              </p:cNvSpPr>
              <p:nvPr/>
            </p:nvSpPr>
            <p:spPr bwMode="auto">
              <a:xfrm>
                <a:off x="132" y="582"/>
                <a:ext cx="198" cy="105"/>
              </a:xfrm>
              <a:custGeom>
                <a:avLst/>
                <a:gdLst>
                  <a:gd name="T0" fmla="*/ 0 w 198"/>
                  <a:gd name="T1" fmla="*/ 1 h 105"/>
                  <a:gd name="T2" fmla="*/ 139 w 198"/>
                  <a:gd name="T3" fmla="*/ 105 h 105"/>
                  <a:gd name="T4" fmla="*/ 198 w 198"/>
                  <a:gd name="T5" fmla="*/ 66 h 105"/>
                  <a:gd name="T6" fmla="*/ 140 w 198"/>
                  <a:gd name="T7" fmla="*/ 101 h 105"/>
                  <a:gd name="T8" fmla="*/ 2 w 198"/>
                  <a:gd name="T9" fmla="*/ 0 h 105"/>
                  <a:gd name="T10" fmla="*/ 0 w 198"/>
                  <a:gd name="T11" fmla="*/ 1 h 10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8"/>
                  <a:gd name="T19" fmla="*/ 0 h 105"/>
                  <a:gd name="T20" fmla="*/ 198 w 198"/>
                  <a:gd name="T21" fmla="*/ 105 h 10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8" h="105">
                    <a:moveTo>
                      <a:pt x="0" y="1"/>
                    </a:moveTo>
                    <a:lnTo>
                      <a:pt x="139" y="105"/>
                    </a:lnTo>
                    <a:lnTo>
                      <a:pt x="198" y="66"/>
                    </a:lnTo>
                    <a:lnTo>
                      <a:pt x="140" y="101"/>
                    </a:lnTo>
                    <a:lnTo>
                      <a:pt x="2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60" name="Freeform 65"/>
              <p:cNvSpPr>
                <a:spLocks/>
              </p:cNvSpPr>
              <p:nvPr/>
            </p:nvSpPr>
            <p:spPr bwMode="auto">
              <a:xfrm>
                <a:off x="275" y="594"/>
                <a:ext cx="99" cy="22"/>
              </a:xfrm>
              <a:custGeom>
                <a:avLst/>
                <a:gdLst>
                  <a:gd name="T0" fmla="*/ 1 w 99"/>
                  <a:gd name="T1" fmla="*/ 14 h 22"/>
                  <a:gd name="T2" fmla="*/ 3 w 99"/>
                  <a:gd name="T3" fmla="*/ 15 h 22"/>
                  <a:gd name="T4" fmla="*/ 6 w 99"/>
                  <a:gd name="T5" fmla="*/ 16 h 22"/>
                  <a:gd name="T6" fmla="*/ 10 w 99"/>
                  <a:gd name="T7" fmla="*/ 18 h 22"/>
                  <a:gd name="T8" fmla="*/ 15 w 99"/>
                  <a:gd name="T9" fmla="*/ 19 h 22"/>
                  <a:gd name="T10" fmla="*/ 21 w 99"/>
                  <a:gd name="T11" fmla="*/ 20 h 22"/>
                  <a:gd name="T12" fmla="*/ 28 w 99"/>
                  <a:gd name="T13" fmla="*/ 21 h 22"/>
                  <a:gd name="T14" fmla="*/ 36 w 99"/>
                  <a:gd name="T15" fmla="*/ 22 h 22"/>
                  <a:gd name="T16" fmla="*/ 44 w 99"/>
                  <a:gd name="T17" fmla="*/ 22 h 22"/>
                  <a:gd name="T18" fmla="*/ 54 w 99"/>
                  <a:gd name="T19" fmla="*/ 21 h 22"/>
                  <a:gd name="T20" fmla="*/ 58 w 99"/>
                  <a:gd name="T21" fmla="*/ 20 h 22"/>
                  <a:gd name="T22" fmla="*/ 62 w 99"/>
                  <a:gd name="T23" fmla="*/ 20 h 22"/>
                  <a:gd name="T24" fmla="*/ 67 w 99"/>
                  <a:gd name="T25" fmla="*/ 19 h 22"/>
                  <a:gd name="T26" fmla="*/ 70 w 99"/>
                  <a:gd name="T27" fmla="*/ 18 h 22"/>
                  <a:gd name="T28" fmla="*/ 74 w 99"/>
                  <a:gd name="T29" fmla="*/ 17 h 22"/>
                  <a:gd name="T30" fmla="*/ 78 w 99"/>
                  <a:gd name="T31" fmla="*/ 16 h 22"/>
                  <a:gd name="T32" fmla="*/ 82 w 99"/>
                  <a:gd name="T33" fmla="*/ 14 h 22"/>
                  <a:gd name="T34" fmla="*/ 86 w 99"/>
                  <a:gd name="T35" fmla="*/ 13 h 22"/>
                  <a:gd name="T36" fmla="*/ 89 w 99"/>
                  <a:gd name="T37" fmla="*/ 11 h 22"/>
                  <a:gd name="T38" fmla="*/ 91 w 99"/>
                  <a:gd name="T39" fmla="*/ 10 h 22"/>
                  <a:gd name="T40" fmla="*/ 93 w 99"/>
                  <a:gd name="T41" fmla="*/ 9 h 22"/>
                  <a:gd name="T42" fmla="*/ 96 w 99"/>
                  <a:gd name="T43" fmla="*/ 7 h 22"/>
                  <a:gd name="T44" fmla="*/ 98 w 99"/>
                  <a:gd name="T45" fmla="*/ 6 h 22"/>
                  <a:gd name="T46" fmla="*/ 99 w 99"/>
                  <a:gd name="T47" fmla="*/ 5 h 22"/>
                  <a:gd name="T48" fmla="*/ 99 w 99"/>
                  <a:gd name="T49" fmla="*/ 4 h 22"/>
                  <a:gd name="T50" fmla="*/ 99 w 99"/>
                  <a:gd name="T51" fmla="*/ 1 h 22"/>
                  <a:gd name="T52" fmla="*/ 98 w 99"/>
                  <a:gd name="T53" fmla="*/ 2 h 22"/>
                  <a:gd name="T54" fmla="*/ 97 w 99"/>
                  <a:gd name="T55" fmla="*/ 3 h 22"/>
                  <a:gd name="T56" fmla="*/ 94 w 99"/>
                  <a:gd name="T57" fmla="*/ 5 h 22"/>
                  <a:gd name="T58" fmla="*/ 91 w 99"/>
                  <a:gd name="T59" fmla="*/ 7 h 22"/>
                  <a:gd name="T60" fmla="*/ 87 w 99"/>
                  <a:gd name="T61" fmla="*/ 9 h 22"/>
                  <a:gd name="T62" fmla="*/ 82 w 99"/>
                  <a:gd name="T63" fmla="*/ 11 h 22"/>
                  <a:gd name="T64" fmla="*/ 75 w 99"/>
                  <a:gd name="T65" fmla="*/ 14 h 22"/>
                  <a:gd name="T66" fmla="*/ 67 w 99"/>
                  <a:gd name="T67" fmla="*/ 16 h 22"/>
                  <a:gd name="T68" fmla="*/ 58 w 99"/>
                  <a:gd name="T69" fmla="*/ 17 h 22"/>
                  <a:gd name="T70" fmla="*/ 54 w 99"/>
                  <a:gd name="T71" fmla="*/ 18 h 22"/>
                  <a:gd name="T72" fmla="*/ 49 w 99"/>
                  <a:gd name="T73" fmla="*/ 18 h 22"/>
                  <a:gd name="T74" fmla="*/ 45 w 99"/>
                  <a:gd name="T75" fmla="*/ 19 h 22"/>
                  <a:gd name="T76" fmla="*/ 40 w 99"/>
                  <a:gd name="T77" fmla="*/ 19 h 22"/>
                  <a:gd name="T78" fmla="*/ 34 w 99"/>
                  <a:gd name="T79" fmla="*/ 19 h 22"/>
                  <a:gd name="T80" fmla="*/ 28 w 99"/>
                  <a:gd name="T81" fmla="*/ 18 h 22"/>
                  <a:gd name="T82" fmla="*/ 21 w 99"/>
                  <a:gd name="T83" fmla="*/ 18 h 22"/>
                  <a:gd name="T84" fmla="*/ 13 w 99"/>
                  <a:gd name="T85" fmla="*/ 17 h 22"/>
                  <a:gd name="T86" fmla="*/ 6 w 99"/>
                  <a:gd name="T87" fmla="*/ 15 h 2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99"/>
                  <a:gd name="T133" fmla="*/ 0 h 22"/>
                  <a:gd name="T134" fmla="*/ 99 w 99"/>
                  <a:gd name="T135" fmla="*/ 22 h 2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99" h="22">
                    <a:moveTo>
                      <a:pt x="0" y="14"/>
                    </a:moveTo>
                    <a:lnTo>
                      <a:pt x="1" y="14"/>
                    </a:lnTo>
                    <a:lnTo>
                      <a:pt x="2" y="14"/>
                    </a:lnTo>
                    <a:lnTo>
                      <a:pt x="3" y="15"/>
                    </a:lnTo>
                    <a:lnTo>
                      <a:pt x="4" y="15"/>
                    </a:lnTo>
                    <a:lnTo>
                      <a:pt x="5" y="16"/>
                    </a:lnTo>
                    <a:lnTo>
                      <a:pt x="6" y="16"/>
                    </a:lnTo>
                    <a:lnTo>
                      <a:pt x="7" y="17"/>
                    </a:lnTo>
                    <a:lnTo>
                      <a:pt x="9" y="17"/>
                    </a:lnTo>
                    <a:lnTo>
                      <a:pt x="10" y="18"/>
                    </a:lnTo>
                    <a:lnTo>
                      <a:pt x="12" y="18"/>
                    </a:lnTo>
                    <a:lnTo>
                      <a:pt x="13" y="18"/>
                    </a:lnTo>
                    <a:lnTo>
                      <a:pt x="15" y="19"/>
                    </a:lnTo>
                    <a:lnTo>
                      <a:pt x="17" y="19"/>
                    </a:lnTo>
                    <a:lnTo>
                      <a:pt x="19" y="20"/>
                    </a:lnTo>
                    <a:lnTo>
                      <a:pt x="21" y="20"/>
                    </a:lnTo>
                    <a:lnTo>
                      <a:pt x="23" y="20"/>
                    </a:lnTo>
                    <a:lnTo>
                      <a:pt x="25" y="21"/>
                    </a:lnTo>
                    <a:lnTo>
                      <a:pt x="28" y="21"/>
                    </a:lnTo>
                    <a:lnTo>
                      <a:pt x="30" y="21"/>
                    </a:lnTo>
                    <a:lnTo>
                      <a:pt x="33" y="21"/>
                    </a:lnTo>
                    <a:lnTo>
                      <a:pt x="36" y="22"/>
                    </a:lnTo>
                    <a:lnTo>
                      <a:pt x="38" y="22"/>
                    </a:lnTo>
                    <a:lnTo>
                      <a:pt x="41" y="22"/>
                    </a:lnTo>
                    <a:lnTo>
                      <a:pt x="44" y="22"/>
                    </a:lnTo>
                    <a:lnTo>
                      <a:pt x="47" y="21"/>
                    </a:lnTo>
                    <a:lnTo>
                      <a:pt x="50" y="21"/>
                    </a:lnTo>
                    <a:lnTo>
                      <a:pt x="54" y="21"/>
                    </a:lnTo>
                    <a:lnTo>
                      <a:pt x="57" y="20"/>
                    </a:lnTo>
                    <a:lnTo>
                      <a:pt x="58" y="20"/>
                    </a:lnTo>
                    <a:lnTo>
                      <a:pt x="59" y="20"/>
                    </a:lnTo>
                    <a:lnTo>
                      <a:pt x="61" y="20"/>
                    </a:lnTo>
                    <a:lnTo>
                      <a:pt x="62" y="20"/>
                    </a:lnTo>
                    <a:lnTo>
                      <a:pt x="64" y="19"/>
                    </a:lnTo>
                    <a:lnTo>
                      <a:pt x="66" y="19"/>
                    </a:lnTo>
                    <a:lnTo>
                      <a:pt x="67" y="19"/>
                    </a:lnTo>
                    <a:lnTo>
                      <a:pt x="68" y="19"/>
                    </a:lnTo>
                    <a:lnTo>
                      <a:pt x="69" y="18"/>
                    </a:lnTo>
                    <a:lnTo>
                      <a:pt x="70" y="18"/>
                    </a:lnTo>
                    <a:lnTo>
                      <a:pt x="72" y="18"/>
                    </a:lnTo>
                    <a:lnTo>
                      <a:pt x="73" y="17"/>
                    </a:lnTo>
                    <a:lnTo>
                      <a:pt x="74" y="17"/>
                    </a:lnTo>
                    <a:lnTo>
                      <a:pt x="76" y="17"/>
                    </a:lnTo>
                    <a:lnTo>
                      <a:pt x="77" y="16"/>
                    </a:lnTo>
                    <a:lnTo>
                      <a:pt x="78" y="16"/>
                    </a:lnTo>
                    <a:lnTo>
                      <a:pt x="80" y="15"/>
                    </a:lnTo>
                    <a:lnTo>
                      <a:pt x="81" y="15"/>
                    </a:lnTo>
                    <a:lnTo>
                      <a:pt x="82" y="14"/>
                    </a:lnTo>
                    <a:lnTo>
                      <a:pt x="83" y="14"/>
                    </a:lnTo>
                    <a:lnTo>
                      <a:pt x="85" y="13"/>
                    </a:lnTo>
                    <a:lnTo>
                      <a:pt x="86" y="13"/>
                    </a:lnTo>
                    <a:lnTo>
                      <a:pt x="87" y="12"/>
                    </a:lnTo>
                    <a:lnTo>
                      <a:pt x="88" y="12"/>
                    </a:lnTo>
                    <a:lnTo>
                      <a:pt x="89" y="11"/>
                    </a:lnTo>
                    <a:lnTo>
                      <a:pt x="90" y="10"/>
                    </a:lnTo>
                    <a:lnTo>
                      <a:pt x="91" y="10"/>
                    </a:lnTo>
                    <a:lnTo>
                      <a:pt x="92" y="10"/>
                    </a:lnTo>
                    <a:lnTo>
                      <a:pt x="93" y="9"/>
                    </a:lnTo>
                    <a:lnTo>
                      <a:pt x="94" y="8"/>
                    </a:lnTo>
                    <a:lnTo>
                      <a:pt x="95" y="8"/>
                    </a:lnTo>
                    <a:lnTo>
                      <a:pt x="96" y="7"/>
                    </a:lnTo>
                    <a:lnTo>
                      <a:pt x="97" y="6"/>
                    </a:lnTo>
                    <a:lnTo>
                      <a:pt x="98" y="6"/>
                    </a:lnTo>
                    <a:lnTo>
                      <a:pt x="98" y="5"/>
                    </a:lnTo>
                    <a:lnTo>
                      <a:pt x="99" y="5"/>
                    </a:lnTo>
                    <a:lnTo>
                      <a:pt x="99" y="4"/>
                    </a:lnTo>
                    <a:lnTo>
                      <a:pt x="99" y="0"/>
                    </a:lnTo>
                    <a:lnTo>
                      <a:pt x="99" y="1"/>
                    </a:lnTo>
                    <a:lnTo>
                      <a:pt x="99" y="2"/>
                    </a:lnTo>
                    <a:lnTo>
                      <a:pt x="98" y="2"/>
                    </a:lnTo>
                    <a:lnTo>
                      <a:pt x="97" y="3"/>
                    </a:lnTo>
                    <a:lnTo>
                      <a:pt x="96" y="4"/>
                    </a:lnTo>
                    <a:lnTo>
                      <a:pt x="95" y="5"/>
                    </a:lnTo>
                    <a:lnTo>
                      <a:pt x="94" y="5"/>
                    </a:lnTo>
                    <a:lnTo>
                      <a:pt x="93" y="6"/>
                    </a:lnTo>
                    <a:lnTo>
                      <a:pt x="92" y="6"/>
                    </a:lnTo>
                    <a:lnTo>
                      <a:pt x="91" y="7"/>
                    </a:lnTo>
                    <a:lnTo>
                      <a:pt x="90" y="8"/>
                    </a:lnTo>
                    <a:lnTo>
                      <a:pt x="88" y="9"/>
                    </a:lnTo>
                    <a:lnTo>
                      <a:pt x="87" y="9"/>
                    </a:lnTo>
                    <a:lnTo>
                      <a:pt x="85" y="10"/>
                    </a:lnTo>
                    <a:lnTo>
                      <a:pt x="84" y="11"/>
                    </a:lnTo>
                    <a:lnTo>
                      <a:pt x="82" y="11"/>
                    </a:lnTo>
                    <a:lnTo>
                      <a:pt x="80" y="12"/>
                    </a:lnTo>
                    <a:lnTo>
                      <a:pt x="78" y="13"/>
                    </a:lnTo>
                    <a:lnTo>
                      <a:pt x="75" y="14"/>
                    </a:lnTo>
                    <a:lnTo>
                      <a:pt x="73" y="14"/>
                    </a:lnTo>
                    <a:lnTo>
                      <a:pt x="70" y="15"/>
                    </a:lnTo>
                    <a:lnTo>
                      <a:pt x="67" y="16"/>
                    </a:lnTo>
                    <a:lnTo>
                      <a:pt x="65" y="16"/>
                    </a:lnTo>
                    <a:lnTo>
                      <a:pt x="62" y="17"/>
                    </a:lnTo>
                    <a:lnTo>
                      <a:pt x="58" y="17"/>
                    </a:lnTo>
                    <a:lnTo>
                      <a:pt x="55" y="18"/>
                    </a:lnTo>
                    <a:lnTo>
                      <a:pt x="54" y="18"/>
                    </a:lnTo>
                    <a:lnTo>
                      <a:pt x="52" y="18"/>
                    </a:lnTo>
                    <a:lnTo>
                      <a:pt x="50" y="18"/>
                    </a:lnTo>
                    <a:lnTo>
                      <a:pt x="49" y="18"/>
                    </a:lnTo>
                    <a:lnTo>
                      <a:pt x="48" y="18"/>
                    </a:lnTo>
                    <a:lnTo>
                      <a:pt x="46" y="19"/>
                    </a:lnTo>
                    <a:lnTo>
                      <a:pt x="45" y="19"/>
                    </a:lnTo>
                    <a:lnTo>
                      <a:pt x="43" y="19"/>
                    </a:lnTo>
                    <a:lnTo>
                      <a:pt x="42" y="19"/>
                    </a:lnTo>
                    <a:lnTo>
                      <a:pt x="40" y="19"/>
                    </a:lnTo>
                    <a:lnTo>
                      <a:pt x="38" y="19"/>
                    </a:lnTo>
                    <a:lnTo>
                      <a:pt x="36" y="19"/>
                    </a:lnTo>
                    <a:lnTo>
                      <a:pt x="34" y="19"/>
                    </a:lnTo>
                    <a:lnTo>
                      <a:pt x="32" y="19"/>
                    </a:lnTo>
                    <a:lnTo>
                      <a:pt x="30" y="18"/>
                    </a:lnTo>
                    <a:lnTo>
                      <a:pt x="28" y="18"/>
                    </a:lnTo>
                    <a:lnTo>
                      <a:pt x="25" y="18"/>
                    </a:lnTo>
                    <a:lnTo>
                      <a:pt x="23" y="18"/>
                    </a:lnTo>
                    <a:lnTo>
                      <a:pt x="21" y="18"/>
                    </a:lnTo>
                    <a:lnTo>
                      <a:pt x="18" y="17"/>
                    </a:lnTo>
                    <a:lnTo>
                      <a:pt x="16" y="17"/>
                    </a:lnTo>
                    <a:lnTo>
                      <a:pt x="13" y="17"/>
                    </a:lnTo>
                    <a:lnTo>
                      <a:pt x="11" y="16"/>
                    </a:lnTo>
                    <a:lnTo>
                      <a:pt x="8" y="16"/>
                    </a:lnTo>
                    <a:lnTo>
                      <a:pt x="6" y="15"/>
                    </a:lnTo>
                    <a:lnTo>
                      <a:pt x="3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</p:grpSp>
        <p:sp>
          <p:nvSpPr>
            <p:cNvPr id="13" name="Rectangle 67"/>
            <p:cNvSpPr>
              <a:spLocks noChangeArrowheads="1"/>
            </p:cNvSpPr>
            <p:nvPr/>
          </p:nvSpPr>
          <p:spPr bwMode="auto">
            <a:xfrm>
              <a:off x="1071538" y="4810864"/>
              <a:ext cx="946328" cy="130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altLang="ja-JP" sz="800" b="1" dirty="0" smtClean="0">
                  <a:solidFill>
                    <a:srgbClr val="000000"/>
                  </a:solidFill>
                  <a:latin typeface="HGP創英角ｺﾞｼｯｸUB" pitchFamily="50" charset="-128"/>
                  <a:ea typeface="HGP創英角ｺﾞｼｯｸUB" pitchFamily="50" charset="-128"/>
                  <a:cs typeface="メイリオ" pitchFamily="50" charset="-128"/>
                </a:rPr>
                <a:t>Client</a:t>
              </a:r>
              <a:endParaRPr lang="en-US" altLang="ja-JP" sz="800" b="1" dirty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  <a:cs typeface="メイリオ" pitchFamily="50" charset="-128"/>
              </a:endParaRPr>
            </a:p>
          </p:txBody>
        </p:sp>
      </p:grpSp>
      <p:grpSp>
        <p:nvGrpSpPr>
          <p:cNvPr id="61" name="グループ化 110"/>
          <p:cNvGrpSpPr>
            <a:grpSpLocks/>
          </p:cNvGrpSpPr>
          <p:nvPr/>
        </p:nvGrpSpPr>
        <p:grpSpPr bwMode="auto">
          <a:xfrm>
            <a:off x="1733721" y="1482095"/>
            <a:ext cx="579077" cy="633665"/>
            <a:chOff x="2335122" y="1164177"/>
            <a:chExt cx="785818" cy="860340"/>
          </a:xfrm>
        </p:grpSpPr>
        <p:sp>
          <p:nvSpPr>
            <p:cNvPr id="62" name="Rectangle 88"/>
            <p:cNvSpPr>
              <a:spLocks noChangeArrowheads="1"/>
            </p:cNvSpPr>
            <p:nvPr/>
          </p:nvSpPr>
          <p:spPr bwMode="auto">
            <a:xfrm>
              <a:off x="2335122" y="1857366"/>
              <a:ext cx="785818" cy="16715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ja-JP" sz="800" b="1">
                  <a:solidFill>
                    <a:srgbClr val="000000"/>
                  </a:solidFill>
                  <a:latin typeface="HGP創英角ｺﾞｼｯｸUB" pitchFamily="50" charset="-128"/>
                  <a:ea typeface="HGP創英角ｺﾞｼｯｸUB" pitchFamily="50" charset="-128"/>
                  <a:cs typeface="メイリオ" pitchFamily="50" charset="-128"/>
                </a:rPr>
                <a:t>CLC</a:t>
              </a:r>
              <a:endParaRPr lang="ja-JP" altLang="ja-JP" sz="800">
                <a:latin typeface="HGP創英角ｺﾞｼｯｸUB" pitchFamily="50" charset="-128"/>
                <a:ea typeface="HGP創英角ｺﾞｼｯｸUB" pitchFamily="50" charset="-128"/>
                <a:cs typeface="メイリオ" pitchFamily="50" charset="-128"/>
              </a:endParaRPr>
            </a:p>
          </p:txBody>
        </p:sp>
        <p:grpSp>
          <p:nvGrpSpPr>
            <p:cNvPr id="63" name="Group 220"/>
            <p:cNvGrpSpPr>
              <a:grpSpLocks/>
            </p:cNvGrpSpPr>
            <p:nvPr/>
          </p:nvGrpSpPr>
          <p:grpSpPr bwMode="auto">
            <a:xfrm>
              <a:off x="2500298" y="1164177"/>
              <a:ext cx="428628" cy="642948"/>
              <a:chOff x="2359" y="1048"/>
              <a:chExt cx="163" cy="238"/>
            </a:xfrm>
          </p:grpSpPr>
          <p:sp>
            <p:nvSpPr>
              <p:cNvPr id="64" name="Freeform 189"/>
              <p:cNvSpPr>
                <a:spLocks/>
              </p:cNvSpPr>
              <p:nvPr/>
            </p:nvSpPr>
            <p:spPr bwMode="auto">
              <a:xfrm>
                <a:off x="2359" y="1048"/>
                <a:ext cx="163" cy="238"/>
              </a:xfrm>
              <a:custGeom>
                <a:avLst/>
                <a:gdLst>
                  <a:gd name="T0" fmla="*/ 67 w 163"/>
                  <a:gd name="T1" fmla="*/ 1 h 238"/>
                  <a:gd name="T2" fmla="*/ 68 w 163"/>
                  <a:gd name="T3" fmla="*/ 0 h 238"/>
                  <a:gd name="T4" fmla="*/ 69 w 163"/>
                  <a:gd name="T5" fmla="*/ 0 h 238"/>
                  <a:gd name="T6" fmla="*/ 71 w 163"/>
                  <a:gd name="T7" fmla="*/ 0 h 238"/>
                  <a:gd name="T8" fmla="*/ 72 w 163"/>
                  <a:gd name="T9" fmla="*/ 0 h 238"/>
                  <a:gd name="T10" fmla="*/ 74 w 163"/>
                  <a:gd name="T11" fmla="*/ 1 h 238"/>
                  <a:gd name="T12" fmla="*/ 158 w 163"/>
                  <a:gd name="T13" fmla="*/ 49 h 238"/>
                  <a:gd name="T14" fmla="*/ 159 w 163"/>
                  <a:gd name="T15" fmla="*/ 50 h 238"/>
                  <a:gd name="T16" fmla="*/ 160 w 163"/>
                  <a:gd name="T17" fmla="*/ 51 h 238"/>
                  <a:gd name="T18" fmla="*/ 161 w 163"/>
                  <a:gd name="T19" fmla="*/ 52 h 238"/>
                  <a:gd name="T20" fmla="*/ 162 w 163"/>
                  <a:gd name="T21" fmla="*/ 53 h 238"/>
                  <a:gd name="T22" fmla="*/ 163 w 163"/>
                  <a:gd name="T23" fmla="*/ 54 h 238"/>
                  <a:gd name="T24" fmla="*/ 163 w 163"/>
                  <a:gd name="T25" fmla="*/ 192 h 238"/>
                  <a:gd name="T26" fmla="*/ 163 w 163"/>
                  <a:gd name="T27" fmla="*/ 194 h 238"/>
                  <a:gd name="T28" fmla="*/ 163 w 163"/>
                  <a:gd name="T29" fmla="*/ 195 h 238"/>
                  <a:gd name="T30" fmla="*/ 162 w 163"/>
                  <a:gd name="T31" fmla="*/ 196 h 238"/>
                  <a:gd name="T32" fmla="*/ 161 w 163"/>
                  <a:gd name="T33" fmla="*/ 198 h 238"/>
                  <a:gd name="T34" fmla="*/ 160 w 163"/>
                  <a:gd name="T35" fmla="*/ 199 h 238"/>
                  <a:gd name="T36" fmla="*/ 159 w 163"/>
                  <a:gd name="T37" fmla="*/ 200 h 238"/>
                  <a:gd name="T38" fmla="*/ 97 w 163"/>
                  <a:gd name="T39" fmla="*/ 237 h 238"/>
                  <a:gd name="T40" fmla="*/ 96 w 163"/>
                  <a:gd name="T41" fmla="*/ 237 h 238"/>
                  <a:gd name="T42" fmla="*/ 95 w 163"/>
                  <a:gd name="T43" fmla="*/ 238 h 238"/>
                  <a:gd name="T44" fmla="*/ 94 w 163"/>
                  <a:gd name="T45" fmla="*/ 238 h 238"/>
                  <a:gd name="T46" fmla="*/ 93 w 163"/>
                  <a:gd name="T47" fmla="*/ 238 h 238"/>
                  <a:gd name="T48" fmla="*/ 91 w 163"/>
                  <a:gd name="T49" fmla="*/ 237 h 238"/>
                  <a:gd name="T50" fmla="*/ 43 w 163"/>
                  <a:gd name="T51" fmla="*/ 210 h 238"/>
                  <a:gd name="T52" fmla="*/ 42 w 163"/>
                  <a:gd name="T53" fmla="*/ 209 h 238"/>
                  <a:gd name="T54" fmla="*/ 42 w 163"/>
                  <a:gd name="T55" fmla="*/ 208 h 238"/>
                  <a:gd name="T56" fmla="*/ 41 w 163"/>
                  <a:gd name="T57" fmla="*/ 207 h 238"/>
                  <a:gd name="T58" fmla="*/ 41 w 163"/>
                  <a:gd name="T59" fmla="*/ 206 h 238"/>
                  <a:gd name="T60" fmla="*/ 41 w 163"/>
                  <a:gd name="T61" fmla="*/ 205 h 238"/>
                  <a:gd name="T62" fmla="*/ 40 w 163"/>
                  <a:gd name="T63" fmla="*/ 199 h 238"/>
                  <a:gd name="T64" fmla="*/ 39 w 163"/>
                  <a:gd name="T65" fmla="*/ 198 h 238"/>
                  <a:gd name="T66" fmla="*/ 37 w 163"/>
                  <a:gd name="T67" fmla="*/ 198 h 238"/>
                  <a:gd name="T68" fmla="*/ 36 w 163"/>
                  <a:gd name="T69" fmla="*/ 199 h 238"/>
                  <a:gd name="T70" fmla="*/ 35 w 163"/>
                  <a:gd name="T71" fmla="*/ 199 h 238"/>
                  <a:gd name="T72" fmla="*/ 33 w 163"/>
                  <a:gd name="T73" fmla="*/ 201 h 238"/>
                  <a:gd name="T74" fmla="*/ 32 w 163"/>
                  <a:gd name="T75" fmla="*/ 202 h 238"/>
                  <a:gd name="T76" fmla="*/ 32 w 163"/>
                  <a:gd name="T77" fmla="*/ 202 h 238"/>
                  <a:gd name="T78" fmla="*/ 31 w 163"/>
                  <a:gd name="T79" fmla="*/ 202 h 238"/>
                  <a:gd name="T80" fmla="*/ 30 w 163"/>
                  <a:gd name="T81" fmla="*/ 203 h 238"/>
                  <a:gd name="T82" fmla="*/ 29 w 163"/>
                  <a:gd name="T83" fmla="*/ 202 h 238"/>
                  <a:gd name="T84" fmla="*/ 27 w 163"/>
                  <a:gd name="T85" fmla="*/ 202 h 238"/>
                  <a:gd name="T86" fmla="*/ 4 w 163"/>
                  <a:gd name="T87" fmla="*/ 188 h 238"/>
                  <a:gd name="T88" fmla="*/ 2 w 163"/>
                  <a:gd name="T89" fmla="*/ 187 h 238"/>
                  <a:gd name="T90" fmla="*/ 2 w 163"/>
                  <a:gd name="T91" fmla="*/ 186 h 238"/>
                  <a:gd name="T92" fmla="*/ 1 w 163"/>
                  <a:gd name="T93" fmla="*/ 185 h 238"/>
                  <a:gd name="T94" fmla="*/ 0 w 163"/>
                  <a:gd name="T95" fmla="*/ 184 h 238"/>
                  <a:gd name="T96" fmla="*/ 0 w 163"/>
                  <a:gd name="T97" fmla="*/ 183 h 238"/>
                  <a:gd name="T98" fmla="*/ 0 w 163"/>
                  <a:gd name="T99" fmla="*/ 182 h 238"/>
                  <a:gd name="T100" fmla="*/ 0 w 163"/>
                  <a:gd name="T101" fmla="*/ 42 h 238"/>
                  <a:gd name="T102" fmla="*/ 0 w 163"/>
                  <a:gd name="T103" fmla="*/ 41 h 238"/>
                  <a:gd name="T104" fmla="*/ 1 w 163"/>
                  <a:gd name="T105" fmla="*/ 40 h 238"/>
                  <a:gd name="T106" fmla="*/ 1 w 163"/>
                  <a:gd name="T107" fmla="*/ 40 h 238"/>
                  <a:gd name="T108" fmla="*/ 2 w 163"/>
                  <a:gd name="T109" fmla="*/ 39 h 238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63"/>
                  <a:gd name="T166" fmla="*/ 0 h 238"/>
                  <a:gd name="T167" fmla="*/ 163 w 163"/>
                  <a:gd name="T168" fmla="*/ 238 h 238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63" h="238">
                    <a:moveTo>
                      <a:pt x="2" y="39"/>
                    </a:moveTo>
                    <a:lnTo>
                      <a:pt x="66" y="1"/>
                    </a:lnTo>
                    <a:lnTo>
                      <a:pt x="67" y="1"/>
                    </a:lnTo>
                    <a:lnTo>
                      <a:pt x="68" y="0"/>
                    </a:lnTo>
                    <a:lnTo>
                      <a:pt x="69" y="0"/>
                    </a:lnTo>
                    <a:lnTo>
                      <a:pt x="70" y="0"/>
                    </a:lnTo>
                    <a:lnTo>
                      <a:pt x="71" y="0"/>
                    </a:lnTo>
                    <a:lnTo>
                      <a:pt x="72" y="0"/>
                    </a:lnTo>
                    <a:lnTo>
                      <a:pt x="73" y="1"/>
                    </a:lnTo>
                    <a:lnTo>
                      <a:pt x="74" y="1"/>
                    </a:lnTo>
                    <a:lnTo>
                      <a:pt x="158" y="49"/>
                    </a:lnTo>
                    <a:lnTo>
                      <a:pt x="159" y="50"/>
                    </a:lnTo>
                    <a:lnTo>
                      <a:pt x="160" y="50"/>
                    </a:lnTo>
                    <a:lnTo>
                      <a:pt x="160" y="51"/>
                    </a:lnTo>
                    <a:lnTo>
                      <a:pt x="161" y="51"/>
                    </a:lnTo>
                    <a:lnTo>
                      <a:pt x="161" y="52"/>
                    </a:lnTo>
                    <a:lnTo>
                      <a:pt x="162" y="52"/>
                    </a:lnTo>
                    <a:lnTo>
                      <a:pt x="162" y="53"/>
                    </a:lnTo>
                    <a:lnTo>
                      <a:pt x="162" y="54"/>
                    </a:lnTo>
                    <a:lnTo>
                      <a:pt x="163" y="54"/>
                    </a:lnTo>
                    <a:lnTo>
                      <a:pt x="163" y="55"/>
                    </a:lnTo>
                    <a:lnTo>
                      <a:pt x="163" y="56"/>
                    </a:lnTo>
                    <a:lnTo>
                      <a:pt x="163" y="192"/>
                    </a:lnTo>
                    <a:lnTo>
                      <a:pt x="163" y="193"/>
                    </a:lnTo>
                    <a:lnTo>
                      <a:pt x="163" y="194"/>
                    </a:lnTo>
                    <a:lnTo>
                      <a:pt x="163" y="195"/>
                    </a:lnTo>
                    <a:lnTo>
                      <a:pt x="162" y="195"/>
                    </a:lnTo>
                    <a:lnTo>
                      <a:pt x="162" y="196"/>
                    </a:lnTo>
                    <a:lnTo>
                      <a:pt x="162" y="197"/>
                    </a:lnTo>
                    <a:lnTo>
                      <a:pt x="161" y="198"/>
                    </a:lnTo>
                    <a:lnTo>
                      <a:pt x="161" y="199"/>
                    </a:lnTo>
                    <a:lnTo>
                      <a:pt x="160" y="199"/>
                    </a:lnTo>
                    <a:lnTo>
                      <a:pt x="160" y="200"/>
                    </a:lnTo>
                    <a:lnTo>
                      <a:pt x="159" y="200"/>
                    </a:lnTo>
                    <a:lnTo>
                      <a:pt x="98" y="237"/>
                    </a:lnTo>
                    <a:lnTo>
                      <a:pt x="97" y="237"/>
                    </a:lnTo>
                    <a:lnTo>
                      <a:pt x="96" y="237"/>
                    </a:lnTo>
                    <a:lnTo>
                      <a:pt x="96" y="238"/>
                    </a:lnTo>
                    <a:lnTo>
                      <a:pt x="95" y="238"/>
                    </a:lnTo>
                    <a:lnTo>
                      <a:pt x="94" y="238"/>
                    </a:lnTo>
                    <a:lnTo>
                      <a:pt x="93" y="238"/>
                    </a:lnTo>
                    <a:lnTo>
                      <a:pt x="92" y="238"/>
                    </a:lnTo>
                    <a:lnTo>
                      <a:pt x="92" y="237"/>
                    </a:lnTo>
                    <a:lnTo>
                      <a:pt x="91" y="237"/>
                    </a:lnTo>
                    <a:lnTo>
                      <a:pt x="43" y="210"/>
                    </a:lnTo>
                    <a:lnTo>
                      <a:pt x="42" y="210"/>
                    </a:lnTo>
                    <a:lnTo>
                      <a:pt x="42" y="209"/>
                    </a:lnTo>
                    <a:lnTo>
                      <a:pt x="42" y="208"/>
                    </a:lnTo>
                    <a:lnTo>
                      <a:pt x="41" y="208"/>
                    </a:lnTo>
                    <a:lnTo>
                      <a:pt x="41" y="207"/>
                    </a:lnTo>
                    <a:lnTo>
                      <a:pt x="41" y="206"/>
                    </a:lnTo>
                    <a:lnTo>
                      <a:pt x="41" y="205"/>
                    </a:lnTo>
                    <a:lnTo>
                      <a:pt x="41" y="199"/>
                    </a:lnTo>
                    <a:lnTo>
                      <a:pt x="40" y="199"/>
                    </a:lnTo>
                    <a:lnTo>
                      <a:pt x="39" y="199"/>
                    </a:lnTo>
                    <a:lnTo>
                      <a:pt x="39" y="198"/>
                    </a:lnTo>
                    <a:lnTo>
                      <a:pt x="38" y="198"/>
                    </a:lnTo>
                    <a:lnTo>
                      <a:pt x="37" y="198"/>
                    </a:lnTo>
                    <a:lnTo>
                      <a:pt x="37" y="199"/>
                    </a:lnTo>
                    <a:lnTo>
                      <a:pt x="36" y="199"/>
                    </a:lnTo>
                    <a:lnTo>
                      <a:pt x="35" y="199"/>
                    </a:lnTo>
                    <a:lnTo>
                      <a:pt x="34" y="200"/>
                    </a:lnTo>
                    <a:lnTo>
                      <a:pt x="33" y="201"/>
                    </a:lnTo>
                    <a:lnTo>
                      <a:pt x="32" y="202"/>
                    </a:lnTo>
                    <a:lnTo>
                      <a:pt x="31" y="202"/>
                    </a:lnTo>
                    <a:lnTo>
                      <a:pt x="31" y="203"/>
                    </a:lnTo>
                    <a:lnTo>
                      <a:pt x="30" y="203"/>
                    </a:lnTo>
                    <a:lnTo>
                      <a:pt x="29" y="203"/>
                    </a:lnTo>
                    <a:lnTo>
                      <a:pt x="29" y="202"/>
                    </a:lnTo>
                    <a:lnTo>
                      <a:pt x="28" y="202"/>
                    </a:lnTo>
                    <a:lnTo>
                      <a:pt x="27" y="202"/>
                    </a:lnTo>
                    <a:lnTo>
                      <a:pt x="4" y="188"/>
                    </a:lnTo>
                    <a:lnTo>
                      <a:pt x="3" y="187"/>
                    </a:lnTo>
                    <a:lnTo>
                      <a:pt x="2" y="187"/>
                    </a:lnTo>
                    <a:lnTo>
                      <a:pt x="2" y="186"/>
                    </a:lnTo>
                    <a:lnTo>
                      <a:pt x="1" y="186"/>
                    </a:lnTo>
                    <a:lnTo>
                      <a:pt x="1" y="185"/>
                    </a:lnTo>
                    <a:lnTo>
                      <a:pt x="0" y="184"/>
                    </a:lnTo>
                    <a:lnTo>
                      <a:pt x="0" y="183"/>
                    </a:lnTo>
                    <a:lnTo>
                      <a:pt x="0" y="182"/>
                    </a:lnTo>
                    <a:lnTo>
                      <a:pt x="0" y="42"/>
                    </a:lnTo>
                    <a:lnTo>
                      <a:pt x="0" y="41"/>
                    </a:lnTo>
                    <a:lnTo>
                      <a:pt x="0" y="40"/>
                    </a:lnTo>
                    <a:lnTo>
                      <a:pt x="1" y="40"/>
                    </a:lnTo>
                    <a:lnTo>
                      <a:pt x="1" y="39"/>
                    </a:lnTo>
                    <a:lnTo>
                      <a:pt x="2" y="39"/>
                    </a:lnTo>
                    <a:close/>
                  </a:path>
                </a:pathLst>
              </a:custGeom>
              <a:solidFill>
                <a:srgbClr val="8E8D8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65" name="Freeform 190"/>
              <p:cNvSpPr>
                <a:spLocks/>
              </p:cNvSpPr>
              <p:nvPr/>
            </p:nvSpPr>
            <p:spPr bwMode="auto">
              <a:xfrm>
                <a:off x="2379" y="1096"/>
                <a:ext cx="17" cy="151"/>
              </a:xfrm>
              <a:custGeom>
                <a:avLst/>
                <a:gdLst>
                  <a:gd name="T0" fmla="*/ 0 w 17"/>
                  <a:gd name="T1" fmla="*/ 10 h 151"/>
                  <a:gd name="T2" fmla="*/ 11 w 17"/>
                  <a:gd name="T3" fmla="*/ 151 h 151"/>
                  <a:gd name="T4" fmla="*/ 11 w 17"/>
                  <a:gd name="T5" fmla="*/ 150 h 151"/>
                  <a:gd name="T6" fmla="*/ 11 w 17"/>
                  <a:gd name="T7" fmla="*/ 150 h 151"/>
                  <a:gd name="T8" fmla="*/ 11 w 17"/>
                  <a:gd name="T9" fmla="*/ 150 h 151"/>
                  <a:gd name="T10" fmla="*/ 11 w 17"/>
                  <a:gd name="T11" fmla="*/ 150 h 151"/>
                  <a:gd name="T12" fmla="*/ 11 w 17"/>
                  <a:gd name="T13" fmla="*/ 150 h 151"/>
                  <a:gd name="T14" fmla="*/ 12 w 17"/>
                  <a:gd name="T15" fmla="*/ 149 h 151"/>
                  <a:gd name="T16" fmla="*/ 12 w 17"/>
                  <a:gd name="T17" fmla="*/ 149 h 151"/>
                  <a:gd name="T18" fmla="*/ 12 w 17"/>
                  <a:gd name="T19" fmla="*/ 149 h 151"/>
                  <a:gd name="T20" fmla="*/ 12 w 17"/>
                  <a:gd name="T21" fmla="*/ 149 h 151"/>
                  <a:gd name="T22" fmla="*/ 12 w 17"/>
                  <a:gd name="T23" fmla="*/ 149 h 151"/>
                  <a:gd name="T24" fmla="*/ 12 w 17"/>
                  <a:gd name="T25" fmla="*/ 149 h 151"/>
                  <a:gd name="T26" fmla="*/ 13 w 17"/>
                  <a:gd name="T27" fmla="*/ 149 h 151"/>
                  <a:gd name="T28" fmla="*/ 13 w 17"/>
                  <a:gd name="T29" fmla="*/ 148 h 151"/>
                  <a:gd name="T30" fmla="*/ 13 w 17"/>
                  <a:gd name="T31" fmla="*/ 148 h 151"/>
                  <a:gd name="T32" fmla="*/ 13 w 17"/>
                  <a:gd name="T33" fmla="*/ 148 h 151"/>
                  <a:gd name="T34" fmla="*/ 13 w 17"/>
                  <a:gd name="T35" fmla="*/ 148 h 151"/>
                  <a:gd name="T36" fmla="*/ 14 w 17"/>
                  <a:gd name="T37" fmla="*/ 148 h 151"/>
                  <a:gd name="T38" fmla="*/ 14 w 17"/>
                  <a:gd name="T39" fmla="*/ 148 h 151"/>
                  <a:gd name="T40" fmla="*/ 14 w 17"/>
                  <a:gd name="T41" fmla="*/ 148 h 151"/>
                  <a:gd name="T42" fmla="*/ 15 w 17"/>
                  <a:gd name="T43" fmla="*/ 148 h 151"/>
                  <a:gd name="T44" fmla="*/ 15 w 17"/>
                  <a:gd name="T45" fmla="*/ 148 h 151"/>
                  <a:gd name="T46" fmla="*/ 15 w 17"/>
                  <a:gd name="T47" fmla="*/ 147 h 151"/>
                  <a:gd name="T48" fmla="*/ 16 w 17"/>
                  <a:gd name="T49" fmla="*/ 147 h 151"/>
                  <a:gd name="T50" fmla="*/ 16 w 17"/>
                  <a:gd name="T51" fmla="*/ 147 h 151"/>
                  <a:gd name="T52" fmla="*/ 17 w 17"/>
                  <a:gd name="T53" fmla="*/ 147 h 151"/>
                  <a:gd name="T54" fmla="*/ 17 w 17"/>
                  <a:gd name="T55" fmla="*/ 147 h 151"/>
                  <a:gd name="T56" fmla="*/ 17 w 17"/>
                  <a:gd name="T57" fmla="*/ 0 h 151"/>
                  <a:gd name="T58" fmla="*/ 0 w 17"/>
                  <a:gd name="T59" fmla="*/ 10 h 151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17"/>
                  <a:gd name="T91" fmla="*/ 0 h 151"/>
                  <a:gd name="T92" fmla="*/ 17 w 17"/>
                  <a:gd name="T93" fmla="*/ 151 h 151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17" h="151">
                    <a:moveTo>
                      <a:pt x="0" y="10"/>
                    </a:moveTo>
                    <a:lnTo>
                      <a:pt x="11" y="151"/>
                    </a:lnTo>
                    <a:lnTo>
                      <a:pt x="11" y="150"/>
                    </a:lnTo>
                    <a:lnTo>
                      <a:pt x="12" y="149"/>
                    </a:lnTo>
                    <a:lnTo>
                      <a:pt x="13" y="149"/>
                    </a:lnTo>
                    <a:lnTo>
                      <a:pt x="13" y="148"/>
                    </a:lnTo>
                    <a:lnTo>
                      <a:pt x="14" y="148"/>
                    </a:lnTo>
                    <a:lnTo>
                      <a:pt x="15" y="148"/>
                    </a:lnTo>
                    <a:lnTo>
                      <a:pt x="15" y="147"/>
                    </a:lnTo>
                    <a:lnTo>
                      <a:pt x="16" y="147"/>
                    </a:lnTo>
                    <a:lnTo>
                      <a:pt x="17" y="147"/>
                    </a:lnTo>
                    <a:lnTo>
                      <a:pt x="17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5B5B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66" name="Rectangle 191"/>
              <p:cNvSpPr>
                <a:spLocks noChangeArrowheads="1"/>
              </p:cNvSpPr>
              <p:nvPr/>
            </p:nvSpPr>
            <p:spPr bwMode="auto">
              <a:xfrm>
                <a:off x="2390" y="1247"/>
                <a:ext cx="1" cy="1"/>
              </a:xfrm>
              <a:prstGeom prst="rect">
                <a:avLst/>
              </a:prstGeom>
              <a:solidFill>
                <a:srgbClr val="C1C1C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/>
                <a:endParaRPr lang="ja-JP" altLang="en-US" sz="800">
                  <a:latin typeface="HGP創英角ｺﾞｼｯｸUB" pitchFamily="50" charset="-128"/>
                  <a:ea typeface="HGP創英角ｺﾞｼｯｸUB" pitchFamily="50" charset="-128"/>
                  <a:cs typeface="メイリオ" pitchFamily="50" charset="-128"/>
                </a:endParaRPr>
              </a:p>
            </p:txBody>
          </p:sp>
          <p:sp>
            <p:nvSpPr>
              <p:cNvPr id="67" name="Freeform 192"/>
              <p:cNvSpPr>
                <a:spLocks/>
              </p:cNvSpPr>
              <p:nvPr/>
            </p:nvSpPr>
            <p:spPr bwMode="auto">
              <a:xfrm>
                <a:off x="2396" y="1093"/>
                <a:ext cx="22" cy="153"/>
              </a:xfrm>
              <a:custGeom>
                <a:avLst/>
                <a:gdLst>
                  <a:gd name="T0" fmla="*/ 5 w 22"/>
                  <a:gd name="T1" fmla="*/ 0 h 153"/>
                  <a:gd name="T2" fmla="*/ 0 w 22"/>
                  <a:gd name="T3" fmla="*/ 3 h 153"/>
                  <a:gd name="T4" fmla="*/ 0 w 22"/>
                  <a:gd name="T5" fmla="*/ 150 h 153"/>
                  <a:gd name="T6" fmla="*/ 0 w 22"/>
                  <a:gd name="T7" fmla="*/ 150 h 153"/>
                  <a:gd name="T8" fmla="*/ 1 w 22"/>
                  <a:gd name="T9" fmla="*/ 150 h 153"/>
                  <a:gd name="T10" fmla="*/ 1 w 22"/>
                  <a:gd name="T11" fmla="*/ 150 h 153"/>
                  <a:gd name="T12" fmla="*/ 1 w 22"/>
                  <a:gd name="T13" fmla="*/ 150 h 153"/>
                  <a:gd name="T14" fmla="*/ 1 w 22"/>
                  <a:gd name="T15" fmla="*/ 150 h 153"/>
                  <a:gd name="T16" fmla="*/ 2 w 22"/>
                  <a:gd name="T17" fmla="*/ 150 h 153"/>
                  <a:gd name="T18" fmla="*/ 2 w 22"/>
                  <a:gd name="T19" fmla="*/ 150 h 153"/>
                  <a:gd name="T20" fmla="*/ 2 w 22"/>
                  <a:gd name="T21" fmla="*/ 150 h 153"/>
                  <a:gd name="T22" fmla="*/ 3 w 22"/>
                  <a:gd name="T23" fmla="*/ 150 h 153"/>
                  <a:gd name="T24" fmla="*/ 3 w 22"/>
                  <a:gd name="T25" fmla="*/ 150 h 153"/>
                  <a:gd name="T26" fmla="*/ 3 w 22"/>
                  <a:gd name="T27" fmla="*/ 150 h 153"/>
                  <a:gd name="T28" fmla="*/ 4 w 22"/>
                  <a:gd name="T29" fmla="*/ 150 h 153"/>
                  <a:gd name="T30" fmla="*/ 4 w 22"/>
                  <a:gd name="T31" fmla="*/ 150 h 153"/>
                  <a:gd name="T32" fmla="*/ 5 w 22"/>
                  <a:gd name="T33" fmla="*/ 150 h 153"/>
                  <a:gd name="T34" fmla="*/ 5 w 22"/>
                  <a:gd name="T35" fmla="*/ 150 h 153"/>
                  <a:gd name="T36" fmla="*/ 5 w 22"/>
                  <a:gd name="T37" fmla="*/ 150 h 153"/>
                  <a:gd name="T38" fmla="*/ 6 w 22"/>
                  <a:gd name="T39" fmla="*/ 151 h 153"/>
                  <a:gd name="T40" fmla="*/ 6 w 22"/>
                  <a:gd name="T41" fmla="*/ 151 h 153"/>
                  <a:gd name="T42" fmla="*/ 6 w 22"/>
                  <a:gd name="T43" fmla="*/ 151 h 153"/>
                  <a:gd name="T44" fmla="*/ 7 w 22"/>
                  <a:gd name="T45" fmla="*/ 151 h 153"/>
                  <a:gd name="T46" fmla="*/ 7 w 22"/>
                  <a:gd name="T47" fmla="*/ 151 h 153"/>
                  <a:gd name="T48" fmla="*/ 7 w 22"/>
                  <a:gd name="T49" fmla="*/ 151 h 153"/>
                  <a:gd name="T50" fmla="*/ 7 w 22"/>
                  <a:gd name="T51" fmla="*/ 151 h 153"/>
                  <a:gd name="T52" fmla="*/ 8 w 22"/>
                  <a:gd name="T53" fmla="*/ 152 h 153"/>
                  <a:gd name="T54" fmla="*/ 8 w 22"/>
                  <a:gd name="T55" fmla="*/ 152 h 153"/>
                  <a:gd name="T56" fmla="*/ 8 w 22"/>
                  <a:gd name="T57" fmla="*/ 152 h 153"/>
                  <a:gd name="T58" fmla="*/ 9 w 22"/>
                  <a:gd name="T59" fmla="*/ 152 h 153"/>
                  <a:gd name="T60" fmla="*/ 9 w 22"/>
                  <a:gd name="T61" fmla="*/ 153 h 153"/>
                  <a:gd name="T62" fmla="*/ 9 w 22"/>
                  <a:gd name="T63" fmla="*/ 153 h 153"/>
                  <a:gd name="T64" fmla="*/ 10 w 22"/>
                  <a:gd name="T65" fmla="*/ 153 h 153"/>
                  <a:gd name="T66" fmla="*/ 22 w 22"/>
                  <a:gd name="T67" fmla="*/ 9 h 153"/>
                  <a:gd name="T68" fmla="*/ 5 w 22"/>
                  <a:gd name="T69" fmla="*/ 0 h 15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"/>
                  <a:gd name="T106" fmla="*/ 0 h 153"/>
                  <a:gd name="T107" fmla="*/ 22 w 22"/>
                  <a:gd name="T108" fmla="*/ 153 h 15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" h="153">
                    <a:moveTo>
                      <a:pt x="5" y="0"/>
                    </a:moveTo>
                    <a:lnTo>
                      <a:pt x="0" y="3"/>
                    </a:lnTo>
                    <a:lnTo>
                      <a:pt x="0" y="150"/>
                    </a:lnTo>
                    <a:lnTo>
                      <a:pt x="1" y="150"/>
                    </a:lnTo>
                    <a:lnTo>
                      <a:pt x="2" y="150"/>
                    </a:lnTo>
                    <a:lnTo>
                      <a:pt x="3" y="150"/>
                    </a:lnTo>
                    <a:lnTo>
                      <a:pt x="4" y="150"/>
                    </a:lnTo>
                    <a:lnTo>
                      <a:pt x="5" y="150"/>
                    </a:lnTo>
                    <a:lnTo>
                      <a:pt x="6" y="151"/>
                    </a:lnTo>
                    <a:lnTo>
                      <a:pt x="7" y="151"/>
                    </a:lnTo>
                    <a:lnTo>
                      <a:pt x="8" y="152"/>
                    </a:lnTo>
                    <a:lnTo>
                      <a:pt x="9" y="152"/>
                    </a:lnTo>
                    <a:lnTo>
                      <a:pt x="9" y="153"/>
                    </a:lnTo>
                    <a:lnTo>
                      <a:pt x="10" y="153"/>
                    </a:lnTo>
                    <a:lnTo>
                      <a:pt x="22" y="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1C1C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68" name="Freeform 193"/>
              <p:cNvSpPr>
                <a:spLocks/>
              </p:cNvSpPr>
              <p:nvPr/>
            </p:nvSpPr>
            <p:spPr bwMode="auto">
              <a:xfrm>
                <a:off x="2452" y="1101"/>
                <a:ext cx="66" cy="181"/>
              </a:xfrm>
              <a:custGeom>
                <a:avLst/>
                <a:gdLst>
                  <a:gd name="T0" fmla="*/ 0 w 66"/>
                  <a:gd name="T1" fmla="*/ 41 h 181"/>
                  <a:gd name="T2" fmla="*/ 66 w 66"/>
                  <a:gd name="T3" fmla="*/ 0 h 181"/>
                  <a:gd name="T4" fmla="*/ 66 w 66"/>
                  <a:gd name="T5" fmla="*/ 142 h 181"/>
                  <a:gd name="T6" fmla="*/ 1 w 66"/>
                  <a:gd name="T7" fmla="*/ 181 h 181"/>
                  <a:gd name="T8" fmla="*/ 0 w 66"/>
                  <a:gd name="T9" fmla="*/ 41 h 18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6"/>
                  <a:gd name="T16" fmla="*/ 0 h 181"/>
                  <a:gd name="T17" fmla="*/ 66 w 66"/>
                  <a:gd name="T18" fmla="*/ 181 h 18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6" h="181">
                    <a:moveTo>
                      <a:pt x="0" y="41"/>
                    </a:moveTo>
                    <a:lnTo>
                      <a:pt x="66" y="0"/>
                    </a:lnTo>
                    <a:lnTo>
                      <a:pt x="66" y="142"/>
                    </a:lnTo>
                    <a:lnTo>
                      <a:pt x="1" y="181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B9B9B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69" name="Freeform 194"/>
              <p:cNvSpPr>
                <a:spLocks/>
              </p:cNvSpPr>
              <p:nvPr/>
            </p:nvSpPr>
            <p:spPr bwMode="auto">
              <a:xfrm>
                <a:off x="2403" y="1112"/>
                <a:ext cx="50" cy="170"/>
              </a:xfrm>
              <a:custGeom>
                <a:avLst/>
                <a:gdLst>
                  <a:gd name="T0" fmla="*/ 50 w 50"/>
                  <a:gd name="T1" fmla="*/ 29 h 170"/>
                  <a:gd name="T2" fmla="*/ 0 w 50"/>
                  <a:gd name="T3" fmla="*/ 0 h 170"/>
                  <a:gd name="T4" fmla="*/ 0 w 50"/>
                  <a:gd name="T5" fmla="*/ 142 h 170"/>
                  <a:gd name="T6" fmla="*/ 50 w 50"/>
                  <a:gd name="T7" fmla="*/ 170 h 170"/>
                  <a:gd name="T8" fmla="*/ 50 w 50"/>
                  <a:gd name="T9" fmla="*/ 29 h 17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0"/>
                  <a:gd name="T16" fmla="*/ 0 h 170"/>
                  <a:gd name="T17" fmla="*/ 50 w 50"/>
                  <a:gd name="T18" fmla="*/ 170 h 17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0" h="170">
                    <a:moveTo>
                      <a:pt x="50" y="29"/>
                    </a:moveTo>
                    <a:lnTo>
                      <a:pt x="0" y="0"/>
                    </a:lnTo>
                    <a:lnTo>
                      <a:pt x="0" y="142"/>
                    </a:lnTo>
                    <a:lnTo>
                      <a:pt x="50" y="170"/>
                    </a:lnTo>
                    <a:lnTo>
                      <a:pt x="50" y="29"/>
                    </a:lnTo>
                    <a:close/>
                  </a:path>
                </a:pathLst>
              </a:custGeom>
              <a:solidFill>
                <a:srgbClr val="F3F3F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70" name="Freeform 195"/>
              <p:cNvSpPr>
                <a:spLocks/>
              </p:cNvSpPr>
              <p:nvPr/>
            </p:nvSpPr>
            <p:spPr bwMode="auto">
              <a:xfrm>
                <a:off x="2407" y="1123"/>
                <a:ext cx="41" cy="57"/>
              </a:xfrm>
              <a:custGeom>
                <a:avLst/>
                <a:gdLst>
                  <a:gd name="T0" fmla="*/ 0 w 41"/>
                  <a:gd name="T1" fmla="*/ 0 h 57"/>
                  <a:gd name="T2" fmla="*/ 0 w 41"/>
                  <a:gd name="T3" fmla="*/ 34 h 57"/>
                  <a:gd name="T4" fmla="*/ 41 w 41"/>
                  <a:gd name="T5" fmla="*/ 57 h 57"/>
                  <a:gd name="T6" fmla="*/ 41 w 41"/>
                  <a:gd name="T7" fmla="*/ 22 h 57"/>
                  <a:gd name="T8" fmla="*/ 0 w 41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"/>
                  <a:gd name="T16" fmla="*/ 0 h 57"/>
                  <a:gd name="T17" fmla="*/ 41 w 41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" h="57">
                    <a:moveTo>
                      <a:pt x="0" y="0"/>
                    </a:moveTo>
                    <a:lnTo>
                      <a:pt x="0" y="34"/>
                    </a:lnTo>
                    <a:lnTo>
                      <a:pt x="41" y="57"/>
                    </a:lnTo>
                    <a:lnTo>
                      <a:pt x="41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71" name="Freeform 196"/>
              <p:cNvSpPr>
                <a:spLocks/>
              </p:cNvSpPr>
              <p:nvPr/>
            </p:nvSpPr>
            <p:spPr bwMode="auto">
              <a:xfrm>
                <a:off x="2363" y="1089"/>
                <a:ext cx="27" cy="158"/>
              </a:xfrm>
              <a:custGeom>
                <a:avLst/>
                <a:gdLst>
                  <a:gd name="T0" fmla="*/ 0 w 27"/>
                  <a:gd name="T1" fmla="*/ 0 h 158"/>
                  <a:gd name="T2" fmla="*/ 0 w 27"/>
                  <a:gd name="T3" fmla="*/ 142 h 158"/>
                  <a:gd name="T4" fmla="*/ 27 w 27"/>
                  <a:gd name="T5" fmla="*/ 158 h 158"/>
                  <a:gd name="T6" fmla="*/ 27 w 27"/>
                  <a:gd name="T7" fmla="*/ 15 h 158"/>
                  <a:gd name="T8" fmla="*/ 0 w 27"/>
                  <a:gd name="T9" fmla="*/ 0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"/>
                  <a:gd name="T16" fmla="*/ 0 h 158"/>
                  <a:gd name="T17" fmla="*/ 27 w 27"/>
                  <a:gd name="T18" fmla="*/ 158 h 15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" h="158">
                    <a:moveTo>
                      <a:pt x="0" y="0"/>
                    </a:moveTo>
                    <a:lnTo>
                      <a:pt x="0" y="142"/>
                    </a:lnTo>
                    <a:lnTo>
                      <a:pt x="27" y="158"/>
                    </a:lnTo>
                    <a:lnTo>
                      <a:pt x="27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3F3F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72" name="Freeform 197"/>
              <p:cNvSpPr>
                <a:spLocks/>
              </p:cNvSpPr>
              <p:nvPr/>
            </p:nvSpPr>
            <p:spPr bwMode="auto">
              <a:xfrm>
                <a:off x="2367" y="1100"/>
                <a:ext cx="21" cy="48"/>
              </a:xfrm>
              <a:custGeom>
                <a:avLst/>
                <a:gdLst>
                  <a:gd name="T0" fmla="*/ 0 w 21"/>
                  <a:gd name="T1" fmla="*/ 0 h 48"/>
                  <a:gd name="T2" fmla="*/ 0 w 21"/>
                  <a:gd name="T3" fmla="*/ 37 h 48"/>
                  <a:gd name="T4" fmla="*/ 21 w 21"/>
                  <a:gd name="T5" fmla="*/ 48 h 48"/>
                  <a:gd name="T6" fmla="*/ 21 w 21"/>
                  <a:gd name="T7" fmla="*/ 12 h 48"/>
                  <a:gd name="T8" fmla="*/ 0 w 21"/>
                  <a:gd name="T9" fmla="*/ 0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"/>
                  <a:gd name="T16" fmla="*/ 0 h 48"/>
                  <a:gd name="T17" fmla="*/ 21 w 21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" h="48">
                    <a:moveTo>
                      <a:pt x="0" y="0"/>
                    </a:moveTo>
                    <a:lnTo>
                      <a:pt x="0" y="37"/>
                    </a:lnTo>
                    <a:lnTo>
                      <a:pt x="21" y="48"/>
                    </a:lnTo>
                    <a:lnTo>
                      <a:pt x="21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73" name="Freeform 198"/>
              <p:cNvSpPr>
                <a:spLocks/>
              </p:cNvSpPr>
              <p:nvPr/>
            </p:nvSpPr>
            <p:spPr bwMode="auto">
              <a:xfrm>
                <a:off x="2407" y="1164"/>
                <a:ext cx="40" cy="36"/>
              </a:xfrm>
              <a:custGeom>
                <a:avLst/>
                <a:gdLst>
                  <a:gd name="T0" fmla="*/ 40 w 40"/>
                  <a:gd name="T1" fmla="*/ 34 h 36"/>
                  <a:gd name="T2" fmla="*/ 40 w 40"/>
                  <a:gd name="T3" fmla="*/ 35 h 36"/>
                  <a:gd name="T4" fmla="*/ 39 w 40"/>
                  <a:gd name="T5" fmla="*/ 35 h 36"/>
                  <a:gd name="T6" fmla="*/ 39 w 40"/>
                  <a:gd name="T7" fmla="*/ 35 h 36"/>
                  <a:gd name="T8" fmla="*/ 39 w 40"/>
                  <a:gd name="T9" fmla="*/ 35 h 36"/>
                  <a:gd name="T10" fmla="*/ 39 w 40"/>
                  <a:gd name="T11" fmla="*/ 35 h 36"/>
                  <a:gd name="T12" fmla="*/ 39 w 40"/>
                  <a:gd name="T13" fmla="*/ 36 h 36"/>
                  <a:gd name="T14" fmla="*/ 39 w 40"/>
                  <a:gd name="T15" fmla="*/ 36 h 36"/>
                  <a:gd name="T16" fmla="*/ 39 w 40"/>
                  <a:gd name="T17" fmla="*/ 36 h 36"/>
                  <a:gd name="T18" fmla="*/ 38 w 40"/>
                  <a:gd name="T19" fmla="*/ 36 h 36"/>
                  <a:gd name="T20" fmla="*/ 38 w 40"/>
                  <a:gd name="T21" fmla="*/ 36 h 36"/>
                  <a:gd name="T22" fmla="*/ 38 w 40"/>
                  <a:gd name="T23" fmla="*/ 36 h 36"/>
                  <a:gd name="T24" fmla="*/ 38 w 40"/>
                  <a:gd name="T25" fmla="*/ 36 h 36"/>
                  <a:gd name="T26" fmla="*/ 37 w 40"/>
                  <a:gd name="T27" fmla="*/ 36 h 36"/>
                  <a:gd name="T28" fmla="*/ 3 w 40"/>
                  <a:gd name="T29" fmla="*/ 17 h 36"/>
                  <a:gd name="T30" fmla="*/ 2 w 40"/>
                  <a:gd name="T31" fmla="*/ 17 h 36"/>
                  <a:gd name="T32" fmla="*/ 1 w 40"/>
                  <a:gd name="T33" fmla="*/ 16 h 36"/>
                  <a:gd name="T34" fmla="*/ 1 w 40"/>
                  <a:gd name="T35" fmla="*/ 16 h 36"/>
                  <a:gd name="T36" fmla="*/ 0 w 40"/>
                  <a:gd name="T37" fmla="*/ 15 h 36"/>
                  <a:gd name="T38" fmla="*/ 0 w 40"/>
                  <a:gd name="T39" fmla="*/ 14 h 36"/>
                  <a:gd name="T40" fmla="*/ 0 w 40"/>
                  <a:gd name="T41" fmla="*/ 14 h 36"/>
                  <a:gd name="T42" fmla="*/ 0 w 40"/>
                  <a:gd name="T43" fmla="*/ 13 h 36"/>
                  <a:gd name="T44" fmla="*/ 0 w 40"/>
                  <a:gd name="T45" fmla="*/ 12 h 36"/>
                  <a:gd name="T46" fmla="*/ 0 w 40"/>
                  <a:gd name="T47" fmla="*/ 2 h 36"/>
                  <a:gd name="T48" fmla="*/ 0 w 40"/>
                  <a:gd name="T49" fmla="*/ 2 h 36"/>
                  <a:gd name="T50" fmla="*/ 0 w 40"/>
                  <a:gd name="T51" fmla="*/ 2 h 36"/>
                  <a:gd name="T52" fmla="*/ 0 w 40"/>
                  <a:gd name="T53" fmla="*/ 1 h 36"/>
                  <a:gd name="T54" fmla="*/ 0 w 40"/>
                  <a:gd name="T55" fmla="*/ 1 h 36"/>
                  <a:gd name="T56" fmla="*/ 0 w 40"/>
                  <a:gd name="T57" fmla="*/ 1 h 36"/>
                  <a:gd name="T58" fmla="*/ 0 w 40"/>
                  <a:gd name="T59" fmla="*/ 1 h 36"/>
                  <a:gd name="T60" fmla="*/ 0 w 40"/>
                  <a:gd name="T61" fmla="*/ 1 h 36"/>
                  <a:gd name="T62" fmla="*/ 1 w 40"/>
                  <a:gd name="T63" fmla="*/ 1 h 36"/>
                  <a:gd name="T64" fmla="*/ 1 w 40"/>
                  <a:gd name="T65" fmla="*/ 0 h 36"/>
                  <a:gd name="T66" fmla="*/ 1 w 40"/>
                  <a:gd name="T67" fmla="*/ 0 h 36"/>
                  <a:gd name="T68" fmla="*/ 1 w 40"/>
                  <a:gd name="T69" fmla="*/ 0 h 36"/>
                  <a:gd name="T70" fmla="*/ 2 w 40"/>
                  <a:gd name="T71" fmla="*/ 1 h 36"/>
                  <a:gd name="T72" fmla="*/ 2 w 40"/>
                  <a:gd name="T73" fmla="*/ 1 h 36"/>
                  <a:gd name="T74" fmla="*/ 37 w 40"/>
                  <a:gd name="T75" fmla="*/ 19 h 36"/>
                  <a:gd name="T76" fmla="*/ 37 w 40"/>
                  <a:gd name="T77" fmla="*/ 20 h 36"/>
                  <a:gd name="T78" fmla="*/ 38 w 40"/>
                  <a:gd name="T79" fmla="*/ 20 h 36"/>
                  <a:gd name="T80" fmla="*/ 38 w 40"/>
                  <a:gd name="T81" fmla="*/ 21 h 36"/>
                  <a:gd name="T82" fmla="*/ 39 w 40"/>
                  <a:gd name="T83" fmla="*/ 21 h 36"/>
                  <a:gd name="T84" fmla="*/ 39 w 40"/>
                  <a:gd name="T85" fmla="*/ 22 h 36"/>
                  <a:gd name="T86" fmla="*/ 39 w 40"/>
                  <a:gd name="T87" fmla="*/ 23 h 36"/>
                  <a:gd name="T88" fmla="*/ 39 w 40"/>
                  <a:gd name="T89" fmla="*/ 23 h 36"/>
                  <a:gd name="T90" fmla="*/ 40 w 40"/>
                  <a:gd name="T91" fmla="*/ 24 h 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40"/>
                  <a:gd name="T139" fmla="*/ 0 h 36"/>
                  <a:gd name="T140" fmla="*/ 40 w 40"/>
                  <a:gd name="T141" fmla="*/ 36 h 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40" h="36">
                    <a:moveTo>
                      <a:pt x="40" y="34"/>
                    </a:moveTo>
                    <a:lnTo>
                      <a:pt x="40" y="34"/>
                    </a:lnTo>
                    <a:lnTo>
                      <a:pt x="40" y="35"/>
                    </a:lnTo>
                    <a:lnTo>
                      <a:pt x="39" y="35"/>
                    </a:lnTo>
                    <a:lnTo>
                      <a:pt x="39" y="36"/>
                    </a:lnTo>
                    <a:lnTo>
                      <a:pt x="38" y="36"/>
                    </a:lnTo>
                    <a:lnTo>
                      <a:pt x="37" y="36"/>
                    </a:lnTo>
                    <a:lnTo>
                      <a:pt x="3" y="17"/>
                    </a:lnTo>
                    <a:lnTo>
                      <a:pt x="2" y="17"/>
                    </a:lnTo>
                    <a:lnTo>
                      <a:pt x="2" y="16"/>
                    </a:lnTo>
                    <a:lnTo>
                      <a:pt x="1" y="16"/>
                    </a:lnTo>
                    <a:lnTo>
                      <a:pt x="1" y="15"/>
                    </a:lnTo>
                    <a:lnTo>
                      <a:pt x="0" y="15"/>
                    </a:lnTo>
                    <a:lnTo>
                      <a:pt x="0" y="14"/>
                    </a:lnTo>
                    <a:lnTo>
                      <a:pt x="0" y="13"/>
                    </a:lnTo>
                    <a:lnTo>
                      <a:pt x="0" y="1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37" y="19"/>
                    </a:lnTo>
                    <a:lnTo>
                      <a:pt x="37" y="20"/>
                    </a:lnTo>
                    <a:lnTo>
                      <a:pt x="38" y="20"/>
                    </a:lnTo>
                    <a:lnTo>
                      <a:pt x="38" y="21"/>
                    </a:lnTo>
                    <a:lnTo>
                      <a:pt x="39" y="21"/>
                    </a:lnTo>
                    <a:lnTo>
                      <a:pt x="39" y="22"/>
                    </a:lnTo>
                    <a:lnTo>
                      <a:pt x="39" y="23"/>
                    </a:lnTo>
                    <a:lnTo>
                      <a:pt x="40" y="24"/>
                    </a:lnTo>
                    <a:lnTo>
                      <a:pt x="40" y="34"/>
                    </a:lnTo>
                    <a:close/>
                  </a:path>
                </a:pathLst>
              </a:custGeom>
              <a:solidFill>
                <a:srgbClr val="EDA74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74" name="Freeform 199"/>
              <p:cNvSpPr>
                <a:spLocks/>
              </p:cNvSpPr>
              <p:nvPr/>
            </p:nvSpPr>
            <p:spPr bwMode="auto">
              <a:xfrm>
                <a:off x="2367" y="1101"/>
                <a:ext cx="21" cy="13"/>
              </a:xfrm>
              <a:custGeom>
                <a:avLst/>
                <a:gdLst>
                  <a:gd name="T0" fmla="*/ 0 w 21"/>
                  <a:gd name="T1" fmla="*/ 1 h 13"/>
                  <a:gd name="T2" fmla="*/ 0 w 21"/>
                  <a:gd name="T3" fmla="*/ 1 h 13"/>
                  <a:gd name="T4" fmla="*/ 0 w 21"/>
                  <a:gd name="T5" fmla="*/ 1 h 13"/>
                  <a:gd name="T6" fmla="*/ 0 w 21"/>
                  <a:gd name="T7" fmla="*/ 2 h 13"/>
                  <a:gd name="T8" fmla="*/ 0 w 21"/>
                  <a:gd name="T9" fmla="*/ 2 h 13"/>
                  <a:gd name="T10" fmla="*/ 0 w 21"/>
                  <a:gd name="T11" fmla="*/ 2 h 13"/>
                  <a:gd name="T12" fmla="*/ 0 w 21"/>
                  <a:gd name="T13" fmla="*/ 2 h 13"/>
                  <a:gd name="T14" fmla="*/ 1 w 21"/>
                  <a:gd name="T15" fmla="*/ 2 h 13"/>
                  <a:gd name="T16" fmla="*/ 19 w 21"/>
                  <a:gd name="T17" fmla="*/ 13 h 13"/>
                  <a:gd name="T18" fmla="*/ 19 w 21"/>
                  <a:gd name="T19" fmla="*/ 13 h 13"/>
                  <a:gd name="T20" fmla="*/ 19 w 21"/>
                  <a:gd name="T21" fmla="*/ 13 h 13"/>
                  <a:gd name="T22" fmla="*/ 20 w 21"/>
                  <a:gd name="T23" fmla="*/ 13 h 13"/>
                  <a:gd name="T24" fmla="*/ 20 w 21"/>
                  <a:gd name="T25" fmla="*/ 13 h 13"/>
                  <a:gd name="T26" fmla="*/ 20 w 21"/>
                  <a:gd name="T27" fmla="*/ 13 h 13"/>
                  <a:gd name="T28" fmla="*/ 20 w 21"/>
                  <a:gd name="T29" fmla="*/ 13 h 13"/>
                  <a:gd name="T30" fmla="*/ 20 w 21"/>
                  <a:gd name="T31" fmla="*/ 13 h 13"/>
                  <a:gd name="T32" fmla="*/ 20 w 21"/>
                  <a:gd name="T33" fmla="*/ 12 h 13"/>
                  <a:gd name="T34" fmla="*/ 21 w 21"/>
                  <a:gd name="T35" fmla="*/ 12 h 13"/>
                  <a:gd name="T36" fmla="*/ 21 w 21"/>
                  <a:gd name="T37" fmla="*/ 12 h 13"/>
                  <a:gd name="T38" fmla="*/ 21 w 21"/>
                  <a:gd name="T39" fmla="*/ 12 h 13"/>
                  <a:gd name="T40" fmla="*/ 21 w 21"/>
                  <a:gd name="T41" fmla="*/ 11 h 13"/>
                  <a:gd name="T42" fmla="*/ 21 w 21"/>
                  <a:gd name="T43" fmla="*/ 11 h 13"/>
                  <a:gd name="T44" fmla="*/ 20 w 21"/>
                  <a:gd name="T45" fmla="*/ 11 h 13"/>
                  <a:gd name="T46" fmla="*/ 20 w 21"/>
                  <a:gd name="T47" fmla="*/ 11 h 13"/>
                  <a:gd name="T48" fmla="*/ 20 w 21"/>
                  <a:gd name="T49" fmla="*/ 11 h 13"/>
                  <a:gd name="T50" fmla="*/ 2 w 21"/>
                  <a:gd name="T51" fmla="*/ 0 h 13"/>
                  <a:gd name="T52" fmla="*/ 2 w 21"/>
                  <a:gd name="T53" fmla="*/ 0 h 13"/>
                  <a:gd name="T54" fmla="*/ 1 w 21"/>
                  <a:gd name="T55" fmla="*/ 0 h 13"/>
                  <a:gd name="T56" fmla="*/ 1 w 21"/>
                  <a:gd name="T57" fmla="*/ 0 h 13"/>
                  <a:gd name="T58" fmla="*/ 1 w 21"/>
                  <a:gd name="T59" fmla="*/ 0 h 13"/>
                  <a:gd name="T60" fmla="*/ 1 w 21"/>
                  <a:gd name="T61" fmla="*/ 0 h 13"/>
                  <a:gd name="T62" fmla="*/ 1 w 21"/>
                  <a:gd name="T63" fmla="*/ 1 h 13"/>
                  <a:gd name="T64" fmla="*/ 0 w 21"/>
                  <a:gd name="T65" fmla="*/ 1 h 1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1"/>
                  <a:gd name="T100" fmla="*/ 0 h 13"/>
                  <a:gd name="T101" fmla="*/ 21 w 21"/>
                  <a:gd name="T102" fmla="*/ 13 h 1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1" h="13">
                    <a:moveTo>
                      <a:pt x="0" y="1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9" y="13"/>
                    </a:lnTo>
                    <a:lnTo>
                      <a:pt x="20" y="13"/>
                    </a:lnTo>
                    <a:lnTo>
                      <a:pt x="20" y="12"/>
                    </a:lnTo>
                    <a:lnTo>
                      <a:pt x="21" y="12"/>
                    </a:lnTo>
                    <a:lnTo>
                      <a:pt x="21" y="11"/>
                    </a:lnTo>
                    <a:lnTo>
                      <a:pt x="20" y="1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F9E9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75" name="Freeform 200"/>
              <p:cNvSpPr>
                <a:spLocks/>
              </p:cNvSpPr>
              <p:nvPr/>
            </p:nvSpPr>
            <p:spPr bwMode="auto">
              <a:xfrm>
                <a:off x="2367" y="1108"/>
                <a:ext cx="21" cy="12"/>
              </a:xfrm>
              <a:custGeom>
                <a:avLst/>
                <a:gdLst>
                  <a:gd name="T0" fmla="*/ 0 w 21"/>
                  <a:gd name="T1" fmla="*/ 0 h 12"/>
                  <a:gd name="T2" fmla="*/ 0 w 21"/>
                  <a:gd name="T3" fmla="*/ 0 h 12"/>
                  <a:gd name="T4" fmla="*/ 0 w 21"/>
                  <a:gd name="T5" fmla="*/ 1 h 12"/>
                  <a:gd name="T6" fmla="*/ 0 w 21"/>
                  <a:gd name="T7" fmla="*/ 1 h 12"/>
                  <a:gd name="T8" fmla="*/ 0 w 21"/>
                  <a:gd name="T9" fmla="*/ 1 h 12"/>
                  <a:gd name="T10" fmla="*/ 0 w 21"/>
                  <a:gd name="T11" fmla="*/ 1 h 12"/>
                  <a:gd name="T12" fmla="*/ 0 w 21"/>
                  <a:gd name="T13" fmla="*/ 1 h 12"/>
                  <a:gd name="T14" fmla="*/ 1 w 21"/>
                  <a:gd name="T15" fmla="*/ 2 h 12"/>
                  <a:gd name="T16" fmla="*/ 19 w 21"/>
                  <a:gd name="T17" fmla="*/ 12 h 12"/>
                  <a:gd name="T18" fmla="*/ 19 w 21"/>
                  <a:gd name="T19" fmla="*/ 12 h 12"/>
                  <a:gd name="T20" fmla="*/ 19 w 21"/>
                  <a:gd name="T21" fmla="*/ 12 h 12"/>
                  <a:gd name="T22" fmla="*/ 20 w 21"/>
                  <a:gd name="T23" fmla="*/ 12 h 12"/>
                  <a:gd name="T24" fmla="*/ 20 w 21"/>
                  <a:gd name="T25" fmla="*/ 12 h 12"/>
                  <a:gd name="T26" fmla="*/ 20 w 21"/>
                  <a:gd name="T27" fmla="*/ 12 h 12"/>
                  <a:gd name="T28" fmla="*/ 20 w 21"/>
                  <a:gd name="T29" fmla="*/ 12 h 12"/>
                  <a:gd name="T30" fmla="*/ 20 w 21"/>
                  <a:gd name="T31" fmla="*/ 12 h 12"/>
                  <a:gd name="T32" fmla="*/ 20 w 21"/>
                  <a:gd name="T33" fmla="*/ 11 h 12"/>
                  <a:gd name="T34" fmla="*/ 21 w 21"/>
                  <a:gd name="T35" fmla="*/ 11 h 12"/>
                  <a:gd name="T36" fmla="*/ 21 w 21"/>
                  <a:gd name="T37" fmla="*/ 11 h 12"/>
                  <a:gd name="T38" fmla="*/ 21 w 21"/>
                  <a:gd name="T39" fmla="*/ 11 h 12"/>
                  <a:gd name="T40" fmla="*/ 21 w 21"/>
                  <a:gd name="T41" fmla="*/ 11 h 12"/>
                  <a:gd name="T42" fmla="*/ 21 w 21"/>
                  <a:gd name="T43" fmla="*/ 10 h 12"/>
                  <a:gd name="T44" fmla="*/ 20 w 21"/>
                  <a:gd name="T45" fmla="*/ 10 h 12"/>
                  <a:gd name="T46" fmla="*/ 20 w 21"/>
                  <a:gd name="T47" fmla="*/ 10 h 12"/>
                  <a:gd name="T48" fmla="*/ 20 w 21"/>
                  <a:gd name="T49" fmla="*/ 10 h 12"/>
                  <a:gd name="T50" fmla="*/ 2 w 21"/>
                  <a:gd name="T51" fmla="*/ 0 h 12"/>
                  <a:gd name="T52" fmla="*/ 2 w 21"/>
                  <a:gd name="T53" fmla="*/ 0 h 12"/>
                  <a:gd name="T54" fmla="*/ 1 w 21"/>
                  <a:gd name="T55" fmla="*/ 0 h 12"/>
                  <a:gd name="T56" fmla="*/ 1 w 21"/>
                  <a:gd name="T57" fmla="*/ 0 h 12"/>
                  <a:gd name="T58" fmla="*/ 1 w 21"/>
                  <a:gd name="T59" fmla="*/ 0 h 12"/>
                  <a:gd name="T60" fmla="*/ 1 w 21"/>
                  <a:gd name="T61" fmla="*/ 0 h 12"/>
                  <a:gd name="T62" fmla="*/ 1 w 21"/>
                  <a:gd name="T63" fmla="*/ 0 h 12"/>
                  <a:gd name="T64" fmla="*/ 0 w 21"/>
                  <a:gd name="T65" fmla="*/ 0 h 1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1"/>
                  <a:gd name="T100" fmla="*/ 0 h 12"/>
                  <a:gd name="T101" fmla="*/ 21 w 21"/>
                  <a:gd name="T102" fmla="*/ 12 h 1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1"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19" y="12"/>
                    </a:lnTo>
                    <a:lnTo>
                      <a:pt x="20" y="12"/>
                    </a:lnTo>
                    <a:lnTo>
                      <a:pt x="20" y="11"/>
                    </a:lnTo>
                    <a:lnTo>
                      <a:pt x="21" y="11"/>
                    </a:lnTo>
                    <a:lnTo>
                      <a:pt x="21" y="10"/>
                    </a:lnTo>
                    <a:lnTo>
                      <a:pt x="20" y="1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F9E9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76" name="Freeform 201"/>
              <p:cNvSpPr>
                <a:spLocks/>
              </p:cNvSpPr>
              <p:nvPr/>
            </p:nvSpPr>
            <p:spPr bwMode="auto">
              <a:xfrm>
                <a:off x="2367" y="1114"/>
                <a:ext cx="21" cy="12"/>
              </a:xfrm>
              <a:custGeom>
                <a:avLst/>
                <a:gdLst>
                  <a:gd name="T0" fmla="*/ 0 w 21"/>
                  <a:gd name="T1" fmla="*/ 0 h 12"/>
                  <a:gd name="T2" fmla="*/ 0 w 21"/>
                  <a:gd name="T3" fmla="*/ 1 h 12"/>
                  <a:gd name="T4" fmla="*/ 0 w 21"/>
                  <a:gd name="T5" fmla="*/ 1 h 12"/>
                  <a:gd name="T6" fmla="*/ 0 w 21"/>
                  <a:gd name="T7" fmla="*/ 1 h 12"/>
                  <a:gd name="T8" fmla="*/ 0 w 21"/>
                  <a:gd name="T9" fmla="*/ 1 h 12"/>
                  <a:gd name="T10" fmla="*/ 0 w 21"/>
                  <a:gd name="T11" fmla="*/ 1 h 12"/>
                  <a:gd name="T12" fmla="*/ 0 w 21"/>
                  <a:gd name="T13" fmla="*/ 2 h 12"/>
                  <a:gd name="T14" fmla="*/ 1 w 21"/>
                  <a:gd name="T15" fmla="*/ 2 h 12"/>
                  <a:gd name="T16" fmla="*/ 19 w 21"/>
                  <a:gd name="T17" fmla="*/ 12 h 12"/>
                  <a:gd name="T18" fmla="*/ 19 w 21"/>
                  <a:gd name="T19" fmla="*/ 12 h 12"/>
                  <a:gd name="T20" fmla="*/ 19 w 21"/>
                  <a:gd name="T21" fmla="*/ 12 h 12"/>
                  <a:gd name="T22" fmla="*/ 20 w 21"/>
                  <a:gd name="T23" fmla="*/ 12 h 12"/>
                  <a:gd name="T24" fmla="*/ 20 w 21"/>
                  <a:gd name="T25" fmla="*/ 12 h 12"/>
                  <a:gd name="T26" fmla="*/ 20 w 21"/>
                  <a:gd name="T27" fmla="*/ 12 h 12"/>
                  <a:gd name="T28" fmla="*/ 20 w 21"/>
                  <a:gd name="T29" fmla="*/ 12 h 12"/>
                  <a:gd name="T30" fmla="*/ 20 w 21"/>
                  <a:gd name="T31" fmla="*/ 12 h 12"/>
                  <a:gd name="T32" fmla="*/ 20 w 21"/>
                  <a:gd name="T33" fmla="*/ 12 h 12"/>
                  <a:gd name="T34" fmla="*/ 21 w 21"/>
                  <a:gd name="T35" fmla="*/ 11 h 12"/>
                  <a:gd name="T36" fmla="*/ 21 w 21"/>
                  <a:gd name="T37" fmla="*/ 11 h 12"/>
                  <a:gd name="T38" fmla="*/ 21 w 21"/>
                  <a:gd name="T39" fmla="*/ 11 h 12"/>
                  <a:gd name="T40" fmla="*/ 21 w 21"/>
                  <a:gd name="T41" fmla="*/ 11 h 12"/>
                  <a:gd name="T42" fmla="*/ 21 w 21"/>
                  <a:gd name="T43" fmla="*/ 11 h 12"/>
                  <a:gd name="T44" fmla="*/ 20 w 21"/>
                  <a:gd name="T45" fmla="*/ 10 h 12"/>
                  <a:gd name="T46" fmla="*/ 20 w 21"/>
                  <a:gd name="T47" fmla="*/ 10 h 12"/>
                  <a:gd name="T48" fmla="*/ 20 w 21"/>
                  <a:gd name="T49" fmla="*/ 10 h 12"/>
                  <a:gd name="T50" fmla="*/ 2 w 21"/>
                  <a:gd name="T51" fmla="*/ 0 h 12"/>
                  <a:gd name="T52" fmla="*/ 2 w 21"/>
                  <a:gd name="T53" fmla="*/ 0 h 12"/>
                  <a:gd name="T54" fmla="*/ 1 w 21"/>
                  <a:gd name="T55" fmla="*/ 0 h 12"/>
                  <a:gd name="T56" fmla="*/ 1 w 21"/>
                  <a:gd name="T57" fmla="*/ 0 h 12"/>
                  <a:gd name="T58" fmla="*/ 1 w 21"/>
                  <a:gd name="T59" fmla="*/ 0 h 12"/>
                  <a:gd name="T60" fmla="*/ 1 w 21"/>
                  <a:gd name="T61" fmla="*/ 0 h 12"/>
                  <a:gd name="T62" fmla="*/ 1 w 21"/>
                  <a:gd name="T63" fmla="*/ 0 h 12"/>
                  <a:gd name="T64" fmla="*/ 0 w 21"/>
                  <a:gd name="T65" fmla="*/ 0 h 1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1"/>
                  <a:gd name="T100" fmla="*/ 0 h 12"/>
                  <a:gd name="T101" fmla="*/ 21 w 21"/>
                  <a:gd name="T102" fmla="*/ 12 h 1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1"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9" y="12"/>
                    </a:lnTo>
                    <a:lnTo>
                      <a:pt x="20" y="12"/>
                    </a:lnTo>
                    <a:lnTo>
                      <a:pt x="21" y="12"/>
                    </a:lnTo>
                    <a:lnTo>
                      <a:pt x="21" y="11"/>
                    </a:lnTo>
                    <a:lnTo>
                      <a:pt x="20" y="1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F9E9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77" name="Freeform 202"/>
              <p:cNvSpPr>
                <a:spLocks/>
              </p:cNvSpPr>
              <p:nvPr/>
            </p:nvSpPr>
            <p:spPr bwMode="auto">
              <a:xfrm>
                <a:off x="2367" y="1120"/>
                <a:ext cx="21" cy="12"/>
              </a:xfrm>
              <a:custGeom>
                <a:avLst/>
                <a:gdLst>
                  <a:gd name="T0" fmla="*/ 0 w 21"/>
                  <a:gd name="T1" fmla="*/ 1 h 12"/>
                  <a:gd name="T2" fmla="*/ 0 w 21"/>
                  <a:gd name="T3" fmla="*/ 1 h 12"/>
                  <a:gd name="T4" fmla="*/ 0 w 21"/>
                  <a:gd name="T5" fmla="*/ 1 h 12"/>
                  <a:gd name="T6" fmla="*/ 0 w 21"/>
                  <a:gd name="T7" fmla="*/ 1 h 12"/>
                  <a:gd name="T8" fmla="*/ 0 w 21"/>
                  <a:gd name="T9" fmla="*/ 1 h 12"/>
                  <a:gd name="T10" fmla="*/ 0 w 21"/>
                  <a:gd name="T11" fmla="*/ 2 h 12"/>
                  <a:gd name="T12" fmla="*/ 0 w 21"/>
                  <a:gd name="T13" fmla="*/ 2 h 12"/>
                  <a:gd name="T14" fmla="*/ 1 w 21"/>
                  <a:gd name="T15" fmla="*/ 2 h 12"/>
                  <a:gd name="T16" fmla="*/ 19 w 21"/>
                  <a:gd name="T17" fmla="*/ 12 h 12"/>
                  <a:gd name="T18" fmla="*/ 19 w 21"/>
                  <a:gd name="T19" fmla="*/ 12 h 12"/>
                  <a:gd name="T20" fmla="*/ 19 w 21"/>
                  <a:gd name="T21" fmla="*/ 12 h 12"/>
                  <a:gd name="T22" fmla="*/ 20 w 21"/>
                  <a:gd name="T23" fmla="*/ 12 h 12"/>
                  <a:gd name="T24" fmla="*/ 20 w 21"/>
                  <a:gd name="T25" fmla="*/ 12 h 12"/>
                  <a:gd name="T26" fmla="*/ 20 w 21"/>
                  <a:gd name="T27" fmla="*/ 12 h 12"/>
                  <a:gd name="T28" fmla="*/ 20 w 21"/>
                  <a:gd name="T29" fmla="*/ 12 h 12"/>
                  <a:gd name="T30" fmla="*/ 20 w 21"/>
                  <a:gd name="T31" fmla="*/ 12 h 12"/>
                  <a:gd name="T32" fmla="*/ 20 w 21"/>
                  <a:gd name="T33" fmla="*/ 12 h 12"/>
                  <a:gd name="T34" fmla="*/ 21 w 21"/>
                  <a:gd name="T35" fmla="*/ 12 h 12"/>
                  <a:gd name="T36" fmla="*/ 21 w 21"/>
                  <a:gd name="T37" fmla="*/ 11 h 12"/>
                  <a:gd name="T38" fmla="*/ 21 w 21"/>
                  <a:gd name="T39" fmla="*/ 11 h 12"/>
                  <a:gd name="T40" fmla="*/ 21 w 21"/>
                  <a:gd name="T41" fmla="*/ 11 h 12"/>
                  <a:gd name="T42" fmla="*/ 21 w 21"/>
                  <a:gd name="T43" fmla="*/ 11 h 12"/>
                  <a:gd name="T44" fmla="*/ 20 w 21"/>
                  <a:gd name="T45" fmla="*/ 11 h 12"/>
                  <a:gd name="T46" fmla="*/ 20 w 21"/>
                  <a:gd name="T47" fmla="*/ 10 h 12"/>
                  <a:gd name="T48" fmla="*/ 20 w 21"/>
                  <a:gd name="T49" fmla="*/ 10 h 12"/>
                  <a:gd name="T50" fmla="*/ 2 w 21"/>
                  <a:gd name="T51" fmla="*/ 0 h 12"/>
                  <a:gd name="T52" fmla="*/ 2 w 21"/>
                  <a:gd name="T53" fmla="*/ 0 h 12"/>
                  <a:gd name="T54" fmla="*/ 1 w 21"/>
                  <a:gd name="T55" fmla="*/ 0 h 12"/>
                  <a:gd name="T56" fmla="*/ 1 w 21"/>
                  <a:gd name="T57" fmla="*/ 0 h 12"/>
                  <a:gd name="T58" fmla="*/ 1 w 21"/>
                  <a:gd name="T59" fmla="*/ 0 h 12"/>
                  <a:gd name="T60" fmla="*/ 1 w 21"/>
                  <a:gd name="T61" fmla="*/ 0 h 12"/>
                  <a:gd name="T62" fmla="*/ 1 w 21"/>
                  <a:gd name="T63" fmla="*/ 0 h 12"/>
                  <a:gd name="T64" fmla="*/ 0 w 21"/>
                  <a:gd name="T65" fmla="*/ 0 h 1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1"/>
                  <a:gd name="T100" fmla="*/ 0 h 12"/>
                  <a:gd name="T101" fmla="*/ 21 w 21"/>
                  <a:gd name="T102" fmla="*/ 12 h 1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1" h="12">
                    <a:moveTo>
                      <a:pt x="0" y="0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9" y="12"/>
                    </a:lnTo>
                    <a:lnTo>
                      <a:pt x="20" y="12"/>
                    </a:lnTo>
                    <a:lnTo>
                      <a:pt x="21" y="12"/>
                    </a:lnTo>
                    <a:lnTo>
                      <a:pt x="21" y="11"/>
                    </a:lnTo>
                    <a:lnTo>
                      <a:pt x="20" y="11"/>
                    </a:lnTo>
                    <a:lnTo>
                      <a:pt x="20" y="1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F9E9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78" name="Freeform 203"/>
              <p:cNvSpPr>
                <a:spLocks/>
              </p:cNvSpPr>
              <p:nvPr/>
            </p:nvSpPr>
            <p:spPr bwMode="auto">
              <a:xfrm>
                <a:off x="2367" y="1126"/>
                <a:ext cx="21" cy="13"/>
              </a:xfrm>
              <a:custGeom>
                <a:avLst/>
                <a:gdLst>
                  <a:gd name="T0" fmla="*/ 0 w 21"/>
                  <a:gd name="T1" fmla="*/ 1 h 13"/>
                  <a:gd name="T2" fmla="*/ 0 w 21"/>
                  <a:gd name="T3" fmla="*/ 1 h 13"/>
                  <a:gd name="T4" fmla="*/ 0 w 21"/>
                  <a:gd name="T5" fmla="*/ 1 h 13"/>
                  <a:gd name="T6" fmla="*/ 0 w 21"/>
                  <a:gd name="T7" fmla="*/ 1 h 13"/>
                  <a:gd name="T8" fmla="*/ 0 w 21"/>
                  <a:gd name="T9" fmla="*/ 2 h 13"/>
                  <a:gd name="T10" fmla="*/ 0 w 21"/>
                  <a:gd name="T11" fmla="*/ 2 h 13"/>
                  <a:gd name="T12" fmla="*/ 0 w 21"/>
                  <a:gd name="T13" fmla="*/ 2 h 13"/>
                  <a:gd name="T14" fmla="*/ 1 w 21"/>
                  <a:gd name="T15" fmla="*/ 2 h 13"/>
                  <a:gd name="T16" fmla="*/ 19 w 21"/>
                  <a:gd name="T17" fmla="*/ 12 h 13"/>
                  <a:gd name="T18" fmla="*/ 19 w 21"/>
                  <a:gd name="T19" fmla="*/ 13 h 13"/>
                  <a:gd name="T20" fmla="*/ 19 w 21"/>
                  <a:gd name="T21" fmla="*/ 13 h 13"/>
                  <a:gd name="T22" fmla="*/ 20 w 21"/>
                  <a:gd name="T23" fmla="*/ 13 h 13"/>
                  <a:gd name="T24" fmla="*/ 20 w 21"/>
                  <a:gd name="T25" fmla="*/ 13 h 13"/>
                  <a:gd name="T26" fmla="*/ 20 w 21"/>
                  <a:gd name="T27" fmla="*/ 13 h 13"/>
                  <a:gd name="T28" fmla="*/ 20 w 21"/>
                  <a:gd name="T29" fmla="*/ 12 h 13"/>
                  <a:gd name="T30" fmla="*/ 20 w 21"/>
                  <a:gd name="T31" fmla="*/ 12 h 13"/>
                  <a:gd name="T32" fmla="*/ 20 w 21"/>
                  <a:gd name="T33" fmla="*/ 12 h 13"/>
                  <a:gd name="T34" fmla="*/ 21 w 21"/>
                  <a:gd name="T35" fmla="*/ 12 h 13"/>
                  <a:gd name="T36" fmla="*/ 21 w 21"/>
                  <a:gd name="T37" fmla="*/ 12 h 13"/>
                  <a:gd name="T38" fmla="*/ 21 w 21"/>
                  <a:gd name="T39" fmla="*/ 11 h 13"/>
                  <a:gd name="T40" fmla="*/ 21 w 21"/>
                  <a:gd name="T41" fmla="*/ 11 h 13"/>
                  <a:gd name="T42" fmla="*/ 21 w 21"/>
                  <a:gd name="T43" fmla="*/ 11 h 13"/>
                  <a:gd name="T44" fmla="*/ 20 w 21"/>
                  <a:gd name="T45" fmla="*/ 11 h 13"/>
                  <a:gd name="T46" fmla="*/ 20 w 21"/>
                  <a:gd name="T47" fmla="*/ 11 h 13"/>
                  <a:gd name="T48" fmla="*/ 20 w 21"/>
                  <a:gd name="T49" fmla="*/ 10 h 13"/>
                  <a:gd name="T50" fmla="*/ 2 w 21"/>
                  <a:gd name="T51" fmla="*/ 0 h 13"/>
                  <a:gd name="T52" fmla="*/ 2 w 21"/>
                  <a:gd name="T53" fmla="*/ 0 h 13"/>
                  <a:gd name="T54" fmla="*/ 1 w 21"/>
                  <a:gd name="T55" fmla="*/ 0 h 13"/>
                  <a:gd name="T56" fmla="*/ 1 w 21"/>
                  <a:gd name="T57" fmla="*/ 0 h 13"/>
                  <a:gd name="T58" fmla="*/ 1 w 21"/>
                  <a:gd name="T59" fmla="*/ 0 h 13"/>
                  <a:gd name="T60" fmla="*/ 1 w 21"/>
                  <a:gd name="T61" fmla="*/ 0 h 13"/>
                  <a:gd name="T62" fmla="*/ 1 w 21"/>
                  <a:gd name="T63" fmla="*/ 0 h 13"/>
                  <a:gd name="T64" fmla="*/ 0 w 21"/>
                  <a:gd name="T65" fmla="*/ 1 h 1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1"/>
                  <a:gd name="T100" fmla="*/ 0 h 13"/>
                  <a:gd name="T101" fmla="*/ 21 w 21"/>
                  <a:gd name="T102" fmla="*/ 13 h 1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1" h="13">
                    <a:moveTo>
                      <a:pt x="0" y="1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9" y="12"/>
                    </a:lnTo>
                    <a:lnTo>
                      <a:pt x="19" y="13"/>
                    </a:lnTo>
                    <a:lnTo>
                      <a:pt x="20" y="13"/>
                    </a:lnTo>
                    <a:lnTo>
                      <a:pt x="20" y="12"/>
                    </a:lnTo>
                    <a:lnTo>
                      <a:pt x="21" y="12"/>
                    </a:lnTo>
                    <a:lnTo>
                      <a:pt x="21" y="11"/>
                    </a:lnTo>
                    <a:lnTo>
                      <a:pt x="20" y="11"/>
                    </a:lnTo>
                    <a:lnTo>
                      <a:pt x="20" y="1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F9E9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79" name="Freeform 204"/>
              <p:cNvSpPr>
                <a:spLocks/>
              </p:cNvSpPr>
              <p:nvPr/>
            </p:nvSpPr>
            <p:spPr bwMode="auto">
              <a:xfrm>
                <a:off x="2367" y="1132"/>
                <a:ext cx="21" cy="13"/>
              </a:xfrm>
              <a:custGeom>
                <a:avLst/>
                <a:gdLst>
                  <a:gd name="T0" fmla="*/ 0 w 21"/>
                  <a:gd name="T1" fmla="*/ 1 h 13"/>
                  <a:gd name="T2" fmla="*/ 0 w 21"/>
                  <a:gd name="T3" fmla="*/ 1 h 13"/>
                  <a:gd name="T4" fmla="*/ 0 w 21"/>
                  <a:gd name="T5" fmla="*/ 1 h 13"/>
                  <a:gd name="T6" fmla="*/ 0 w 21"/>
                  <a:gd name="T7" fmla="*/ 2 h 13"/>
                  <a:gd name="T8" fmla="*/ 0 w 21"/>
                  <a:gd name="T9" fmla="*/ 2 h 13"/>
                  <a:gd name="T10" fmla="*/ 0 w 21"/>
                  <a:gd name="T11" fmla="*/ 2 h 13"/>
                  <a:gd name="T12" fmla="*/ 0 w 21"/>
                  <a:gd name="T13" fmla="*/ 2 h 13"/>
                  <a:gd name="T14" fmla="*/ 1 w 21"/>
                  <a:gd name="T15" fmla="*/ 2 h 13"/>
                  <a:gd name="T16" fmla="*/ 19 w 21"/>
                  <a:gd name="T17" fmla="*/ 13 h 13"/>
                  <a:gd name="T18" fmla="*/ 19 w 21"/>
                  <a:gd name="T19" fmla="*/ 13 h 13"/>
                  <a:gd name="T20" fmla="*/ 19 w 21"/>
                  <a:gd name="T21" fmla="*/ 13 h 13"/>
                  <a:gd name="T22" fmla="*/ 20 w 21"/>
                  <a:gd name="T23" fmla="*/ 13 h 13"/>
                  <a:gd name="T24" fmla="*/ 20 w 21"/>
                  <a:gd name="T25" fmla="*/ 13 h 13"/>
                  <a:gd name="T26" fmla="*/ 20 w 21"/>
                  <a:gd name="T27" fmla="*/ 13 h 13"/>
                  <a:gd name="T28" fmla="*/ 20 w 21"/>
                  <a:gd name="T29" fmla="*/ 13 h 13"/>
                  <a:gd name="T30" fmla="*/ 20 w 21"/>
                  <a:gd name="T31" fmla="*/ 12 h 13"/>
                  <a:gd name="T32" fmla="*/ 20 w 21"/>
                  <a:gd name="T33" fmla="*/ 12 h 13"/>
                  <a:gd name="T34" fmla="*/ 21 w 21"/>
                  <a:gd name="T35" fmla="*/ 12 h 13"/>
                  <a:gd name="T36" fmla="*/ 21 w 21"/>
                  <a:gd name="T37" fmla="*/ 12 h 13"/>
                  <a:gd name="T38" fmla="*/ 21 w 21"/>
                  <a:gd name="T39" fmla="*/ 12 h 13"/>
                  <a:gd name="T40" fmla="*/ 21 w 21"/>
                  <a:gd name="T41" fmla="*/ 11 h 13"/>
                  <a:gd name="T42" fmla="*/ 21 w 21"/>
                  <a:gd name="T43" fmla="*/ 11 h 13"/>
                  <a:gd name="T44" fmla="*/ 20 w 21"/>
                  <a:gd name="T45" fmla="*/ 11 h 13"/>
                  <a:gd name="T46" fmla="*/ 20 w 21"/>
                  <a:gd name="T47" fmla="*/ 11 h 13"/>
                  <a:gd name="T48" fmla="*/ 20 w 21"/>
                  <a:gd name="T49" fmla="*/ 11 h 13"/>
                  <a:gd name="T50" fmla="*/ 2 w 21"/>
                  <a:gd name="T51" fmla="*/ 0 h 13"/>
                  <a:gd name="T52" fmla="*/ 2 w 21"/>
                  <a:gd name="T53" fmla="*/ 0 h 13"/>
                  <a:gd name="T54" fmla="*/ 1 w 21"/>
                  <a:gd name="T55" fmla="*/ 0 h 13"/>
                  <a:gd name="T56" fmla="*/ 1 w 21"/>
                  <a:gd name="T57" fmla="*/ 0 h 13"/>
                  <a:gd name="T58" fmla="*/ 1 w 21"/>
                  <a:gd name="T59" fmla="*/ 0 h 13"/>
                  <a:gd name="T60" fmla="*/ 1 w 21"/>
                  <a:gd name="T61" fmla="*/ 0 h 13"/>
                  <a:gd name="T62" fmla="*/ 1 w 21"/>
                  <a:gd name="T63" fmla="*/ 1 h 13"/>
                  <a:gd name="T64" fmla="*/ 0 w 21"/>
                  <a:gd name="T65" fmla="*/ 1 h 1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1"/>
                  <a:gd name="T100" fmla="*/ 0 h 13"/>
                  <a:gd name="T101" fmla="*/ 21 w 21"/>
                  <a:gd name="T102" fmla="*/ 13 h 1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1" h="13">
                    <a:moveTo>
                      <a:pt x="0" y="1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9" y="13"/>
                    </a:lnTo>
                    <a:lnTo>
                      <a:pt x="20" y="13"/>
                    </a:lnTo>
                    <a:lnTo>
                      <a:pt x="20" y="12"/>
                    </a:lnTo>
                    <a:lnTo>
                      <a:pt x="21" y="12"/>
                    </a:lnTo>
                    <a:lnTo>
                      <a:pt x="21" y="11"/>
                    </a:lnTo>
                    <a:lnTo>
                      <a:pt x="20" y="1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F9E9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80" name="Freeform 205"/>
              <p:cNvSpPr>
                <a:spLocks/>
              </p:cNvSpPr>
              <p:nvPr/>
            </p:nvSpPr>
            <p:spPr bwMode="auto">
              <a:xfrm>
                <a:off x="2407" y="1123"/>
                <a:ext cx="41" cy="23"/>
              </a:xfrm>
              <a:custGeom>
                <a:avLst/>
                <a:gdLst>
                  <a:gd name="T0" fmla="*/ 0 w 41"/>
                  <a:gd name="T1" fmla="*/ 0 h 23"/>
                  <a:gd name="T2" fmla="*/ 0 w 41"/>
                  <a:gd name="T3" fmla="*/ 1 h 23"/>
                  <a:gd name="T4" fmla="*/ 0 w 41"/>
                  <a:gd name="T5" fmla="*/ 1 h 23"/>
                  <a:gd name="T6" fmla="*/ 0 w 41"/>
                  <a:gd name="T7" fmla="*/ 1 h 23"/>
                  <a:gd name="T8" fmla="*/ 0 w 41"/>
                  <a:gd name="T9" fmla="*/ 1 h 23"/>
                  <a:gd name="T10" fmla="*/ 0 w 41"/>
                  <a:gd name="T11" fmla="*/ 1 h 23"/>
                  <a:gd name="T12" fmla="*/ 0 w 41"/>
                  <a:gd name="T13" fmla="*/ 2 h 23"/>
                  <a:gd name="T14" fmla="*/ 1 w 41"/>
                  <a:gd name="T15" fmla="*/ 2 h 23"/>
                  <a:gd name="T16" fmla="*/ 39 w 41"/>
                  <a:gd name="T17" fmla="*/ 23 h 23"/>
                  <a:gd name="T18" fmla="*/ 40 w 41"/>
                  <a:gd name="T19" fmla="*/ 23 h 23"/>
                  <a:gd name="T20" fmla="*/ 40 w 41"/>
                  <a:gd name="T21" fmla="*/ 23 h 23"/>
                  <a:gd name="T22" fmla="*/ 40 w 41"/>
                  <a:gd name="T23" fmla="*/ 23 h 23"/>
                  <a:gd name="T24" fmla="*/ 40 w 41"/>
                  <a:gd name="T25" fmla="*/ 23 h 23"/>
                  <a:gd name="T26" fmla="*/ 40 w 41"/>
                  <a:gd name="T27" fmla="*/ 23 h 23"/>
                  <a:gd name="T28" fmla="*/ 41 w 41"/>
                  <a:gd name="T29" fmla="*/ 23 h 23"/>
                  <a:gd name="T30" fmla="*/ 41 w 41"/>
                  <a:gd name="T31" fmla="*/ 23 h 23"/>
                  <a:gd name="T32" fmla="*/ 41 w 41"/>
                  <a:gd name="T33" fmla="*/ 23 h 23"/>
                  <a:gd name="T34" fmla="*/ 41 w 41"/>
                  <a:gd name="T35" fmla="*/ 23 h 23"/>
                  <a:gd name="T36" fmla="*/ 41 w 41"/>
                  <a:gd name="T37" fmla="*/ 22 h 23"/>
                  <a:gd name="T38" fmla="*/ 41 w 41"/>
                  <a:gd name="T39" fmla="*/ 22 h 23"/>
                  <a:gd name="T40" fmla="*/ 41 w 41"/>
                  <a:gd name="T41" fmla="*/ 22 h 23"/>
                  <a:gd name="T42" fmla="*/ 41 w 41"/>
                  <a:gd name="T43" fmla="*/ 22 h 23"/>
                  <a:gd name="T44" fmla="*/ 41 w 41"/>
                  <a:gd name="T45" fmla="*/ 22 h 23"/>
                  <a:gd name="T46" fmla="*/ 41 w 41"/>
                  <a:gd name="T47" fmla="*/ 21 h 23"/>
                  <a:gd name="T48" fmla="*/ 40 w 41"/>
                  <a:gd name="T49" fmla="*/ 21 h 23"/>
                  <a:gd name="T50" fmla="*/ 2 w 41"/>
                  <a:gd name="T51" fmla="*/ 0 h 23"/>
                  <a:gd name="T52" fmla="*/ 1 w 41"/>
                  <a:gd name="T53" fmla="*/ 0 h 23"/>
                  <a:gd name="T54" fmla="*/ 1 w 41"/>
                  <a:gd name="T55" fmla="*/ 0 h 23"/>
                  <a:gd name="T56" fmla="*/ 1 w 41"/>
                  <a:gd name="T57" fmla="*/ 0 h 23"/>
                  <a:gd name="T58" fmla="*/ 1 w 41"/>
                  <a:gd name="T59" fmla="*/ 0 h 23"/>
                  <a:gd name="T60" fmla="*/ 1 w 41"/>
                  <a:gd name="T61" fmla="*/ 0 h 23"/>
                  <a:gd name="T62" fmla="*/ 0 w 41"/>
                  <a:gd name="T63" fmla="*/ 0 h 23"/>
                  <a:gd name="T64" fmla="*/ 0 w 41"/>
                  <a:gd name="T65" fmla="*/ 0 h 2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41"/>
                  <a:gd name="T100" fmla="*/ 0 h 23"/>
                  <a:gd name="T101" fmla="*/ 41 w 41"/>
                  <a:gd name="T102" fmla="*/ 23 h 2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41" h="23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39" y="23"/>
                    </a:lnTo>
                    <a:lnTo>
                      <a:pt x="40" y="23"/>
                    </a:lnTo>
                    <a:lnTo>
                      <a:pt x="41" y="23"/>
                    </a:lnTo>
                    <a:lnTo>
                      <a:pt x="41" y="22"/>
                    </a:lnTo>
                    <a:lnTo>
                      <a:pt x="41" y="21"/>
                    </a:lnTo>
                    <a:lnTo>
                      <a:pt x="40" y="2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F9E9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81" name="Freeform 206"/>
              <p:cNvSpPr>
                <a:spLocks/>
              </p:cNvSpPr>
              <p:nvPr/>
            </p:nvSpPr>
            <p:spPr bwMode="auto">
              <a:xfrm>
                <a:off x="2407" y="1129"/>
                <a:ext cx="41" cy="24"/>
              </a:xfrm>
              <a:custGeom>
                <a:avLst/>
                <a:gdLst>
                  <a:gd name="T0" fmla="*/ 0 w 41"/>
                  <a:gd name="T1" fmla="*/ 1 h 24"/>
                  <a:gd name="T2" fmla="*/ 0 w 41"/>
                  <a:gd name="T3" fmla="*/ 1 h 24"/>
                  <a:gd name="T4" fmla="*/ 0 w 41"/>
                  <a:gd name="T5" fmla="*/ 1 h 24"/>
                  <a:gd name="T6" fmla="*/ 0 w 41"/>
                  <a:gd name="T7" fmla="*/ 1 h 24"/>
                  <a:gd name="T8" fmla="*/ 0 w 41"/>
                  <a:gd name="T9" fmla="*/ 1 h 24"/>
                  <a:gd name="T10" fmla="*/ 0 w 41"/>
                  <a:gd name="T11" fmla="*/ 2 h 24"/>
                  <a:gd name="T12" fmla="*/ 0 w 41"/>
                  <a:gd name="T13" fmla="*/ 2 h 24"/>
                  <a:gd name="T14" fmla="*/ 1 w 41"/>
                  <a:gd name="T15" fmla="*/ 2 h 24"/>
                  <a:gd name="T16" fmla="*/ 39 w 41"/>
                  <a:gd name="T17" fmla="*/ 24 h 24"/>
                  <a:gd name="T18" fmla="*/ 40 w 41"/>
                  <a:gd name="T19" fmla="*/ 24 h 24"/>
                  <a:gd name="T20" fmla="*/ 40 w 41"/>
                  <a:gd name="T21" fmla="*/ 24 h 24"/>
                  <a:gd name="T22" fmla="*/ 40 w 41"/>
                  <a:gd name="T23" fmla="*/ 24 h 24"/>
                  <a:gd name="T24" fmla="*/ 40 w 41"/>
                  <a:gd name="T25" fmla="*/ 24 h 24"/>
                  <a:gd name="T26" fmla="*/ 40 w 41"/>
                  <a:gd name="T27" fmla="*/ 24 h 24"/>
                  <a:gd name="T28" fmla="*/ 41 w 41"/>
                  <a:gd name="T29" fmla="*/ 23 h 24"/>
                  <a:gd name="T30" fmla="*/ 41 w 41"/>
                  <a:gd name="T31" fmla="*/ 23 h 24"/>
                  <a:gd name="T32" fmla="*/ 41 w 41"/>
                  <a:gd name="T33" fmla="*/ 23 h 24"/>
                  <a:gd name="T34" fmla="*/ 41 w 41"/>
                  <a:gd name="T35" fmla="*/ 23 h 24"/>
                  <a:gd name="T36" fmla="*/ 41 w 41"/>
                  <a:gd name="T37" fmla="*/ 23 h 24"/>
                  <a:gd name="T38" fmla="*/ 41 w 41"/>
                  <a:gd name="T39" fmla="*/ 22 h 24"/>
                  <a:gd name="T40" fmla="*/ 41 w 41"/>
                  <a:gd name="T41" fmla="*/ 22 h 24"/>
                  <a:gd name="T42" fmla="*/ 41 w 41"/>
                  <a:gd name="T43" fmla="*/ 22 h 24"/>
                  <a:gd name="T44" fmla="*/ 41 w 41"/>
                  <a:gd name="T45" fmla="*/ 22 h 24"/>
                  <a:gd name="T46" fmla="*/ 41 w 41"/>
                  <a:gd name="T47" fmla="*/ 22 h 24"/>
                  <a:gd name="T48" fmla="*/ 40 w 41"/>
                  <a:gd name="T49" fmla="*/ 21 h 24"/>
                  <a:gd name="T50" fmla="*/ 2 w 41"/>
                  <a:gd name="T51" fmla="*/ 0 h 24"/>
                  <a:gd name="T52" fmla="*/ 1 w 41"/>
                  <a:gd name="T53" fmla="*/ 0 h 24"/>
                  <a:gd name="T54" fmla="*/ 1 w 41"/>
                  <a:gd name="T55" fmla="*/ 0 h 24"/>
                  <a:gd name="T56" fmla="*/ 1 w 41"/>
                  <a:gd name="T57" fmla="*/ 0 h 24"/>
                  <a:gd name="T58" fmla="*/ 1 w 41"/>
                  <a:gd name="T59" fmla="*/ 0 h 24"/>
                  <a:gd name="T60" fmla="*/ 1 w 41"/>
                  <a:gd name="T61" fmla="*/ 0 h 24"/>
                  <a:gd name="T62" fmla="*/ 0 w 41"/>
                  <a:gd name="T63" fmla="*/ 0 h 24"/>
                  <a:gd name="T64" fmla="*/ 0 w 41"/>
                  <a:gd name="T65" fmla="*/ 0 h 2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41"/>
                  <a:gd name="T100" fmla="*/ 0 h 24"/>
                  <a:gd name="T101" fmla="*/ 41 w 41"/>
                  <a:gd name="T102" fmla="*/ 24 h 24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41" h="24">
                    <a:moveTo>
                      <a:pt x="0" y="0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39" y="24"/>
                    </a:lnTo>
                    <a:lnTo>
                      <a:pt x="40" y="24"/>
                    </a:lnTo>
                    <a:lnTo>
                      <a:pt x="41" y="23"/>
                    </a:lnTo>
                    <a:lnTo>
                      <a:pt x="41" y="22"/>
                    </a:lnTo>
                    <a:lnTo>
                      <a:pt x="40" y="2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F9E9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82" name="Freeform 207"/>
              <p:cNvSpPr>
                <a:spLocks/>
              </p:cNvSpPr>
              <p:nvPr/>
            </p:nvSpPr>
            <p:spPr bwMode="auto">
              <a:xfrm>
                <a:off x="2407" y="1135"/>
                <a:ext cx="41" cy="24"/>
              </a:xfrm>
              <a:custGeom>
                <a:avLst/>
                <a:gdLst>
                  <a:gd name="T0" fmla="*/ 0 w 41"/>
                  <a:gd name="T1" fmla="*/ 1 h 24"/>
                  <a:gd name="T2" fmla="*/ 0 w 41"/>
                  <a:gd name="T3" fmla="*/ 1 h 24"/>
                  <a:gd name="T4" fmla="*/ 0 w 41"/>
                  <a:gd name="T5" fmla="*/ 1 h 24"/>
                  <a:gd name="T6" fmla="*/ 0 w 41"/>
                  <a:gd name="T7" fmla="*/ 1 h 24"/>
                  <a:gd name="T8" fmla="*/ 0 w 41"/>
                  <a:gd name="T9" fmla="*/ 2 h 24"/>
                  <a:gd name="T10" fmla="*/ 0 w 41"/>
                  <a:gd name="T11" fmla="*/ 2 h 24"/>
                  <a:gd name="T12" fmla="*/ 0 w 41"/>
                  <a:gd name="T13" fmla="*/ 2 h 24"/>
                  <a:gd name="T14" fmla="*/ 1 w 41"/>
                  <a:gd name="T15" fmla="*/ 2 h 24"/>
                  <a:gd name="T16" fmla="*/ 39 w 41"/>
                  <a:gd name="T17" fmla="*/ 24 h 24"/>
                  <a:gd name="T18" fmla="*/ 40 w 41"/>
                  <a:gd name="T19" fmla="*/ 24 h 24"/>
                  <a:gd name="T20" fmla="*/ 40 w 41"/>
                  <a:gd name="T21" fmla="*/ 24 h 24"/>
                  <a:gd name="T22" fmla="*/ 40 w 41"/>
                  <a:gd name="T23" fmla="*/ 24 h 24"/>
                  <a:gd name="T24" fmla="*/ 40 w 41"/>
                  <a:gd name="T25" fmla="*/ 24 h 24"/>
                  <a:gd name="T26" fmla="*/ 40 w 41"/>
                  <a:gd name="T27" fmla="*/ 24 h 24"/>
                  <a:gd name="T28" fmla="*/ 41 w 41"/>
                  <a:gd name="T29" fmla="*/ 24 h 24"/>
                  <a:gd name="T30" fmla="*/ 41 w 41"/>
                  <a:gd name="T31" fmla="*/ 23 h 24"/>
                  <a:gd name="T32" fmla="*/ 41 w 41"/>
                  <a:gd name="T33" fmla="*/ 23 h 24"/>
                  <a:gd name="T34" fmla="*/ 41 w 41"/>
                  <a:gd name="T35" fmla="*/ 23 h 24"/>
                  <a:gd name="T36" fmla="*/ 41 w 41"/>
                  <a:gd name="T37" fmla="*/ 23 h 24"/>
                  <a:gd name="T38" fmla="*/ 41 w 41"/>
                  <a:gd name="T39" fmla="*/ 23 h 24"/>
                  <a:gd name="T40" fmla="*/ 41 w 41"/>
                  <a:gd name="T41" fmla="*/ 22 h 24"/>
                  <a:gd name="T42" fmla="*/ 41 w 41"/>
                  <a:gd name="T43" fmla="*/ 22 h 24"/>
                  <a:gd name="T44" fmla="*/ 41 w 41"/>
                  <a:gd name="T45" fmla="*/ 22 h 24"/>
                  <a:gd name="T46" fmla="*/ 41 w 41"/>
                  <a:gd name="T47" fmla="*/ 22 h 24"/>
                  <a:gd name="T48" fmla="*/ 40 w 41"/>
                  <a:gd name="T49" fmla="*/ 22 h 24"/>
                  <a:gd name="T50" fmla="*/ 2 w 41"/>
                  <a:gd name="T51" fmla="*/ 0 h 24"/>
                  <a:gd name="T52" fmla="*/ 1 w 41"/>
                  <a:gd name="T53" fmla="*/ 0 h 24"/>
                  <a:gd name="T54" fmla="*/ 1 w 41"/>
                  <a:gd name="T55" fmla="*/ 0 h 24"/>
                  <a:gd name="T56" fmla="*/ 1 w 41"/>
                  <a:gd name="T57" fmla="*/ 0 h 24"/>
                  <a:gd name="T58" fmla="*/ 1 w 41"/>
                  <a:gd name="T59" fmla="*/ 0 h 24"/>
                  <a:gd name="T60" fmla="*/ 1 w 41"/>
                  <a:gd name="T61" fmla="*/ 0 h 24"/>
                  <a:gd name="T62" fmla="*/ 0 w 41"/>
                  <a:gd name="T63" fmla="*/ 0 h 24"/>
                  <a:gd name="T64" fmla="*/ 0 w 41"/>
                  <a:gd name="T65" fmla="*/ 0 h 2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41"/>
                  <a:gd name="T100" fmla="*/ 0 h 24"/>
                  <a:gd name="T101" fmla="*/ 41 w 41"/>
                  <a:gd name="T102" fmla="*/ 24 h 24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41" h="24">
                    <a:moveTo>
                      <a:pt x="0" y="1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39" y="24"/>
                    </a:lnTo>
                    <a:lnTo>
                      <a:pt x="40" y="24"/>
                    </a:lnTo>
                    <a:lnTo>
                      <a:pt x="41" y="24"/>
                    </a:lnTo>
                    <a:lnTo>
                      <a:pt x="41" y="23"/>
                    </a:lnTo>
                    <a:lnTo>
                      <a:pt x="41" y="22"/>
                    </a:lnTo>
                    <a:lnTo>
                      <a:pt x="40" y="22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F9E9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83" name="Freeform 208"/>
              <p:cNvSpPr>
                <a:spLocks/>
              </p:cNvSpPr>
              <p:nvPr/>
            </p:nvSpPr>
            <p:spPr bwMode="auto">
              <a:xfrm>
                <a:off x="2407" y="1141"/>
                <a:ext cx="41" cy="24"/>
              </a:xfrm>
              <a:custGeom>
                <a:avLst/>
                <a:gdLst>
                  <a:gd name="T0" fmla="*/ 0 w 41"/>
                  <a:gd name="T1" fmla="*/ 1 h 24"/>
                  <a:gd name="T2" fmla="*/ 0 w 41"/>
                  <a:gd name="T3" fmla="*/ 1 h 24"/>
                  <a:gd name="T4" fmla="*/ 0 w 41"/>
                  <a:gd name="T5" fmla="*/ 1 h 24"/>
                  <a:gd name="T6" fmla="*/ 0 w 41"/>
                  <a:gd name="T7" fmla="*/ 2 h 24"/>
                  <a:gd name="T8" fmla="*/ 0 w 41"/>
                  <a:gd name="T9" fmla="*/ 2 h 24"/>
                  <a:gd name="T10" fmla="*/ 0 w 41"/>
                  <a:gd name="T11" fmla="*/ 2 h 24"/>
                  <a:gd name="T12" fmla="*/ 0 w 41"/>
                  <a:gd name="T13" fmla="*/ 2 h 24"/>
                  <a:gd name="T14" fmla="*/ 1 w 41"/>
                  <a:gd name="T15" fmla="*/ 2 h 24"/>
                  <a:gd name="T16" fmla="*/ 39 w 41"/>
                  <a:gd name="T17" fmla="*/ 24 h 24"/>
                  <a:gd name="T18" fmla="*/ 40 w 41"/>
                  <a:gd name="T19" fmla="*/ 24 h 24"/>
                  <a:gd name="T20" fmla="*/ 40 w 41"/>
                  <a:gd name="T21" fmla="*/ 24 h 24"/>
                  <a:gd name="T22" fmla="*/ 40 w 41"/>
                  <a:gd name="T23" fmla="*/ 24 h 24"/>
                  <a:gd name="T24" fmla="*/ 40 w 41"/>
                  <a:gd name="T25" fmla="*/ 24 h 24"/>
                  <a:gd name="T26" fmla="*/ 40 w 41"/>
                  <a:gd name="T27" fmla="*/ 24 h 24"/>
                  <a:gd name="T28" fmla="*/ 41 w 41"/>
                  <a:gd name="T29" fmla="*/ 24 h 24"/>
                  <a:gd name="T30" fmla="*/ 41 w 41"/>
                  <a:gd name="T31" fmla="*/ 24 h 24"/>
                  <a:gd name="T32" fmla="*/ 41 w 41"/>
                  <a:gd name="T33" fmla="*/ 23 h 24"/>
                  <a:gd name="T34" fmla="*/ 41 w 41"/>
                  <a:gd name="T35" fmla="*/ 23 h 24"/>
                  <a:gd name="T36" fmla="*/ 41 w 41"/>
                  <a:gd name="T37" fmla="*/ 23 h 24"/>
                  <a:gd name="T38" fmla="*/ 41 w 41"/>
                  <a:gd name="T39" fmla="*/ 23 h 24"/>
                  <a:gd name="T40" fmla="*/ 41 w 41"/>
                  <a:gd name="T41" fmla="*/ 23 h 24"/>
                  <a:gd name="T42" fmla="*/ 41 w 41"/>
                  <a:gd name="T43" fmla="*/ 22 h 24"/>
                  <a:gd name="T44" fmla="*/ 41 w 41"/>
                  <a:gd name="T45" fmla="*/ 22 h 24"/>
                  <a:gd name="T46" fmla="*/ 41 w 41"/>
                  <a:gd name="T47" fmla="*/ 22 h 24"/>
                  <a:gd name="T48" fmla="*/ 40 w 41"/>
                  <a:gd name="T49" fmla="*/ 22 h 24"/>
                  <a:gd name="T50" fmla="*/ 2 w 41"/>
                  <a:gd name="T51" fmla="*/ 0 h 24"/>
                  <a:gd name="T52" fmla="*/ 1 w 41"/>
                  <a:gd name="T53" fmla="*/ 0 h 24"/>
                  <a:gd name="T54" fmla="*/ 1 w 41"/>
                  <a:gd name="T55" fmla="*/ 0 h 24"/>
                  <a:gd name="T56" fmla="*/ 1 w 41"/>
                  <a:gd name="T57" fmla="*/ 0 h 24"/>
                  <a:gd name="T58" fmla="*/ 1 w 41"/>
                  <a:gd name="T59" fmla="*/ 0 h 24"/>
                  <a:gd name="T60" fmla="*/ 1 w 41"/>
                  <a:gd name="T61" fmla="*/ 0 h 24"/>
                  <a:gd name="T62" fmla="*/ 0 w 41"/>
                  <a:gd name="T63" fmla="*/ 0 h 24"/>
                  <a:gd name="T64" fmla="*/ 0 w 41"/>
                  <a:gd name="T65" fmla="*/ 1 h 2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41"/>
                  <a:gd name="T100" fmla="*/ 0 h 24"/>
                  <a:gd name="T101" fmla="*/ 41 w 41"/>
                  <a:gd name="T102" fmla="*/ 24 h 24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41" h="24">
                    <a:moveTo>
                      <a:pt x="0" y="1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39" y="24"/>
                    </a:lnTo>
                    <a:lnTo>
                      <a:pt x="40" y="24"/>
                    </a:lnTo>
                    <a:lnTo>
                      <a:pt x="41" y="24"/>
                    </a:lnTo>
                    <a:lnTo>
                      <a:pt x="41" y="23"/>
                    </a:lnTo>
                    <a:lnTo>
                      <a:pt x="41" y="22"/>
                    </a:lnTo>
                    <a:lnTo>
                      <a:pt x="40" y="22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F9E9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84" name="Freeform 209"/>
              <p:cNvSpPr>
                <a:spLocks/>
              </p:cNvSpPr>
              <p:nvPr/>
            </p:nvSpPr>
            <p:spPr bwMode="auto">
              <a:xfrm>
                <a:off x="2407" y="1147"/>
                <a:ext cx="41" cy="24"/>
              </a:xfrm>
              <a:custGeom>
                <a:avLst/>
                <a:gdLst>
                  <a:gd name="T0" fmla="*/ 0 w 41"/>
                  <a:gd name="T1" fmla="*/ 1 h 24"/>
                  <a:gd name="T2" fmla="*/ 0 w 41"/>
                  <a:gd name="T3" fmla="*/ 1 h 24"/>
                  <a:gd name="T4" fmla="*/ 0 w 41"/>
                  <a:gd name="T5" fmla="*/ 2 h 24"/>
                  <a:gd name="T6" fmla="*/ 0 w 41"/>
                  <a:gd name="T7" fmla="*/ 2 h 24"/>
                  <a:gd name="T8" fmla="*/ 0 w 41"/>
                  <a:gd name="T9" fmla="*/ 2 h 24"/>
                  <a:gd name="T10" fmla="*/ 0 w 41"/>
                  <a:gd name="T11" fmla="*/ 2 h 24"/>
                  <a:gd name="T12" fmla="*/ 0 w 41"/>
                  <a:gd name="T13" fmla="*/ 2 h 24"/>
                  <a:gd name="T14" fmla="*/ 1 w 41"/>
                  <a:gd name="T15" fmla="*/ 2 h 24"/>
                  <a:gd name="T16" fmla="*/ 39 w 41"/>
                  <a:gd name="T17" fmla="*/ 24 h 24"/>
                  <a:gd name="T18" fmla="*/ 40 w 41"/>
                  <a:gd name="T19" fmla="*/ 24 h 24"/>
                  <a:gd name="T20" fmla="*/ 40 w 41"/>
                  <a:gd name="T21" fmla="*/ 24 h 24"/>
                  <a:gd name="T22" fmla="*/ 40 w 41"/>
                  <a:gd name="T23" fmla="*/ 24 h 24"/>
                  <a:gd name="T24" fmla="*/ 40 w 41"/>
                  <a:gd name="T25" fmla="*/ 24 h 24"/>
                  <a:gd name="T26" fmla="*/ 40 w 41"/>
                  <a:gd name="T27" fmla="*/ 24 h 24"/>
                  <a:gd name="T28" fmla="*/ 41 w 41"/>
                  <a:gd name="T29" fmla="*/ 24 h 24"/>
                  <a:gd name="T30" fmla="*/ 41 w 41"/>
                  <a:gd name="T31" fmla="*/ 24 h 24"/>
                  <a:gd name="T32" fmla="*/ 41 w 41"/>
                  <a:gd name="T33" fmla="*/ 24 h 24"/>
                  <a:gd name="T34" fmla="*/ 41 w 41"/>
                  <a:gd name="T35" fmla="*/ 23 h 24"/>
                  <a:gd name="T36" fmla="*/ 41 w 41"/>
                  <a:gd name="T37" fmla="*/ 23 h 24"/>
                  <a:gd name="T38" fmla="*/ 41 w 41"/>
                  <a:gd name="T39" fmla="*/ 23 h 24"/>
                  <a:gd name="T40" fmla="*/ 41 w 41"/>
                  <a:gd name="T41" fmla="*/ 23 h 24"/>
                  <a:gd name="T42" fmla="*/ 41 w 41"/>
                  <a:gd name="T43" fmla="*/ 23 h 24"/>
                  <a:gd name="T44" fmla="*/ 41 w 41"/>
                  <a:gd name="T45" fmla="*/ 22 h 24"/>
                  <a:gd name="T46" fmla="*/ 41 w 41"/>
                  <a:gd name="T47" fmla="*/ 22 h 24"/>
                  <a:gd name="T48" fmla="*/ 40 w 41"/>
                  <a:gd name="T49" fmla="*/ 22 h 24"/>
                  <a:gd name="T50" fmla="*/ 2 w 41"/>
                  <a:gd name="T51" fmla="*/ 0 h 24"/>
                  <a:gd name="T52" fmla="*/ 1 w 41"/>
                  <a:gd name="T53" fmla="*/ 0 h 24"/>
                  <a:gd name="T54" fmla="*/ 1 w 41"/>
                  <a:gd name="T55" fmla="*/ 0 h 24"/>
                  <a:gd name="T56" fmla="*/ 1 w 41"/>
                  <a:gd name="T57" fmla="*/ 0 h 24"/>
                  <a:gd name="T58" fmla="*/ 1 w 41"/>
                  <a:gd name="T59" fmla="*/ 0 h 24"/>
                  <a:gd name="T60" fmla="*/ 1 w 41"/>
                  <a:gd name="T61" fmla="*/ 1 h 24"/>
                  <a:gd name="T62" fmla="*/ 0 w 41"/>
                  <a:gd name="T63" fmla="*/ 1 h 24"/>
                  <a:gd name="T64" fmla="*/ 0 w 41"/>
                  <a:gd name="T65" fmla="*/ 1 h 2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41"/>
                  <a:gd name="T100" fmla="*/ 0 h 24"/>
                  <a:gd name="T101" fmla="*/ 41 w 41"/>
                  <a:gd name="T102" fmla="*/ 24 h 24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41" h="24">
                    <a:moveTo>
                      <a:pt x="0" y="1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39" y="24"/>
                    </a:lnTo>
                    <a:lnTo>
                      <a:pt x="40" y="24"/>
                    </a:lnTo>
                    <a:lnTo>
                      <a:pt x="41" y="24"/>
                    </a:lnTo>
                    <a:lnTo>
                      <a:pt x="41" y="23"/>
                    </a:lnTo>
                    <a:lnTo>
                      <a:pt x="41" y="22"/>
                    </a:lnTo>
                    <a:lnTo>
                      <a:pt x="40" y="22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F9E9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85" name="Freeform 210"/>
              <p:cNvSpPr>
                <a:spLocks/>
              </p:cNvSpPr>
              <p:nvPr/>
            </p:nvSpPr>
            <p:spPr bwMode="auto">
              <a:xfrm>
                <a:off x="2407" y="1154"/>
                <a:ext cx="41" cy="23"/>
              </a:xfrm>
              <a:custGeom>
                <a:avLst/>
                <a:gdLst>
                  <a:gd name="T0" fmla="*/ 0 w 41"/>
                  <a:gd name="T1" fmla="*/ 0 h 23"/>
                  <a:gd name="T2" fmla="*/ 0 w 41"/>
                  <a:gd name="T3" fmla="*/ 0 h 23"/>
                  <a:gd name="T4" fmla="*/ 0 w 41"/>
                  <a:gd name="T5" fmla="*/ 1 h 23"/>
                  <a:gd name="T6" fmla="*/ 0 w 41"/>
                  <a:gd name="T7" fmla="*/ 1 h 23"/>
                  <a:gd name="T8" fmla="*/ 0 w 41"/>
                  <a:gd name="T9" fmla="*/ 1 h 23"/>
                  <a:gd name="T10" fmla="*/ 0 w 41"/>
                  <a:gd name="T11" fmla="*/ 1 h 23"/>
                  <a:gd name="T12" fmla="*/ 0 w 41"/>
                  <a:gd name="T13" fmla="*/ 1 h 23"/>
                  <a:gd name="T14" fmla="*/ 1 w 41"/>
                  <a:gd name="T15" fmla="*/ 2 h 23"/>
                  <a:gd name="T16" fmla="*/ 39 w 41"/>
                  <a:gd name="T17" fmla="*/ 23 h 23"/>
                  <a:gd name="T18" fmla="*/ 40 w 41"/>
                  <a:gd name="T19" fmla="*/ 23 h 23"/>
                  <a:gd name="T20" fmla="*/ 40 w 41"/>
                  <a:gd name="T21" fmla="*/ 23 h 23"/>
                  <a:gd name="T22" fmla="*/ 40 w 41"/>
                  <a:gd name="T23" fmla="*/ 23 h 23"/>
                  <a:gd name="T24" fmla="*/ 40 w 41"/>
                  <a:gd name="T25" fmla="*/ 23 h 23"/>
                  <a:gd name="T26" fmla="*/ 40 w 41"/>
                  <a:gd name="T27" fmla="*/ 23 h 23"/>
                  <a:gd name="T28" fmla="*/ 41 w 41"/>
                  <a:gd name="T29" fmla="*/ 23 h 23"/>
                  <a:gd name="T30" fmla="*/ 41 w 41"/>
                  <a:gd name="T31" fmla="*/ 23 h 23"/>
                  <a:gd name="T32" fmla="*/ 41 w 41"/>
                  <a:gd name="T33" fmla="*/ 23 h 23"/>
                  <a:gd name="T34" fmla="*/ 41 w 41"/>
                  <a:gd name="T35" fmla="*/ 23 h 23"/>
                  <a:gd name="T36" fmla="*/ 41 w 41"/>
                  <a:gd name="T37" fmla="*/ 22 h 23"/>
                  <a:gd name="T38" fmla="*/ 41 w 41"/>
                  <a:gd name="T39" fmla="*/ 22 h 23"/>
                  <a:gd name="T40" fmla="*/ 41 w 41"/>
                  <a:gd name="T41" fmla="*/ 22 h 23"/>
                  <a:gd name="T42" fmla="*/ 41 w 41"/>
                  <a:gd name="T43" fmla="*/ 22 h 23"/>
                  <a:gd name="T44" fmla="*/ 41 w 41"/>
                  <a:gd name="T45" fmla="*/ 22 h 23"/>
                  <a:gd name="T46" fmla="*/ 41 w 41"/>
                  <a:gd name="T47" fmla="*/ 21 h 23"/>
                  <a:gd name="T48" fmla="*/ 40 w 41"/>
                  <a:gd name="T49" fmla="*/ 21 h 23"/>
                  <a:gd name="T50" fmla="*/ 2 w 41"/>
                  <a:gd name="T51" fmla="*/ 0 h 23"/>
                  <a:gd name="T52" fmla="*/ 1 w 41"/>
                  <a:gd name="T53" fmla="*/ 0 h 23"/>
                  <a:gd name="T54" fmla="*/ 1 w 41"/>
                  <a:gd name="T55" fmla="*/ 0 h 23"/>
                  <a:gd name="T56" fmla="*/ 1 w 41"/>
                  <a:gd name="T57" fmla="*/ 0 h 23"/>
                  <a:gd name="T58" fmla="*/ 1 w 41"/>
                  <a:gd name="T59" fmla="*/ 0 h 23"/>
                  <a:gd name="T60" fmla="*/ 1 w 41"/>
                  <a:gd name="T61" fmla="*/ 0 h 23"/>
                  <a:gd name="T62" fmla="*/ 0 w 41"/>
                  <a:gd name="T63" fmla="*/ 0 h 23"/>
                  <a:gd name="T64" fmla="*/ 0 w 41"/>
                  <a:gd name="T65" fmla="*/ 0 h 2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41"/>
                  <a:gd name="T100" fmla="*/ 0 h 23"/>
                  <a:gd name="T101" fmla="*/ 41 w 41"/>
                  <a:gd name="T102" fmla="*/ 23 h 2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41" h="23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39" y="23"/>
                    </a:lnTo>
                    <a:lnTo>
                      <a:pt x="40" y="23"/>
                    </a:lnTo>
                    <a:lnTo>
                      <a:pt x="41" y="23"/>
                    </a:lnTo>
                    <a:lnTo>
                      <a:pt x="41" y="22"/>
                    </a:lnTo>
                    <a:lnTo>
                      <a:pt x="41" y="21"/>
                    </a:lnTo>
                    <a:lnTo>
                      <a:pt x="40" y="2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F9E9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86" name="Freeform 211"/>
              <p:cNvSpPr>
                <a:spLocks/>
              </p:cNvSpPr>
              <p:nvPr/>
            </p:nvSpPr>
            <p:spPr bwMode="auto">
              <a:xfrm>
                <a:off x="2403" y="1232"/>
                <a:ext cx="50" cy="29"/>
              </a:xfrm>
              <a:custGeom>
                <a:avLst/>
                <a:gdLst>
                  <a:gd name="T0" fmla="*/ 0 w 50"/>
                  <a:gd name="T1" fmla="*/ 0 h 29"/>
                  <a:gd name="T2" fmla="*/ 0 w 50"/>
                  <a:gd name="T3" fmla="*/ 1 h 29"/>
                  <a:gd name="T4" fmla="*/ 0 w 50"/>
                  <a:gd name="T5" fmla="*/ 1 h 29"/>
                  <a:gd name="T6" fmla="*/ 0 w 50"/>
                  <a:gd name="T7" fmla="*/ 1 h 29"/>
                  <a:gd name="T8" fmla="*/ 0 w 50"/>
                  <a:gd name="T9" fmla="*/ 1 h 29"/>
                  <a:gd name="T10" fmla="*/ 0 w 50"/>
                  <a:gd name="T11" fmla="*/ 1 h 29"/>
                  <a:gd name="T12" fmla="*/ 0 w 50"/>
                  <a:gd name="T13" fmla="*/ 2 h 29"/>
                  <a:gd name="T14" fmla="*/ 0 w 50"/>
                  <a:gd name="T15" fmla="*/ 2 h 29"/>
                  <a:gd name="T16" fmla="*/ 49 w 50"/>
                  <a:gd name="T17" fmla="*/ 29 h 29"/>
                  <a:gd name="T18" fmla="*/ 49 w 50"/>
                  <a:gd name="T19" fmla="*/ 29 h 29"/>
                  <a:gd name="T20" fmla="*/ 49 w 50"/>
                  <a:gd name="T21" fmla="*/ 29 h 29"/>
                  <a:gd name="T22" fmla="*/ 49 w 50"/>
                  <a:gd name="T23" fmla="*/ 29 h 29"/>
                  <a:gd name="T24" fmla="*/ 50 w 50"/>
                  <a:gd name="T25" fmla="*/ 29 h 29"/>
                  <a:gd name="T26" fmla="*/ 50 w 50"/>
                  <a:gd name="T27" fmla="*/ 29 h 29"/>
                  <a:gd name="T28" fmla="*/ 50 w 50"/>
                  <a:gd name="T29" fmla="*/ 29 h 29"/>
                  <a:gd name="T30" fmla="*/ 50 w 50"/>
                  <a:gd name="T31" fmla="*/ 29 h 29"/>
                  <a:gd name="T32" fmla="*/ 50 w 50"/>
                  <a:gd name="T33" fmla="*/ 29 h 29"/>
                  <a:gd name="T34" fmla="*/ 50 w 50"/>
                  <a:gd name="T35" fmla="*/ 28 h 29"/>
                  <a:gd name="T36" fmla="*/ 50 w 50"/>
                  <a:gd name="T37" fmla="*/ 28 h 29"/>
                  <a:gd name="T38" fmla="*/ 50 w 50"/>
                  <a:gd name="T39" fmla="*/ 28 h 29"/>
                  <a:gd name="T40" fmla="*/ 50 w 50"/>
                  <a:gd name="T41" fmla="*/ 28 h 29"/>
                  <a:gd name="T42" fmla="*/ 50 w 50"/>
                  <a:gd name="T43" fmla="*/ 28 h 29"/>
                  <a:gd name="T44" fmla="*/ 50 w 50"/>
                  <a:gd name="T45" fmla="*/ 27 h 29"/>
                  <a:gd name="T46" fmla="*/ 50 w 50"/>
                  <a:gd name="T47" fmla="*/ 27 h 29"/>
                  <a:gd name="T48" fmla="*/ 50 w 50"/>
                  <a:gd name="T49" fmla="*/ 27 h 29"/>
                  <a:gd name="T50" fmla="*/ 1 w 50"/>
                  <a:gd name="T51" fmla="*/ 0 h 29"/>
                  <a:gd name="T52" fmla="*/ 1 w 50"/>
                  <a:gd name="T53" fmla="*/ 0 h 29"/>
                  <a:gd name="T54" fmla="*/ 1 w 50"/>
                  <a:gd name="T55" fmla="*/ 0 h 29"/>
                  <a:gd name="T56" fmla="*/ 1 w 50"/>
                  <a:gd name="T57" fmla="*/ 0 h 29"/>
                  <a:gd name="T58" fmla="*/ 0 w 50"/>
                  <a:gd name="T59" fmla="*/ 0 h 29"/>
                  <a:gd name="T60" fmla="*/ 0 w 50"/>
                  <a:gd name="T61" fmla="*/ 0 h 29"/>
                  <a:gd name="T62" fmla="*/ 0 w 50"/>
                  <a:gd name="T63" fmla="*/ 0 h 29"/>
                  <a:gd name="T64" fmla="*/ 0 w 50"/>
                  <a:gd name="T65" fmla="*/ 0 h 29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50"/>
                  <a:gd name="T100" fmla="*/ 0 h 29"/>
                  <a:gd name="T101" fmla="*/ 50 w 50"/>
                  <a:gd name="T102" fmla="*/ 29 h 29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50" h="29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49" y="29"/>
                    </a:lnTo>
                    <a:lnTo>
                      <a:pt x="50" y="29"/>
                    </a:lnTo>
                    <a:lnTo>
                      <a:pt x="50" y="28"/>
                    </a:lnTo>
                    <a:lnTo>
                      <a:pt x="50" y="27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4B4B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87" name="Freeform 212"/>
              <p:cNvSpPr>
                <a:spLocks/>
              </p:cNvSpPr>
              <p:nvPr/>
            </p:nvSpPr>
            <p:spPr bwMode="auto">
              <a:xfrm>
                <a:off x="2403" y="1238"/>
                <a:ext cx="50" cy="29"/>
              </a:xfrm>
              <a:custGeom>
                <a:avLst/>
                <a:gdLst>
                  <a:gd name="T0" fmla="*/ 0 w 50"/>
                  <a:gd name="T1" fmla="*/ 0 h 29"/>
                  <a:gd name="T2" fmla="*/ 0 w 50"/>
                  <a:gd name="T3" fmla="*/ 1 h 29"/>
                  <a:gd name="T4" fmla="*/ 0 w 50"/>
                  <a:gd name="T5" fmla="*/ 1 h 29"/>
                  <a:gd name="T6" fmla="*/ 0 w 50"/>
                  <a:gd name="T7" fmla="*/ 1 h 29"/>
                  <a:gd name="T8" fmla="*/ 0 w 50"/>
                  <a:gd name="T9" fmla="*/ 1 h 29"/>
                  <a:gd name="T10" fmla="*/ 0 w 50"/>
                  <a:gd name="T11" fmla="*/ 2 h 29"/>
                  <a:gd name="T12" fmla="*/ 0 w 50"/>
                  <a:gd name="T13" fmla="*/ 2 h 29"/>
                  <a:gd name="T14" fmla="*/ 0 w 50"/>
                  <a:gd name="T15" fmla="*/ 2 h 29"/>
                  <a:gd name="T16" fmla="*/ 49 w 50"/>
                  <a:gd name="T17" fmla="*/ 29 h 29"/>
                  <a:gd name="T18" fmla="*/ 49 w 50"/>
                  <a:gd name="T19" fmla="*/ 29 h 29"/>
                  <a:gd name="T20" fmla="*/ 49 w 50"/>
                  <a:gd name="T21" fmla="*/ 29 h 29"/>
                  <a:gd name="T22" fmla="*/ 49 w 50"/>
                  <a:gd name="T23" fmla="*/ 29 h 29"/>
                  <a:gd name="T24" fmla="*/ 50 w 50"/>
                  <a:gd name="T25" fmla="*/ 29 h 29"/>
                  <a:gd name="T26" fmla="*/ 50 w 50"/>
                  <a:gd name="T27" fmla="*/ 29 h 29"/>
                  <a:gd name="T28" fmla="*/ 50 w 50"/>
                  <a:gd name="T29" fmla="*/ 29 h 29"/>
                  <a:gd name="T30" fmla="*/ 50 w 50"/>
                  <a:gd name="T31" fmla="*/ 29 h 29"/>
                  <a:gd name="T32" fmla="*/ 50 w 50"/>
                  <a:gd name="T33" fmla="*/ 29 h 29"/>
                  <a:gd name="T34" fmla="*/ 50 w 50"/>
                  <a:gd name="T35" fmla="*/ 29 h 29"/>
                  <a:gd name="T36" fmla="*/ 50 w 50"/>
                  <a:gd name="T37" fmla="*/ 28 h 29"/>
                  <a:gd name="T38" fmla="*/ 50 w 50"/>
                  <a:gd name="T39" fmla="*/ 28 h 29"/>
                  <a:gd name="T40" fmla="*/ 50 w 50"/>
                  <a:gd name="T41" fmla="*/ 28 h 29"/>
                  <a:gd name="T42" fmla="*/ 50 w 50"/>
                  <a:gd name="T43" fmla="*/ 28 h 29"/>
                  <a:gd name="T44" fmla="*/ 50 w 50"/>
                  <a:gd name="T45" fmla="*/ 28 h 29"/>
                  <a:gd name="T46" fmla="*/ 50 w 50"/>
                  <a:gd name="T47" fmla="*/ 27 h 29"/>
                  <a:gd name="T48" fmla="*/ 50 w 50"/>
                  <a:gd name="T49" fmla="*/ 27 h 29"/>
                  <a:gd name="T50" fmla="*/ 1 w 50"/>
                  <a:gd name="T51" fmla="*/ 0 h 29"/>
                  <a:gd name="T52" fmla="*/ 1 w 50"/>
                  <a:gd name="T53" fmla="*/ 0 h 29"/>
                  <a:gd name="T54" fmla="*/ 1 w 50"/>
                  <a:gd name="T55" fmla="*/ 0 h 29"/>
                  <a:gd name="T56" fmla="*/ 1 w 50"/>
                  <a:gd name="T57" fmla="*/ 0 h 29"/>
                  <a:gd name="T58" fmla="*/ 0 w 50"/>
                  <a:gd name="T59" fmla="*/ 0 h 29"/>
                  <a:gd name="T60" fmla="*/ 0 w 50"/>
                  <a:gd name="T61" fmla="*/ 0 h 29"/>
                  <a:gd name="T62" fmla="*/ 0 w 50"/>
                  <a:gd name="T63" fmla="*/ 0 h 29"/>
                  <a:gd name="T64" fmla="*/ 0 w 50"/>
                  <a:gd name="T65" fmla="*/ 0 h 29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50"/>
                  <a:gd name="T100" fmla="*/ 0 h 29"/>
                  <a:gd name="T101" fmla="*/ 50 w 50"/>
                  <a:gd name="T102" fmla="*/ 29 h 29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50" h="29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49" y="29"/>
                    </a:lnTo>
                    <a:lnTo>
                      <a:pt x="50" y="29"/>
                    </a:lnTo>
                    <a:lnTo>
                      <a:pt x="50" y="28"/>
                    </a:lnTo>
                    <a:lnTo>
                      <a:pt x="50" y="27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4B4B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88" name="Freeform 213"/>
              <p:cNvSpPr>
                <a:spLocks/>
              </p:cNvSpPr>
              <p:nvPr/>
            </p:nvSpPr>
            <p:spPr bwMode="auto">
              <a:xfrm>
                <a:off x="2413" y="1173"/>
                <a:ext cx="8" cy="8"/>
              </a:xfrm>
              <a:custGeom>
                <a:avLst/>
                <a:gdLst>
                  <a:gd name="T0" fmla="*/ 8 w 8"/>
                  <a:gd name="T1" fmla="*/ 5 h 8"/>
                  <a:gd name="T2" fmla="*/ 8 w 8"/>
                  <a:gd name="T3" fmla="*/ 5 h 8"/>
                  <a:gd name="T4" fmla="*/ 7 w 8"/>
                  <a:gd name="T5" fmla="*/ 6 h 8"/>
                  <a:gd name="T6" fmla="*/ 7 w 8"/>
                  <a:gd name="T7" fmla="*/ 7 h 8"/>
                  <a:gd name="T8" fmla="*/ 7 w 8"/>
                  <a:gd name="T9" fmla="*/ 7 h 8"/>
                  <a:gd name="T10" fmla="*/ 7 w 8"/>
                  <a:gd name="T11" fmla="*/ 7 h 8"/>
                  <a:gd name="T12" fmla="*/ 6 w 8"/>
                  <a:gd name="T13" fmla="*/ 8 h 8"/>
                  <a:gd name="T14" fmla="*/ 6 w 8"/>
                  <a:gd name="T15" fmla="*/ 8 h 8"/>
                  <a:gd name="T16" fmla="*/ 5 w 8"/>
                  <a:gd name="T17" fmla="*/ 8 h 8"/>
                  <a:gd name="T18" fmla="*/ 5 w 8"/>
                  <a:gd name="T19" fmla="*/ 8 h 8"/>
                  <a:gd name="T20" fmla="*/ 4 w 8"/>
                  <a:gd name="T21" fmla="*/ 8 h 8"/>
                  <a:gd name="T22" fmla="*/ 3 w 8"/>
                  <a:gd name="T23" fmla="*/ 8 h 8"/>
                  <a:gd name="T24" fmla="*/ 3 w 8"/>
                  <a:gd name="T25" fmla="*/ 8 h 8"/>
                  <a:gd name="T26" fmla="*/ 2 w 8"/>
                  <a:gd name="T27" fmla="*/ 8 h 8"/>
                  <a:gd name="T28" fmla="*/ 2 w 8"/>
                  <a:gd name="T29" fmla="*/ 7 h 8"/>
                  <a:gd name="T30" fmla="*/ 1 w 8"/>
                  <a:gd name="T31" fmla="*/ 7 h 8"/>
                  <a:gd name="T32" fmla="*/ 1 w 8"/>
                  <a:gd name="T33" fmla="*/ 7 h 8"/>
                  <a:gd name="T34" fmla="*/ 1 w 8"/>
                  <a:gd name="T35" fmla="*/ 6 h 8"/>
                  <a:gd name="T36" fmla="*/ 0 w 8"/>
                  <a:gd name="T37" fmla="*/ 5 h 8"/>
                  <a:gd name="T38" fmla="*/ 0 w 8"/>
                  <a:gd name="T39" fmla="*/ 5 h 8"/>
                  <a:gd name="T40" fmla="*/ 0 w 8"/>
                  <a:gd name="T41" fmla="*/ 4 h 8"/>
                  <a:gd name="T42" fmla="*/ 0 w 8"/>
                  <a:gd name="T43" fmla="*/ 3 h 8"/>
                  <a:gd name="T44" fmla="*/ 0 w 8"/>
                  <a:gd name="T45" fmla="*/ 3 h 8"/>
                  <a:gd name="T46" fmla="*/ 0 w 8"/>
                  <a:gd name="T47" fmla="*/ 2 h 8"/>
                  <a:gd name="T48" fmla="*/ 0 w 8"/>
                  <a:gd name="T49" fmla="*/ 2 h 8"/>
                  <a:gd name="T50" fmla="*/ 1 w 8"/>
                  <a:gd name="T51" fmla="*/ 1 h 8"/>
                  <a:gd name="T52" fmla="*/ 1 w 8"/>
                  <a:gd name="T53" fmla="*/ 1 h 8"/>
                  <a:gd name="T54" fmla="*/ 1 w 8"/>
                  <a:gd name="T55" fmla="*/ 0 h 8"/>
                  <a:gd name="T56" fmla="*/ 2 w 8"/>
                  <a:gd name="T57" fmla="*/ 0 h 8"/>
                  <a:gd name="T58" fmla="*/ 2 w 8"/>
                  <a:gd name="T59" fmla="*/ 0 h 8"/>
                  <a:gd name="T60" fmla="*/ 3 w 8"/>
                  <a:gd name="T61" fmla="*/ 0 h 8"/>
                  <a:gd name="T62" fmla="*/ 3 w 8"/>
                  <a:gd name="T63" fmla="*/ 0 h 8"/>
                  <a:gd name="T64" fmla="*/ 4 w 8"/>
                  <a:gd name="T65" fmla="*/ 0 h 8"/>
                  <a:gd name="T66" fmla="*/ 5 w 8"/>
                  <a:gd name="T67" fmla="*/ 0 h 8"/>
                  <a:gd name="T68" fmla="*/ 5 w 8"/>
                  <a:gd name="T69" fmla="*/ 0 h 8"/>
                  <a:gd name="T70" fmla="*/ 6 w 8"/>
                  <a:gd name="T71" fmla="*/ 1 h 8"/>
                  <a:gd name="T72" fmla="*/ 6 w 8"/>
                  <a:gd name="T73" fmla="*/ 1 h 8"/>
                  <a:gd name="T74" fmla="*/ 6 w 8"/>
                  <a:gd name="T75" fmla="*/ 1 h 8"/>
                  <a:gd name="T76" fmla="*/ 7 w 8"/>
                  <a:gd name="T77" fmla="*/ 2 h 8"/>
                  <a:gd name="T78" fmla="*/ 7 w 8"/>
                  <a:gd name="T79" fmla="*/ 2 h 8"/>
                  <a:gd name="T80" fmla="*/ 7 w 8"/>
                  <a:gd name="T81" fmla="*/ 3 h 8"/>
                  <a:gd name="T82" fmla="*/ 7 w 8"/>
                  <a:gd name="T83" fmla="*/ 4 h 8"/>
                  <a:gd name="T84" fmla="*/ 8 w 8"/>
                  <a:gd name="T85" fmla="*/ 4 h 8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8"/>
                  <a:gd name="T130" fmla="*/ 0 h 8"/>
                  <a:gd name="T131" fmla="*/ 8 w 8"/>
                  <a:gd name="T132" fmla="*/ 8 h 8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8" h="8">
                    <a:moveTo>
                      <a:pt x="8" y="4"/>
                    </a:moveTo>
                    <a:lnTo>
                      <a:pt x="8" y="5"/>
                    </a:lnTo>
                    <a:lnTo>
                      <a:pt x="7" y="6"/>
                    </a:lnTo>
                    <a:lnTo>
                      <a:pt x="7" y="7"/>
                    </a:lnTo>
                    <a:lnTo>
                      <a:pt x="6" y="8"/>
                    </a:lnTo>
                    <a:lnTo>
                      <a:pt x="5" y="8"/>
                    </a:lnTo>
                    <a:lnTo>
                      <a:pt x="4" y="8"/>
                    </a:lnTo>
                    <a:lnTo>
                      <a:pt x="3" y="8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1" y="7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6" y="1"/>
                    </a:lnTo>
                    <a:lnTo>
                      <a:pt x="7" y="2"/>
                    </a:lnTo>
                    <a:lnTo>
                      <a:pt x="7" y="3"/>
                    </a:lnTo>
                    <a:lnTo>
                      <a:pt x="7" y="4"/>
                    </a:lnTo>
                    <a:lnTo>
                      <a:pt x="8" y="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89" name="Freeform 214"/>
              <p:cNvSpPr>
                <a:spLocks/>
              </p:cNvSpPr>
              <p:nvPr/>
            </p:nvSpPr>
            <p:spPr bwMode="auto">
              <a:xfrm>
                <a:off x="2426" y="1180"/>
                <a:ext cx="8" cy="9"/>
              </a:xfrm>
              <a:custGeom>
                <a:avLst/>
                <a:gdLst>
                  <a:gd name="T0" fmla="*/ 8 w 8"/>
                  <a:gd name="T1" fmla="*/ 5 h 9"/>
                  <a:gd name="T2" fmla="*/ 8 w 8"/>
                  <a:gd name="T3" fmla="*/ 6 h 9"/>
                  <a:gd name="T4" fmla="*/ 8 w 8"/>
                  <a:gd name="T5" fmla="*/ 7 h 9"/>
                  <a:gd name="T6" fmla="*/ 8 w 8"/>
                  <a:gd name="T7" fmla="*/ 7 h 9"/>
                  <a:gd name="T8" fmla="*/ 7 w 8"/>
                  <a:gd name="T9" fmla="*/ 8 h 9"/>
                  <a:gd name="T10" fmla="*/ 7 w 8"/>
                  <a:gd name="T11" fmla="*/ 8 h 9"/>
                  <a:gd name="T12" fmla="*/ 7 w 8"/>
                  <a:gd name="T13" fmla="*/ 8 h 9"/>
                  <a:gd name="T14" fmla="*/ 6 w 8"/>
                  <a:gd name="T15" fmla="*/ 9 h 9"/>
                  <a:gd name="T16" fmla="*/ 6 w 8"/>
                  <a:gd name="T17" fmla="*/ 9 h 9"/>
                  <a:gd name="T18" fmla="*/ 5 w 8"/>
                  <a:gd name="T19" fmla="*/ 9 h 9"/>
                  <a:gd name="T20" fmla="*/ 4 w 8"/>
                  <a:gd name="T21" fmla="*/ 9 h 9"/>
                  <a:gd name="T22" fmla="*/ 4 w 8"/>
                  <a:gd name="T23" fmla="*/ 9 h 9"/>
                  <a:gd name="T24" fmla="*/ 3 w 8"/>
                  <a:gd name="T25" fmla="*/ 9 h 9"/>
                  <a:gd name="T26" fmla="*/ 3 w 8"/>
                  <a:gd name="T27" fmla="*/ 8 h 9"/>
                  <a:gd name="T28" fmla="*/ 2 w 8"/>
                  <a:gd name="T29" fmla="*/ 8 h 9"/>
                  <a:gd name="T30" fmla="*/ 2 w 8"/>
                  <a:gd name="T31" fmla="*/ 8 h 9"/>
                  <a:gd name="T32" fmla="*/ 1 w 8"/>
                  <a:gd name="T33" fmla="*/ 7 h 9"/>
                  <a:gd name="T34" fmla="*/ 1 w 8"/>
                  <a:gd name="T35" fmla="*/ 7 h 9"/>
                  <a:gd name="T36" fmla="*/ 1 w 8"/>
                  <a:gd name="T37" fmla="*/ 6 h 9"/>
                  <a:gd name="T38" fmla="*/ 1 w 8"/>
                  <a:gd name="T39" fmla="*/ 5 h 9"/>
                  <a:gd name="T40" fmla="*/ 0 w 8"/>
                  <a:gd name="T41" fmla="*/ 5 h 9"/>
                  <a:gd name="T42" fmla="*/ 0 w 8"/>
                  <a:gd name="T43" fmla="*/ 4 h 9"/>
                  <a:gd name="T44" fmla="*/ 0 w 8"/>
                  <a:gd name="T45" fmla="*/ 3 h 9"/>
                  <a:gd name="T46" fmla="*/ 1 w 8"/>
                  <a:gd name="T47" fmla="*/ 3 h 9"/>
                  <a:gd name="T48" fmla="*/ 1 w 8"/>
                  <a:gd name="T49" fmla="*/ 2 h 9"/>
                  <a:gd name="T50" fmla="*/ 1 w 8"/>
                  <a:gd name="T51" fmla="*/ 2 h 9"/>
                  <a:gd name="T52" fmla="*/ 1 w 8"/>
                  <a:gd name="T53" fmla="*/ 1 h 9"/>
                  <a:gd name="T54" fmla="*/ 2 w 8"/>
                  <a:gd name="T55" fmla="*/ 1 h 9"/>
                  <a:gd name="T56" fmla="*/ 2 w 8"/>
                  <a:gd name="T57" fmla="*/ 0 h 9"/>
                  <a:gd name="T58" fmla="*/ 3 w 8"/>
                  <a:gd name="T59" fmla="*/ 0 h 9"/>
                  <a:gd name="T60" fmla="*/ 3 w 8"/>
                  <a:gd name="T61" fmla="*/ 0 h 9"/>
                  <a:gd name="T62" fmla="*/ 4 w 8"/>
                  <a:gd name="T63" fmla="*/ 0 h 9"/>
                  <a:gd name="T64" fmla="*/ 4 w 8"/>
                  <a:gd name="T65" fmla="*/ 0 h 9"/>
                  <a:gd name="T66" fmla="*/ 5 w 8"/>
                  <a:gd name="T67" fmla="*/ 0 h 9"/>
                  <a:gd name="T68" fmla="*/ 6 w 8"/>
                  <a:gd name="T69" fmla="*/ 1 h 9"/>
                  <a:gd name="T70" fmla="*/ 6 w 8"/>
                  <a:gd name="T71" fmla="*/ 1 h 9"/>
                  <a:gd name="T72" fmla="*/ 7 w 8"/>
                  <a:gd name="T73" fmla="*/ 1 h 9"/>
                  <a:gd name="T74" fmla="*/ 7 w 8"/>
                  <a:gd name="T75" fmla="*/ 2 h 9"/>
                  <a:gd name="T76" fmla="*/ 7 w 8"/>
                  <a:gd name="T77" fmla="*/ 2 h 9"/>
                  <a:gd name="T78" fmla="*/ 8 w 8"/>
                  <a:gd name="T79" fmla="*/ 3 h 9"/>
                  <a:gd name="T80" fmla="*/ 8 w 8"/>
                  <a:gd name="T81" fmla="*/ 4 h 9"/>
                  <a:gd name="T82" fmla="*/ 8 w 8"/>
                  <a:gd name="T83" fmla="*/ 4 h 9"/>
                  <a:gd name="T84" fmla="*/ 8 w 8"/>
                  <a:gd name="T85" fmla="*/ 5 h 9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8"/>
                  <a:gd name="T130" fmla="*/ 0 h 9"/>
                  <a:gd name="T131" fmla="*/ 8 w 8"/>
                  <a:gd name="T132" fmla="*/ 9 h 9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8" h="9">
                    <a:moveTo>
                      <a:pt x="8" y="5"/>
                    </a:moveTo>
                    <a:lnTo>
                      <a:pt x="8" y="5"/>
                    </a:lnTo>
                    <a:lnTo>
                      <a:pt x="8" y="6"/>
                    </a:lnTo>
                    <a:lnTo>
                      <a:pt x="8" y="7"/>
                    </a:lnTo>
                    <a:lnTo>
                      <a:pt x="7" y="7"/>
                    </a:lnTo>
                    <a:lnTo>
                      <a:pt x="7" y="8"/>
                    </a:lnTo>
                    <a:lnTo>
                      <a:pt x="6" y="8"/>
                    </a:lnTo>
                    <a:lnTo>
                      <a:pt x="6" y="9"/>
                    </a:lnTo>
                    <a:lnTo>
                      <a:pt x="5" y="9"/>
                    </a:lnTo>
                    <a:lnTo>
                      <a:pt x="4" y="9"/>
                    </a:lnTo>
                    <a:lnTo>
                      <a:pt x="3" y="9"/>
                    </a:lnTo>
                    <a:lnTo>
                      <a:pt x="3" y="8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1" y="7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7" y="2"/>
                    </a:lnTo>
                    <a:lnTo>
                      <a:pt x="7" y="3"/>
                    </a:lnTo>
                    <a:lnTo>
                      <a:pt x="8" y="3"/>
                    </a:lnTo>
                    <a:lnTo>
                      <a:pt x="8" y="4"/>
                    </a:lnTo>
                    <a:lnTo>
                      <a:pt x="8" y="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90" name="Freeform 215"/>
              <p:cNvSpPr>
                <a:spLocks/>
              </p:cNvSpPr>
              <p:nvPr/>
            </p:nvSpPr>
            <p:spPr bwMode="auto">
              <a:xfrm>
                <a:off x="2413" y="1173"/>
                <a:ext cx="7" cy="8"/>
              </a:xfrm>
              <a:custGeom>
                <a:avLst/>
                <a:gdLst>
                  <a:gd name="T0" fmla="*/ 7 w 7"/>
                  <a:gd name="T1" fmla="*/ 4 h 8"/>
                  <a:gd name="T2" fmla="*/ 7 w 7"/>
                  <a:gd name="T3" fmla="*/ 4 h 8"/>
                  <a:gd name="T4" fmla="*/ 7 w 7"/>
                  <a:gd name="T5" fmla="*/ 5 h 8"/>
                  <a:gd name="T6" fmla="*/ 6 w 7"/>
                  <a:gd name="T7" fmla="*/ 5 h 8"/>
                  <a:gd name="T8" fmla="*/ 6 w 7"/>
                  <a:gd name="T9" fmla="*/ 6 h 8"/>
                  <a:gd name="T10" fmla="*/ 6 w 7"/>
                  <a:gd name="T11" fmla="*/ 6 h 8"/>
                  <a:gd name="T12" fmla="*/ 6 w 7"/>
                  <a:gd name="T13" fmla="*/ 6 h 8"/>
                  <a:gd name="T14" fmla="*/ 6 w 7"/>
                  <a:gd name="T15" fmla="*/ 6 h 8"/>
                  <a:gd name="T16" fmla="*/ 6 w 7"/>
                  <a:gd name="T17" fmla="*/ 7 h 8"/>
                  <a:gd name="T18" fmla="*/ 5 w 7"/>
                  <a:gd name="T19" fmla="*/ 7 h 8"/>
                  <a:gd name="T20" fmla="*/ 5 w 7"/>
                  <a:gd name="T21" fmla="*/ 7 h 8"/>
                  <a:gd name="T22" fmla="*/ 5 w 7"/>
                  <a:gd name="T23" fmla="*/ 7 h 8"/>
                  <a:gd name="T24" fmla="*/ 5 w 7"/>
                  <a:gd name="T25" fmla="*/ 7 h 8"/>
                  <a:gd name="T26" fmla="*/ 4 w 7"/>
                  <a:gd name="T27" fmla="*/ 7 h 8"/>
                  <a:gd name="T28" fmla="*/ 4 w 7"/>
                  <a:gd name="T29" fmla="*/ 7 h 8"/>
                  <a:gd name="T30" fmla="*/ 4 w 7"/>
                  <a:gd name="T31" fmla="*/ 8 h 8"/>
                  <a:gd name="T32" fmla="*/ 3 w 7"/>
                  <a:gd name="T33" fmla="*/ 7 h 8"/>
                  <a:gd name="T34" fmla="*/ 3 w 7"/>
                  <a:gd name="T35" fmla="*/ 7 h 8"/>
                  <a:gd name="T36" fmla="*/ 3 w 7"/>
                  <a:gd name="T37" fmla="*/ 7 h 8"/>
                  <a:gd name="T38" fmla="*/ 2 w 7"/>
                  <a:gd name="T39" fmla="*/ 7 h 8"/>
                  <a:gd name="T40" fmla="*/ 2 w 7"/>
                  <a:gd name="T41" fmla="*/ 7 h 8"/>
                  <a:gd name="T42" fmla="*/ 2 w 7"/>
                  <a:gd name="T43" fmla="*/ 7 h 8"/>
                  <a:gd name="T44" fmla="*/ 1 w 7"/>
                  <a:gd name="T45" fmla="*/ 7 h 8"/>
                  <a:gd name="T46" fmla="*/ 1 w 7"/>
                  <a:gd name="T47" fmla="*/ 6 h 8"/>
                  <a:gd name="T48" fmla="*/ 1 w 7"/>
                  <a:gd name="T49" fmla="*/ 6 h 8"/>
                  <a:gd name="T50" fmla="*/ 1 w 7"/>
                  <a:gd name="T51" fmla="*/ 6 h 8"/>
                  <a:gd name="T52" fmla="*/ 0 w 7"/>
                  <a:gd name="T53" fmla="*/ 5 h 8"/>
                  <a:gd name="T54" fmla="*/ 0 w 7"/>
                  <a:gd name="T55" fmla="*/ 5 h 8"/>
                  <a:gd name="T56" fmla="*/ 0 w 7"/>
                  <a:gd name="T57" fmla="*/ 5 h 8"/>
                  <a:gd name="T58" fmla="*/ 0 w 7"/>
                  <a:gd name="T59" fmla="*/ 4 h 8"/>
                  <a:gd name="T60" fmla="*/ 0 w 7"/>
                  <a:gd name="T61" fmla="*/ 4 h 8"/>
                  <a:gd name="T62" fmla="*/ 0 w 7"/>
                  <a:gd name="T63" fmla="*/ 3 h 8"/>
                  <a:gd name="T64" fmla="*/ 0 w 7"/>
                  <a:gd name="T65" fmla="*/ 3 h 8"/>
                  <a:gd name="T66" fmla="*/ 0 w 7"/>
                  <a:gd name="T67" fmla="*/ 3 h 8"/>
                  <a:gd name="T68" fmla="*/ 0 w 7"/>
                  <a:gd name="T69" fmla="*/ 2 h 8"/>
                  <a:gd name="T70" fmla="*/ 0 w 7"/>
                  <a:gd name="T71" fmla="*/ 2 h 8"/>
                  <a:gd name="T72" fmla="*/ 0 w 7"/>
                  <a:gd name="T73" fmla="*/ 2 h 8"/>
                  <a:gd name="T74" fmla="*/ 0 w 7"/>
                  <a:gd name="T75" fmla="*/ 1 h 8"/>
                  <a:gd name="T76" fmla="*/ 0 w 7"/>
                  <a:gd name="T77" fmla="*/ 1 h 8"/>
                  <a:gd name="T78" fmla="*/ 1 w 7"/>
                  <a:gd name="T79" fmla="*/ 1 h 8"/>
                  <a:gd name="T80" fmla="*/ 1 w 7"/>
                  <a:gd name="T81" fmla="*/ 0 h 8"/>
                  <a:gd name="T82" fmla="*/ 1 w 7"/>
                  <a:gd name="T83" fmla="*/ 0 h 8"/>
                  <a:gd name="T84" fmla="*/ 1 w 7"/>
                  <a:gd name="T85" fmla="*/ 0 h 8"/>
                  <a:gd name="T86" fmla="*/ 2 w 7"/>
                  <a:gd name="T87" fmla="*/ 0 h 8"/>
                  <a:gd name="T88" fmla="*/ 2 w 7"/>
                  <a:gd name="T89" fmla="*/ 0 h 8"/>
                  <a:gd name="T90" fmla="*/ 2 w 7"/>
                  <a:gd name="T91" fmla="*/ 0 h 8"/>
                  <a:gd name="T92" fmla="*/ 2 w 7"/>
                  <a:gd name="T93" fmla="*/ 0 h 8"/>
                  <a:gd name="T94" fmla="*/ 3 w 7"/>
                  <a:gd name="T95" fmla="*/ 0 h 8"/>
                  <a:gd name="T96" fmla="*/ 3 w 7"/>
                  <a:gd name="T97" fmla="*/ 0 h 8"/>
                  <a:gd name="T98" fmla="*/ 4 w 7"/>
                  <a:gd name="T99" fmla="*/ 0 h 8"/>
                  <a:gd name="T100" fmla="*/ 4 w 7"/>
                  <a:gd name="T101" fmla="*/ 0 h 8"/>
                  <a:gd name="T102" fmla="*/ 4 w 7"/>
                  <a:gd name="T103" fmla="*/ 0 h 8"/>
                  <a:gd name="T104" fmla="*/ 5 w 7"/>
                  <a:gd name="T105" fmla="*/ 0 h 8"/>
                  <a:gd name="T106" fmla="*/ 5 w 7"/>
                  <a:gd name="T107" fmla="*/ 0 h 8"/>
                  <a:gd name="T108" fmla="*/ 5 w 7"/>
                  <a:gd name="T109" fmla="*/ 1 h 8"/>
                  <a:gd name="T110" fmla="*/ 5 w 7"/>
                  <a:gd name="T111" fmla="*/ 1 h 8"/>
                  <a:gd name="T112" fmla="*/ 6 w 7"/>
                  <a:gd name="T113" fmla="*/ 1 h 8"/>
                  <a:gd name="T114" fmla="*/ 6 w 7"/>
                  <a:gd name="T115" fmla="*/ 2 h 8"/>
                  <a:gd name="T116" fmla="*/ 6 w 7"/>
                  <a:gd name="T117" fmla="*/ 2 h 8"/>
                  <a:gd name="T118" fmla="*/ 6 w 7"/>
                  <a:gd name="T119" fmla="*/ 3 h 8"/>
                  <a:gd name="T120" fmla="*/ 6 w 7"/>
                  <a:gd name="T121" fmla="*/ 3 h 8"/>
                  <a:gd name="T122" fmla="*/ 7 w 7"/>
                  <a:gd name="T123" fmla="*/ 3 h 8"/>
                  <a:gd name="T124" fmla="*/ 7 w 7"/>
                  <a:gd name="T125" fmla="*/ 4 h 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7"/>
                  <a:gd name="T190" fmla="*/ 0 h 8"/>
                  <a:gd name="T191" fmla="*/ 7 w 7"/>
                  <a:gd name="T192" fmla="*/ 8 h 8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7" h="8">
                    <a:moveTo>
                      <a:pt x="7" y="4"/>
                    </a:moveTo>
                    <a:lnTo>
                      <a:pt x="7" y="4"/>
                    </a:lnTo>
                    <a:lnTo>
                      <a:pt x="7" y="5"/>
                    </a:lnTo>
                    <a:lnTo>
                      <a:pt x="6" y="5"/>
                    </a:lnTo>
                    <a:lnTo>
                      <a:pt x="6" y="6"/>
                    </a:lnTo>
                    <a:lnTo>
                      <a:pt x="6" y="7"/>
                    </a:lnTo>
                    <a:lnTo>
                      <a:pt x="5" y="7"/>
                    </a:lnTo>
                    <a:lnTo>
                      <a:pt x="4" y="7"/>
                    </a:lnTo>
                    <a:lnTo>
                      <a:pt x="4" y="8"/>
                    </a:lnTo>
                    <a:lnTo>
                      <a:pt x="3" y="7"/>
                    </a:lnTo>
                    <a:lnTo>
                      <a:pt x="2" y="7"/>
                    </a:lnTo>
                    <a:lnTo>
                      <a:pt x="1" y="7"/>
                    </a:lnTo>
                    <a:lnTo>
                      <a:pt x="1" y="6"/>
                    </a:lnTo>
                    <a:lnTo>
                      <a:pt x="0" y="6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5" y="1"/>
                    </a:lnTo>
                    <a:lnTo>
                      <a:pt x="6" y="1"/>
                    </a:lnTo>
                    <a:lnTo>
                      <a:pt x="6" y="2"/>
                    </a:lnTo>
                    <a:lnTo>
                      <a:pt x="6" y="3"/>
                    </a:lnTo>
                    <a:lnTo>
                      <a:pt x="7" y="3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B5673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91" name="Freeform 216"/>
              <p:cNvSpPr>
                <a:spLocks/>
              </p:cNvSpPr>
              <p:nvPr/>
            </p:nvSpPr>
            <p:spPr bwMode="auto">
              <a:xfrm>
                <a:off x="2426" y="1180"/>
                <a:ext cx="7" cy="8"/>
              </a:xfrm>
              <a:custGeom>
                <a:avLst/>
                <a:gdLst>
                  <a:gd name="T0" fmla="*/ 7 w 7"/>
                  <a:gd name="T1" fmla="*/ 5 h 8"/>
                  <a:gd name="T2" fmla="*/ 7 w 7"/>
                  <a:gd name="T3" fmla="*/ 5 h 8"/>
                  <a:gd name="T4" fmla="*/ 7 w 7"/>
                  <a:gd name="T5" fmla="*/ 5 h 8"/>
                  <a:gd name="T6" fmla="*/ 7 w 7"/>
                  <a:gd name="T7" fmla="*/ 6 h 8"/>
                  <a:gd name="T8" fmla="*/ 7 w 7"/>
                  <a:gd name="T9" fmla="*/ 6 h 8"/>
                  <a:gd name="T10" fmla="*/ 7 w 7"/>
                  <a:gd name="T11" fmla="*/ 6 h 8"/>
                  <a:gd name="T12" fmla="*/ 7 w 7"/>
                  <a:gd name="T13" fmla="*/ 7 h 8"/>
                  <a:gd name="T14" fmla="*/ 6 w 7"/>
                  <a:gd name="T15" fmla="*/ 7 h 8"/>
                  <a:gd name="T16" fmla="*/ 6 w 7"/>
                  <a:gd name="T17" fmla="*/ 7 h 8"/>
                  <a:gd name="T18" fmla="*/ 6 w 7"/>
                  <a:gd name="T19" fmla="*/ 7 h 8"/>
                  <a:gd name="T20" fmla="*/ 6 w 7"/>
                  <a:gd name="T21" fmla="*/ 8 h 8"/>
                  <a:gd name="T22" fmla="*/ 5 w 7"/>
                  <a:gd name="T23" fmla="*/ 8 h 8"/>
                  <a:gd name="T24" fmla="*/ 5 w 7"/>
                  <a:gd name="T25" fmla="*/ 8 h 8"/>
                  <a:gd name="T26" fmla="*/ 5 w 7"/>
                  <a:gd name="T27" fmla="*/ 8 h 8"/>
                  <a:gd name="T28" fmla="*/ 5 w 7"/>
                  <a:gd name="T29" fmla="*/ 8 h 8"/>
                  <a:gd name="T30" fmla="*/ 4 w 7"/>
                  <a:gd name="T31" fmla="*/ 8 h 8"/>
                  <a:gd name="T32" fmla="*/ 4 w 7"/>
                  <a:gd name="T33" fmla="*/ 8 h 8"/>
                  <a:gd name="T34" fmla="*/ 3 w 7"/>
                  <a:gd name="T35" fmla="*/ 8 h 8"/>
                  <a:gd name="T36" fmla="*/ 3 w 7"/>
                  <a:gd name="T37" fmla="*/ 8 h 8"/>
                  <a:gd name="T38" fmla="*/ 3 w 7"/>
                  <a:gd name="T39" fmla="*/ 8 h 8"/>
                  <a:gd name="T40" fmla="*/ 2 w 7"/>
                  <a:gd name="T41" fmla="*/ 7 h 8"/>
                  <a:gd name="T42" fmla="*/ 2 w 7"/>
                  <a:gd name="T43" fmla="*/ 7 h 8"/>
                  <a:gd name="T44" fmla="*/ 2 w 7"/>
                  <a:gd name="T45" fmla="*/ 7 h 8"/>
                  <a:gd name="T46" fmla="*/ 2 w 7"/>
                  <a:gd name="T47" fmla="*/ 7 h 8"/>
                  <a:gd name="T48" fmla="*/ 1 w 7"/>
                  <a:gd name="T49" fmla="*/ 6 h 8"/>
                  <a:gd name="T50" fmla="*/ 1 w 7"/>
                  <a:gd name="T51" fmla="*/ 6 h 8"/>
                  <a:gd name="T52" fmla="*/ 1 w 7"/>
                  <a:gd name="T53" fmla="*/ 6 h 8"/>
                  <a:gd name="T54" fmla="*/ 1 w 7"/>
                  <a:gd name="T55" fmla="*/ 5 h 8"/>
                  <a:gd name="T56" fmla="*/ 1 w 7"/>
                  <a:gd name="T57" fmla="*/ 5 h 8"/>
                  <a:gd name="T58" fmla="*/ 1 w 7"/>
                  <a:gd name="T59" fmla="*/ 5 h 8"/>
                  <a:gd name="T60" fmla="*/ 0 w 7"/>
                  <a:gd name="T61" fmla="*/ 4 h 8"/>
                  <a:gd name="T62" fmla="*/ 0 w 7"/>
                  <a:gd name="T63" fmla="*/ 4 h 8"/>
                  <a:gd name="T64" fmla="*/ 0 w 7"/>
                  <a:gd name="T65" fmla="*/ 3 h 8"/>
                  <a:gd name="T66" fmla="*/ 0 w 7"/>
                  <a:gd name="T67" fmla="*/ 3 h 8"/>
                  <a:gd name="T68" fmla="*/ 0 w 7"/>
                  <a:gd name="T69" fmla="*/ 3 h 8"/>
                  <a:gd name="T70" fmla="*/ 0 w 7"/>
                  <a:gd name="T71" fmla="*/ 2 h 8"/>
                  <a:gd name="T72" fmla="*/ 1 w 7"/>
                  <a:gd name="T73" fmla="*/ 2 h 8"/>
                  <a:gd name="T74" fmla="*/ 1 w 7"/>
                  <a:gd name="T75" fmla="*/ 2 h 8"/>
                  <a:gd name="T76" fmla="*/ 1 w 7"/>
                  <a:gd name="T77" fmla="*/ 1 h 8"/>
                  <a:gd name="T78" fmla="*/ 1 w 7"/>
                  <a:gd name="T79" fmla="*/ 1 h 8"/>
                  <a:gd name="T80" fmla="*/ 1 w 7"/>
                  <a:gd name="T81" fmla="*/ 1 h 8"/>
                  <a:gd name="T82" fmla="*/ 2 w 7"/>
                  <a:gd name="T83" fmla="*/ 1 h 8"/>
                  <a:gd name="T84" fmla="*/ 2 w 7"/>
                  <a:gd name="T85" fmla="*/ 0 h 8"/>
                  <a:gd name="T86" fmla="*/ 2 w 7"/>
                  <a:gd name="T87" fmla="*/ 0 h 8"/>
                  <a:gd name="T88" fmla="*/ 2 w 7"/>
                  <a:gd name="T89" fmla="*/ 0 h 8"/>
                  <a:gd name="T90" fmla="*/ 3 w 7"/>
                  <a:gd name="T91" fmla="*/ 0 h 8"/>
                  <a:gd name="T92" fmla="*/ 3 w 7"/>
                  <a:gd name="T93" fmla="*/ 0 h 8"/>
                  <a:gd name="T94" fmla="*/ 3 w 7"/>
                  <a:gd name="T95" fmla="*/ 0 h 8"/>
                  <a:gd name="T96" fmla="*/ 4 w 7"/>
                  <a:gd name="T97" fmla="*/ 0 h 8"/>
                  <a:gd name="T98" fmla="*/ 4 w 7"/>
                  <a:gd name="T99" fmla="*/ 0 h 8"/>
                  <a:gd name="T100" fmla="*/ 4 w 7"/>
                  <a:gd name="T101" fmla="*/ 0 h 8"/>
                  <a:gd name="T102" fmla="*/ 5 w 7"/>
                  <a:gd name="T103" fmla="*/ 0 h 8"/>
                  <a:gd name="T104" fmla="*/ 5 w 7"/>
                  <a:gd name="T105" fmla="*/ 1 h 8"/>
                  <a:gd name="T106" fmla="*/ 5 w 7"/>
                  <a:gd name="T107" fmla="*/ 1 h 8"/>
                  <a:gd name="T108" fmla="*/ 6 w 7"/>
                  <a:gd name="T109" fmla="*/ 1 h 8"/>
                  <a:gd name="T110" fmla="*/ 6 w 7"/>
                  <a:gd name="T111" fmla="*/ 1 h 8"/>
                  <a:gd name="T112" fmla="*/ 6 w 7"/>
                  <a:gd name="T113" fmla="*/ 2 h 8"/>
                  <a:gd name="T114" fmla="*/ 7 w 7"/>
                  <a:gd name="T115" fmla="*/ 2 h 8"/>
                  <a:gd name="T116" fmla="*/ 7 w 7"/>
                  <a:gd name="T117" fmla="*/ 3 h 8"/>
                  <a:gd name="T118" fmla="*/ 7 w 7"/>
                  <a:gd name="T119" fmla="*/ 3 h 8"/>
                  <a:gd name="T120" fmla="*/ 7 w 7"/>
                  <a:gd name="T121" fmla="*/ 3 h 8"/>
                  <a:gd name="T122" fmla="*/ 7 w 7"/>
                  <a:gd name="T123" fmla="*/ 4 h 8"/>
                  <a:gd name="T124" fmla="*/ 7 w 7"/>
                  <a:gd name="T125" fmla="*/ 4 h 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7"/>
                  <a:gd name="T190" fmla="*/ 0 h 8"/>
                  <a:gd name="T191" fmla="*/ 7 w 7"/>
                  <a:gd name="T192" fmla="*/ 8 h 8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7" h="8">
                    <a:moveTo>
                      <a:pt x="7" y="4"/>
                    </a:moveTo>
                    <a:lnTo>
                      <a:pt x="7" y="5"/>
                    </a:lnTo>
                    <a:lnTo>
                      <a:pt x="7" y="6"/>
                    </a:lnTo>
                    <a:lnTo>
                      <a:pt x="7" y="7"/>
                    </a:lnTo>
                    <a:lnTo>
                      <a:pt x="6" y="7"/>
                    </a:lnTo>
                    <a:lnTo>
                      <a:pt x="6" y="8"/>
                    </a:lnTo>
                    <a:lnTo>
                      <a:pt x="5" y="8"/>
                    </a:lnTo>
                    <a:lnTo>
                      <a:pt x="4" y="8"/>
                    </a:lnTo>
                    <a:lnTo>
                      <a:pt x="3" y="8"/>
                    </a:lnTo>
                    <a:lnTo>
                      <a:pt x="3" y="7"/>
                    </a:lnTo>
                    <a:lnTo>
                      <a:pt x="2" y="7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5" y="1"/>
                    </a:lnTo>
                    <a:lnTo>
                      <a:pt x="6" y="1"/>
                    </a:lnTo>
                    <a:lnTo>
                      <a:pt x="6" y="2"/>
                    </a:lnTo>
                    <a:lnTo>
                      <a:pt x="7" y="2"/>
                    </a:lnTo>
                    <a:lnTo>
                      <a:pt x="7" y="3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B5673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92" name="Freeform 217"/>
              <p:cNvSpPr>
                <a:spLocks/>
              </p:cNvSpPr>
              <p:nvPr/>
            </p:nvSpPr>
            <p:spPr bwMode="auto">
              <a:xfrm>
                <a:off x="2363" y="1052"/>
                <a:ext cx="155" cy="89"/>
              </a:xfrm>
              <a:custGeom>
                <a:avLst/>
                <a:gdLst>
                  <a:gd name="T0" fmla="*/ 0 w 155"/>
                  <a:gd name="T1" fmla="*/ 37 h 89"/>
                  <a:gd name="T2" fmla="*/ 66 w 155"/>
                  <a:gd name="T3" fmla="*/ 0 h 89"/>
                  <a:gd name="T4" fmla="*/ 155 w 155"/>
                  <a:gd name="T5" fmla="*/ 50 h 89"/>
                  <a:gd name="T6" fmla="*/ 90 w 155"/>
                  <a:gd name="T7" fmla="*/ 89 h 89"/>
                  <a:gd name="T8" fmla="*/ 40 w 155"/>
                  <a:gd name="T9" fmla="*/ 59 h 89"/>
                  <a:gd name="T10" fmla="*/ 40 w 155"/>
                  <a:gd name="T11" fmla="*/ 59 h 89"/>
                  <a:gd name="T12" fmla="*/ 41 w 155"/>
                  <a:gd name="T13" fmla="*/ 59 h 89"/>
                  <a:gd name="T14" fmla="*/ 41 w 155"/>
                  <a:gd name="T15" fmla="*/ 59 h 89"/>
                  <a:gd name="T16" fmla="*/ 42 w 155"/>
                  <a:gd name="T17" fmla="*/ 59 h 89"/>
                  <a:gd name="T18" fmla="*/ 42 w 155"/>
                  <a:gd name="T19" fmla="*/ 58 h 89"/>
                  <a:gd name="T20" fmla="*/ 42 w 155"/>
                  <a:gd name="T21" fmla="*/ 58 h 89"/>
                  <a:gd name="T22" fmla="*/ 43 w 155"/>
                  <a:gd name="T23" fmla="*/ 58 h 89"/>
                  <a:gd name="T24" fmla="*/ 43 w 155"/>
                  <a:gd name="T25" fmla="*/ 58 h 89"/>
                  <a:gd name="T26" fmla="*/ 43 w 155"/>
                  <a:gd name="T27" fmla="*/ 57 h 89"/>
                  <a:gd name="T28" fmla="*/ 44 w 155"/>
                  <a:gd name="T29" fmla="*/ 57 h 89"/>
                  <a:gd name="T30" fmla="*/ 44 w 155"/>
                  <a:gd name="T31" fmla="*/ 57 h 89"/>
                  <a:gd name="T32" fmla="*/ 44 w 155"/>
                  <a:gd name="T33" fmla="*/ 57 h 89"/>
                  <a:gd name="T34" fmla="*/ 45 w 155"/>
                  <a:gd name="T35" fmla="*/ 56 h 89"/>
                  <a:gd name="T36" fmla="*/ 45 w 155"/>
                  <a:gd name="T37" fmla="*/ 56 h 89"/>
                  <a:gd name="T38" fmla="*/ 45 w 155"/>
                  <a:gd name="T39" fmla="*/ 55 h 89"/>
                  <a:gd name="T40" fmla="*/ 45 w 155"/>
                  <a:gd name="T41" fmla="*/ 55 h 89"/>
                  <a:gd name="T42" fmla="*/ 45 w 155"/>
                  <a:gd name="T43" fmla="*/ 55 h 89"/>
                  <a:gd name="T44" fmla="*/ 45 w 155"/>
                  <a:gd name="T45" fmla="*/ 54 h 89"/>
                  <a:gd name="T46" fmla="*/ 45 w 155"/>
                  <a:gd name="T47" fmla="*/ 54 h 89"/>
                  <a:gd name="T48" fmla="*/ 45 w 155"/>
                  <a:gd name="T49" fmla="*/ 54 h 89"/>
                  <a:gd name="T50" fmla="*/ 45 w 155"/>
                  <a:gd name="T51" fmla="*/ 53 h 89"/>
                  <a:gd name="T52" fmla="*/ 45 w 155"/>
                  <a:gd name="T53" fmla="*/ 53 h 89"/>
                  <a:gd name="T54" fmla="*/ 45 w 155"/>
                  <a:gd name="T55" fmla="*/ 52 h 89"/>
                  <a:gd name="T56" fmla="*/ 45 w 155"/>
                  <a:gd name="T57" fmla="*/ 52 h 89"/>
                  <a:gd name="T58" fmla="*/ 44 w 155"/>
                  <a:gd name="T59" fmla="*/ 52 h 89"/>
                  <a:gd name="T60" fmla="*/ 44 w 155"/>
                  <a:gd name="T61" fmla="*/ 51 h 89"/>
                  <a:gd name="T62" fmla="*/ 43 w 155"/>
                  <a:gd name="T63" fmla="*/ 51 h 89"/>
                  <a:gd name="T64" fmla="*/ 43 w 155"/>
                  <a:gd name="T65" fmla="*/ 50 h 89"/>
                  <a:gd name="T66" fmla="*/ 42 w 155"/>
                  <a:gd name="T67" fmla="*/ 50 h 89"/>
                  <a:gd name="T68" fmla="*/ 42 w 155"/>
                  <a:gd name="T69" fmla="*/ 50 h 89"/>
                  <a:gd name="T70" fmla="*/ 42 w 155"/>
                  <a:gd name="T71" fmla="*/ 50 h 89"/>
                  <a:gd name="T72" fmla="*/ 41 w 155"/>
                  <a:gd name="T73" fmla="*/ 50 h 89"/>
                  <a:gd name="T74" fmla="*/ 41 w 155"/>
                  <a:gd name="T75" fmla="*/ 49 h 89"/>
                  <a:gd name="T76" fmla="*/ 41 w 155"/>
                  <a:gd name="T77" fmla="*/ 49 h 89"/>
                  <a:gd name="T78" fmla="*/ 40 w 155"/>
                  <a:gd name="T79" fmla="*/ 49 h 89"/>
                  <a:gd name="T80" fmla="*/ 40 w 155"/>
                  <a:gd name="T81" fmla="*/ 49 h 89"/>
                  <a:gd name="T82" fmla="*/ 39 w 155"/>
                  <a:gd name="T83" fmla="*/ 49 h 89"/>
                  <a:gd name="T84" fmla="*/ 39 w 155"/>
                  <a:gd name="T85" fmla="*/ 49 h 89"/>
                  <a:gd name="T86" fmla="*/ 38 w 155"/>
                  <a:gd name="T87" fmla="*/ 49 h 89"/>
                  <a:gd name="T88" fmla="*/ 38 w 155"/>
                  <a:gd name="T89" fmla="*/ 49 h 89"/>
                  <a:gd name="T90" fmla="*/ 37 w 155"/>
                  <a:gd name="T91" fmla="*/ 49 h 89"/>
                  <a:gd name="T92" fmla="*/ 37 w 155"/>
                  <a:gd name="T93" fmla="*/ 49 h 89"/>
                  <a:gd name="T94" fmla="*/ 36 w 155"/>
                  <a:gd name="T95" fmla="*/ 49 h 89"/>
                  <a:gd name="T96" fmla="*/ 36 w 155"/>
                  <a:gd name="T97" fmla="*/ 49 h 89"/>
                  <a:gd name="T98" fmla="*/ 35 w 155"/>
                  <a:gd name="T99" fmla="*/ 49 h 89"/>
                  <a:gd name="T100" fmla="*/ 34 w 155"/>
                  <a:gd name="T101" fmla="*/ 49 h 89"/>
                  <a:gd name="T102" fmla="*/ 34 w 155"/>
                  <a:gd name="T103" fmla="*/ 49 h 89"/>
                  <a:gd name="T104" fmla="*/ 33 w 155"/>
                  <a:gd name="T105" fmla="*/ 49 h 89"/>
                  <a:gd name="T106" fmla="*/ 32 w 155"/>
                  <a:gd name="T107" fmla="*/ 49 h 89"/>
                  <a:gd name="T108" fmla="*/ 31 w 155"/>
                  <a:gd name="T109" fmla="*/ 50 h 89"/>
                  <a:gd name="T110" fmla="*/ 31 w 155"/>
                  <a:gd name="T111" fmla="*/ 50 h 89"/>
                  <a:gd name="T112" fmla="*/ 30 w 155"/>
                  <a:gd name="T113" fmla="*/ 51 h 89"/>
                  <a:gd name="T114" fmla="*/ 29 w 155"/>
                  <a:gd name="T115" fmla="*/ 51 h 89"/>
                  <a:gd name="T116" fmla="*/ 28 w 155"/>
                  <a:gd name="T117" fmla="*/ 52 h 89"/>
                  <a:gd name="T118" fmla="*/ 28 w 155"/>
                  <a:gd name="T119" fmla="*/ 52 h 89"/>
                  <a:gd name="T120" fmla="*/ 27 w 155"/>
                  <a:gd name="T121" fmla="*/ 53 h 89"/>
                  <a:gd name="T122" fmla="*/ 0 w 155"/>
                  <a:gd name="T123" fmla="*/ 37 h 89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55"/>
                  <a:gd name="T187" fmla="*/ 0 h 89"/>
                  <a:gd name="T188" fmla="*/ 155 w 155"/>
                  <a:gd name="T189" fmla="*/ 89 h 89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55" h="89">
                    <a:moveTo>
                      <a:pt x="0" y="37"/>
                    </a:moveTo>
                    <a:lnTo>
                      <a:pt x="66" y="0"/>
                    </a:lnTo>
                    <a:lnTo>
                      <a:pt x="155" y="50"/>
                    </a:lnTo>
                    <a:lnTo>
                      <a:pt x="90" y="89"/>
                    </a:lnTo>
                    <a:lnTo>
                      <a:pt x="40" y="59"/>
                    </a:lnTo>
                    <a:lnTo>
                      <a:pt x="41" y="59"/>
                    </a:lnTo>
                    <a:lnTo>
                      <a:pt x="42" y="59"/>
                    </a:lnTo>
                    <a:lnTo>
                      <a:pt x="42" y="58"/>
                    </a:lnTo>
                    <a:lnTo>
                      <a:pt x="43" y="58"/>
                    </a:lnTo>
                    <a:lnTo>
                      <a:pt x="43" y="57"/>
                    </a:lnTo>
                    <a:lnTo>
                      <a:pt x="44" y="57"/>
                    </a:lnTo>
                    <a:lnTo>
                      <a:pt x="45" y="56"/>
                    </a:lnTo>
                    <a:lnTo>
                      <a:pt x="45" y="55"/>
                    </a:lnTo>
                    <a:lnTo>
                      <a:pt x="45" y="54"/>
                    </a:lnTo>
                    <a:lnTo>
                      <a:pt x="45" y="53"/>
                    </a:lnTo>
                    <a:lnTo>
                      <a:pt x="45" y="52"/>
                    </a:lnTo>
                    <a:lnTo>
                      <a:pt x="44" y="52"/>
                    </a:lnTo>
                    <a:lnTo>
                      <a:pt x="44" y="51"/>
                    </a:lnTo>
                    <a:lnTo>
                      <a:pt x="43" y="51"/>
                    </a:lnTo>
                    <a:lnTo>
                      <a:pt x="43" y="50"/>
                    </a:lnTo>
                    <a:lnTo>
                      <a:pt x="42" y="50"/>
                    </a:lnTo>
                    <a:lnTo>
                      <a:pt x="41" y="50"/>
                    </a:lnTo>
                    <a:lnTo>
                      <a:pt x="41" y="49"/>
                    </a:lnTo>
                    <a:lnTo>
                      <a:pt x="40" y="49"/>
                    </a:lnTo>
                    <a:lnTo>
                      <a:pt x="39" y="49"/>
                    </a:lnTo>
                    <a:lnTo>
                      <a:pt x="38" y="49"/>
                    </a:lnTo>
                    <a:lnTo>
                      <a:pt x="37" y="49"/>
                    </a:lnTo>
                    <a:lnTo>
                      <a:pt x="36" y="49"/>
                    </a:lnTo>
                    <a:lnTo>
                      <a:pt x="35" y="49"/>
                    </a:lnTo>
                    <a:lnTo>
                      <a:pt x="34" y="49"/>
                    </a:lnTo>
                    <a:lnTo>
                      <a:pt x="33" y="49"/>
                    </a:lnTo>
                    <a:lnTo>
                      <a:pt x="32" y="49"/>
                    </a:lnTo>
                    <a:lnTo>
                      <a:pt x="31" y="50"/>
                    </a:lnTo>
                    <a:lnTo>
                      <a:pt x="30" y="51"/>
                    </a:lnTo>
                    <a:lnTo>
                      <a:pt x="29" y="51"/>
                    </a:lnTo>
                    <a:lnTo>
                      <a:pt x="28" y="52"/>
                    </a:lnTo>
                    <a:lnTo>
                      <a:pt x="27" y="53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EBEBE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93" name="Freeform 218"/>
              <p:cNvSpPr>
                <a:spLocks/>
              </p:cNvSpPr>
              <p:nvPr/>
            </p:nvSpPr>
            <p:spPr bwMode="auto">
              <a:xfrm>
                <a:off x="2403" y="1100"/>
                <a:ext cx="115" cy="41"/>
              </a:xfrm>
              <a:custGeom>
                <a:avLst/>
                <a:gdLst>
                  <a:gd name="T0" fmla="*/ 0 w 115"/>
                  <a:gd name="T1" fmla="*/ 11 h 41"/>
                  <a:gd name="T2" fmla="*/ 50 w 115"/>
                  <a:gd name="T3" fmla="*/ 41 h 41"/>
                  <a:gd name="T4" fmla="*/ 115 w 115"/>
                  <a:gd name="T5" fmla="*/ 2 h 41"/>
                  <a:gd name="T6" fmla="*/ 112 w 115"/>
                  <a:gd name="T7" fmla="*/ 0 h 41"/>
                  <a:gd name="T8" fmla="*/ 50 w 115"/>
                  <a:gd name="T9" fmla="*/ 36 h 41"/>
                  <a:gd name="T10" fmla="*/ 3 w 115"/>
                  <a:gd name="T11" fmla="*/ 10 h 41"/>
                  <a:gd name="T12" fmla="*/ 0 w 115"/>
                  <a:gd name="T13" fmla="*/ 11 h 4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15"/>
                  <a:gd name="T22" fmla="*/ 0 h 41"/>
                  <a:gd name="T23" fmla="*/ 115 w 115"/>
                  <a:gd name="T24" fmla="*/ 41 h 4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15" h="41">
                    <a:moveTo>
                      <a:pt x="0" y="11"/>
                    </a:moveTo>
                    <a:lnTo>
                      <a:pt x="50" y="41"/>
                    </a:lnTo>
                    <a:lnTo>
                      <a:pt x="115" y="2"/>
                    </a:lnTo>
                    <a:lnTo>
                      <a:pt x="112" y="0"/>
                    </a:lnTo>
                    <a:lnTo>
                      <a:pt x="50" y="36"/>
                    </a:lnTo>
                    <a:lnTo>
                      <a:pt x="3" y="1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94" name="Freeform 219"/>
              <p:cNvSpPr>
                <a:spLocks/>
              </p:cNvSpPr>
              <p:nvPr/>
            </p:nvSpPr>
            <p:spPr bwMode="auto">
              <a:xfrm>
                <a:off x="2453" y="1102"/>
                <a:ext cx="64" cy="97"/>
              </a:xfrm>
              <a:custGeom>
                <a:avLst/>
                <a:gdLst>
                  <a:gd name="T0" fmla="*/ 64 w 64"/>
                  <a:gd name="T1" fmla="*/ 0 h 97"/>
                  <a:gd name="T2" fmla="*/ 0 w 64"/>
                  <a:gd name="T3" fmla="*/ 39 h 97"/>
                  <a:gd name="T4" fmla="*/ 1 w 64"/>
                  <a:gd name="T5" fmla="*/ 97 h 97"/>
                  <a:gd name="T6" fmla="*/ 1 w 64"/>
                  <a:gd name="T7" fmla="*/ 97 h 97"/>
                  <a:gd name="T8" fmla="*/ 1 w 64"/>
                  <a:gd name="T9" fmla="*/ 96 h 97"/>
                  <a:gd name="T10" fmla="*/ 1 w 64"/>
                  <a:gd name="T11" fmla="*/ 94 h 97"/>
                  <a:gd name="T12" fmla="*/ 1 w 64"/>
                  <a:gd name="T13" fmla="*/ 92 h 97"/>
                  <a:gd name="T14" fmla="*/ 1 w 64"/>
                  <a:gd name="T15" fmla="*/ 91 h 97"/>
                  <a:gd name="T16" fmla="*/ 1 w 64"/>
                  <a:gd name="T17" fmla="*/ 89 h 97"/>
                  <a:gd name="T18" fmla="*/ 2 w 64"/>
                  <a:gd name="T19" fmla="*/ 88 h 97"/>
                  <a:gd name="T20" fmla="*/ 2 w 64"/>
                  <a:gd name="T21" fmla="*/ 86 h 97"/>
                  <a:gd name="T22" fmla="*/ 2 w 64"/>
                  <a:gd name="T23" fmla="*/ 85 h 97"/>
                  <a:gd name="T24" fmla="*/ 2 w 64"/>
                  <a:gd name="T25" fmla="*/ 83 h 97"/>
                  <a:gd name="T26" fmla="*/ 3 w 64"/>
                  <a:gd name="T27" fmla="*/ 81 h 97"/>
                  <a:gd name="T28" fmla="*/ 3 w 64"/>
                  <a:gd name="T29" fmla="*/ 79 h 97"/>
                  <a:gd name="T30" fmla="*/ 3 w 64"/>
                  <a:gd name="T31" fmla="*/ 78 h 97"/>
                  <a:gd name="T32" fmla="*/ 4 w 64"/>
                  <a:gd name="T33" fmla="*/ 76 h 97"/>
                  <a:gd name="T34" fmla="*/ 4 w 64"/>
                  <a:gd name="T35" fmla="*/ 74 h 97"/>
                  <a:gd name="T36" fmla="*/ 4 w 64"/>
                  <a:gd name="T37" fmla="*/ 72 h 97"/>
                  <a:gd name="T38" fmla="*/ 5 w 64"/>
                  <a:gd name="T39" fmla="*/ 70 h 97"/>
                  <a:gd name="T40" fmla="*/ 5 w 64"/>
                  <a:gd name="T41" fmla="*/ 68 h 97"/>
                  <a:gd name="T42" fmla="*/ 6 w 64"/>
                  <a:gd name="T43" fmla="*/ 66 h 97"/>
                  <a:gd name="T44" fmla="*/ 7 w 64"/>
                  <a:gd name="T45" fmla="*/ 64 h 97"/>
                  <a:gd name="T46" fmla="*/ 7 w 64"/>
                  <a:gd name="T47" fmla="*/ 62 h 97"/>
                  <a:gd name="T48" fmla="*/ 8 w 64"/>
                  <a:gd name="T49" fmla="*/ 60 h 97"/>
                  <a:gd name="T50" fmla="*/ 9 w 64"/>
                  <a:gd name="T51" fmla="*/ 58 h 97"/>
                  <a:gd name="T52" fmla="*/ 10 w 64"/>
                  <a:gd name="T53" fmla="*/ 56 h 97"/>
                  <a:gd name="T54" fmla="*/ 10 w 64"/>
                  <a:gd name="T55" fmla="*/ 55 h 97"/>
                  <a:gd name="T56" fmla="*/ 11 w 64"/>
                  <a:gd name="T57" fmla="*/ 53 h 97"/>
                  <a:gd name="T58" fmla="*/ 12 w 64"/>
                  <a:gd name="T59" fmla="*/ 52 h 97"/>
                  <a:gd name="T60" fmla="*/ 13 w 64"/>
                  <a:gd name="T61" fmla="*/ 50 h 97"/>
                  <a:gd name="T62" fmla="*/ 13 w 64"/>
                  <a:gd name="T63" fmla="*/ 50 h 97"/>
                  <a:gd name="T64" fmla="*/ 14 w 64"/>
                  <a:gd name="T65" fmla="*/ 49 h 97"/>
                  <a:gd name="T66" fmla="*/ 14 w 64"/>
                  <a:gd name="T67" fmla="*/ 48 h 97"/>
                  <a:gd name="T68" fmla="*/ 15 w 64"/>
                  <a:gd name="T69" fmla="*/ 47 h 97"/>
                  <a:gd name="T70" fmla="*/ 16 w 64"/>
                  <a:gd name="T71" fmla="*/ 46 h 97"/>
                  <a:gd name="T72" fmla="*/ 16 w 64"/>
                  <a:gd name="T73" fmla="*/ 45 h 97"/>
                  <a:gd name="T74" fmla="*/ 17 w 64"/>
                  <a:gd name="T75" fmla="*/ 44 h 97"/>
                  <a:gd name="T76" fmla="*/ 18 w 64"/>
                  <a:gd name="T77" fmla="*/ 43 h 97"/>
                  <a:gd name="T78" fmla="*/ 19 w 64"/>
                  <a:gd name="T79" fmla="*/ 42 h 97"/>
                  <a:gd name="T80" fmla="*/ 20 w 64"/>
                  <a:gd name="T81" fmla="*/ 40 h 97"/>
                  <a:gd name="T82" fmla="*/ 21 w 64"/>
                  <a:gd name="T83" fmla="*/ 39 h 97"/>
                  <a:gd name="T84" fmla="*/ 23 w 64"/>
                  <a:gd name="T85" fmla="*/ 37 h 97"/>
                  <a:gd name="T86" fmla="*/ 24 w 64"/>
                  <a:gd name="T87" fmla="*/ 35 h 97"/>
                  <a:gd name="T88" fmla="*/ 25 w 64"/>
                  <a:gd name="T89" fmla="*/ 33 h 97"/>
                  <a:gd name="T90" fmla="*/ 27 w 64"/>
                  <a:gd name="T91" fmla="*/ 32 h 97"/>
                  <a:gd name="T92" fmla="*/ 29 w 64"/>
                  <a:gd name="T93" fmla="*/ 30 h 97"/>
                  <a:gd name="T94" fmla="*/ 31 w 64"/>
                  <a:gd name="T95" fmla="*/ 28 h 97"/>
                  <a:gd name="T96" fmla="*/ 32 w 64"/>
                  <a:gd name="T97" fmla="*/ 26 h 97"/>
                  <a:gd name="T98" fmla="*/ 35 w 64"/>
                  <a:gd name="T99" fmla="*/ 24 h 97"/>
                  <a:gd name="T100" fmla="*/ 37 w 64"/>
                  <a:gd name="T101" fmla="*/ 22 h 97"/>
                  <a:gd name="T102" fmla="*/ 39 w 64"/>
                  <a:gd name="T103" fmla="*/ 20 h 97"/>
                  <a:gd name="T104" fmla="*/ 41 w 64"/>
                  <a:gd name="T105" fmla="*/ 17 h 97"/>
                  <a:gd name="T106" fmla="*/ 44 w 64"/>
                  <a:gd name="T107" fmla="*/ 15 h 97"/>
                  <a:gd name="T108" fmla="*/ 46 w 64"/>
                  <a:gd name="T109" fmla="*/ 13 h 97"/>
                  <a:gd name="T110" fmla="*/ 49 w 64"/>
                  <a:gd name="T111" fmla="*/ 11 h 97"/>
                  <a:gd name="T112" fmla="*/ 52 w 64"/>
                  <a:gd name="T113" fmla="*/ 9 h 97"/>
                  <a:gd name="T114" fmla="*/ 55 w 64"/>
                  <a:gd name="T115" fmla="*/ 7 h 97"/>
                  <a:gd name="T116" fmla="*/ 58 w 64"/>
                  <a:gd name="T117" fmla="*/ 4 h 97"/>
                  <a:gd name="T118" fmla="*/ 61 w 64"/>
                  <a:gd name="T119" fmla="*/ 2 h 97"/>
                  <a:gd name="T120" fmla="*/ 64 w 64"/>
                  <a:gd name="T121" fmla="*/ 0 h 97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64"/>
                  <a:gd name="T184" fmla="*/ 0 h 97"/>
                  <a:gd name="T185" fmla="*/ 64 w 64"/>
                  <a:gd name="T186" fmla="*/ 97 h 97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64" h="97">
                    <a:moveTo>
                      <a:pt x="64" y="0"/>
                    </a:moveTo>
                    <a:lnTo>
                      <a:pt x="0" y="39"/>
                    </a:lnTo>
                    <a:lnTo>
                      <a:pt x="1" y="97"/>
                    </a:lnTo>
                    <a:lnTo>
                      <a:pt x="1" y="96"/>
                    </a:lnTo>
                    <a:lnTo>
                      <a:pt x="1" y="94"/>
                    </a:lnTo>
                    <a:lnTo>
                      <a:pt x="1" y="92"/>
                    </a:lnTo>
                    <a:lnTo>
                      <a:pt x="1" y="91"/>
                    </a:lnTo>
                    <a:lnTo>
                      <a:pt x="1" y="89"/>
                    </a:lnTo>
                    <a:lnTo>
                      <a:pt x="2" y="88"/>
                    </a:lnTo>
                    <a:lnTo>
                      <a:pt x="2" y="86"/>
                    </a:lnTo>
                    <a:lnTo>
                      <a:pt x="2" y="85"/>
                    </a:lnTo>
                    <a:lnTo>
                      <a:pt x="2" y="83"/>
                    </a:lnTo>
                    <a:lnTo>
                      <a:pt x="3" y="81"/>
                    </a:lnTo>
                    <a:lnTo>
                      <a:pt x="3" y="79"/>
                    </a:lnTo>
                    <a:lnTo>
                      <a:pt x="3" y="78"/>
                    </a:lnTo>
                    <a:lnTo>
                      <a:pt x="4" y="76"/>
                    </a:lnTo>
                    <a:lnTo>
                      <a:pt x="4" y="74"/>
                    </a:lnTo>
                    <a:lnTo>
                      <a:pt x="4" y="72"/>
                    </a:lnTo>
                    <a:lnTo>
                      <a:pt x="5" y="70"/>
                    </a:lnTo>
                    <a:lnTo>
                      <a:pt x="5" y="68"/>
                    </a:lnTo>
                    <a:lnTo>
                      <a:pt x="6" y="66"/>
                    </a:lnTo>
                    <a:lnTo>
                      <a:pt x="7" y="64"/>
                    </a:lnTo>
                    <a:lnTo>
                      <a:pt x="7" y="62"/>
                    </a:lnTo>
                    <a:lnTo>
                      <a:pt x="8" y="60"/>
                    </a:lnTo>
                    <a:lnTo>
                      <a:pt x="9" y="58"/>
                    </a:lnTo>
                    <a:lnTo>
                      <a:pt x="10" y="56"/>
                    </a:lnTo>
                    <a:lnTo>
                      <a:pt x="10" y="55"/>
                    </a:lnTo>
                    <a:lnTo>
                      <a:pt x="11" y="53"/>
                    </a:lnTo>
                    <a:lnTo>
                      <a:pt x="12" y="52"/>
                    </a:lnTo>
                    <a:lnTo>
                      <a:pt x="13" y="50"/>
                    </a:lnTo>
                    <a:lnTo>
                      <a:pt x="14" y="49"/>
                    </a:lnTo>
                    <a:lnTo>
                      <a:pt x="14" y="48"/>
                    </a:lnTo>
                    <a:lnTo>
                      <a:pt x="15" y="47"/>
                    </a:lnTo>
                    <a:lnTo>
                      <a:pt x="16" y="46"/>
                    </a:lnTo>
                    <a:lnTo>
                      <a:pt x="16" y="45"/>
                    </a:lnTo>
                    <a:lnTo>
                      <a:pt x="17" y="44"/>
                    </a:lnTo>
                    <a:lnTo>
                      <a:pt x="18" y="43"/>
                    </a:lnTo>
                    <a:lnTo>
                      <a:pt x="19" y="42"/>
                    </a:lnTo>
                    <a:lnTo>
                      <a:pt x="20" y="40"/>
                    </a:lnTo>
                    <a:lnTo>
                      <a:pt x="21" y="39"/>
                    </a:lnTo>
                    <a:lnTo>
                      <a:pt x="23" y="37"/>
                    </a:lnTo>
                    <a:lnTo>
                      <a:pt x="24" y="35"/>
                    </a:lnTo>
                    <a:lnTo>
                      <a:pt x="25" y="33"/>
                    </a:lnTo>
                    <a:lnTo>
                      <a:pt x="27" y="32"/>
                    </a:lnTo>
                    <a:lnTo>
                      <a:pt x="29" y="30"/>
                    </a:lnTo>
                    <a:lnTo>
                      <a:pt x="31" y="28"/>
                    </a:lnTo>
                    <a:lnTo>
                      <a:pt x="32" y="26"/>
                    </a:lnTo>
                    <a:lnTo>
                      <a:pt x="35" y="24"/>
                    </a:lnTo>
                    <a:lnTo>
                      <a:pt x="37" y="22"/>
                    </a:lnTo>
                    <a:lnTo>
                      <a:pt x="39" y="20"/>
                    </a:lnTo>
                    <a:lnTo>
                      <a:pt x="41" y="17"/>
                    </a:lnTo>
                    <a:lnTo>
                      <a:pt x="44" y="15"/>
                    </a:lnTo>
                    <a:lnTo>
                      <a:pt x="46" y="13"/>
                    </a:lnTo>
                    <a:lnTo>
                      <a:pt x="49" y="11"/>
                    </a:lnTo>
                    <a:lnTo>
                      <a:pt x="52" y="9"/>
                    </a:lnTo>
                    <a:lnTo>
                      <a:pt x="55" y="7"/>
                    </a:lnTo>
                    <a:lnTo>
                      <a:pt x="58" y="4"/>
                    </a:lnTo>
                    <a:lnTo>
                      <a:pt x="61" y="2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ABAAA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</p:grpSp>
      </p:grpSp>
      <p:grpSp>
        <p:nvGrpSpPr>
          <p:cNvPr id="95" name="グループ化 111"/>
          <p:cNvGrpSpPr>
            <a:grpSpLocks/>
          </p:cNvGrpSpPr>
          <p:nvPr/>
        </p:nvGrpSpPr>
        <p:grpSpPr bwMode="auto">
          <a:xfrm>
            <a:off x="1769986" y="2478809"/>
            <a:ext cx="579076" cy="633665"/>
            <a:chOff x="2335122" y="1164177"/>
            <a:chExt cx="785818" cy="860340"/>
          </a:xfrm>
        </p:grpSpPr>
        <p:sp>
          <p:nvSpPr>
            <p:cNvPr id="96" name="Rectangle 88"/>
            <p:cNvSpPr>
              <a:spLocks noChangeArrowheads="1"/>
            </p:cNvSpPr>
            <p:nvPr/>
          </p:nvSpPr>
          <p:spPr bwMode="auto">
            <a:xfrm>
              <a:off x="2335122" y="1857366"/>
              <a:ext cx="785818" cy="16715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ja-JP" sz="800" b="1">
                  <a:solidFill>
                    <a:srgbClr val="000000"/>
                  </a:solidFill>
                  <a:latin typeface="HGP創英角ｺﾞｼｯｸUB" pitchFamily="50" charset="-128"/>
                  <a:ea typeface="HGP創英角ｺﾞｼｯｸUB" pitchFamily="50" charset="-128"/>
                  <a:cs typeface="メイリオ" pitchFamily="50" charset="-128"/>
                </a:rPr>
                <a:t>CC</a:t>
              </a:r>
              <a:endParaRPr lang="ja-JP" altLang="ja-JP" sz="800">
                <a:latin typeface="HGP創英角ｺﾞｼｯｸUB" pitchFamily="50" charset="-128"/>
                <a:ea typeface="HGP創英角ｺﾞｼｯｸUB" pitchFamily="50" charset="-128"/>
                <a:cs typeface="メイリオ" pitchFamily="50" charset="-128"/>
              </a:endParaRPr>
            </a:p>
          </p:txBody>
        </p:sp>
        <p:grpSp>
          <p:nvGrpSpPr>
            <p:cNvPr id="97" name="Group 220"/>
            <p:cNvGrpSpPr>
              <a:grpSpLocks/>
            </p:cNvGrpSpPr>
            <p:nvPr/>
          </p:nvGrpSpPr>
          <p:grpSpPr bwMode="auto">
            <a:xfrm>
              <a:off x="2500298" y="1164177"/>
              <a:ext cx="428628" cy="642948"/>
              <a:chOff x="2359" y="1048"/>
              <a:chExt cx="163" cy="238"/>
            </a:xfrm>
          </p:grpSpPr>
          <p:sp>
            <p:nvSpPr>
              <p:cNvPr id="98" name="Freeform 189"/>
              <p:cNvSpPr>
                <a:spLocks/>
              </p:cNvSpPr>
              <p:nvPr/>
            </p:nvSpPr>
            <p:spPr bwMode="auto">
              <a:xfrm>
                <a:off x="2359" y="1048"/>
                <a:ext cx="163" cy="238"/>
              </a:xfrm>
              <a:custGeom>
                <a:avLst/>
                <a:gdLst>
                  <a:gd name="T0" fmla="*/ 67 w 163"/>
                  <a:gd name="T1" fmla="*/ 1 h 238"/>
                  <a:gd name="T2" fmla="*/ 68 w 163"/>
                  <a:gd name="T3" fmla="*/ 0 h 238"/>
                  <a:gd name="T4" fmla="*/ 69 w 163"/>
                  <a:gd name="T5" fmla="*/ 0 h 238"/>
                  <a:gd name="T6" fmla="*/ 71 w 163"/>
                  <a:gd name="T7" fmla="*/ 0 h 238"/>
                  <a:gd name="T8" fmla="*/ 72 w 163"/>
                  <a:gd name="T9" fmla="*/ 0 h 238"/>
                  <a:gd name="T10" fmla="*/ 74 w 163"/>
                  <a:gd name="T11" fmla="*/ 1 h 238"/>
                  <a:gd name="T12" fmla="*/ 158 w 163"/>
                  <a:gd name="T13" fmla="*/ 49 h 238"/>
                  <a:gd name="T14" fmla="*/ 159 w 163"/>
                  <a:gd name="T15" fmla="*/ 50 h 238"/>
                  <a:gd name="T16" fmla="*/ 160 w 163"/>
                  <a:gd name="T17" fmla="*/ 51 h 238"/>
                  <a:gd name="T18" fmla="*/ 161 w 163"/>
                  <a:gd name="T19" fmla="*/ 52 h 238"/>
                  <a:gd name="T20" fmla="*/ 162 w 163"/>
                  <a:gd name="T21" fmla="*/ 53 h 238"/>
                  <a:gd name="T22" fmla="*/ 163 w 163"/>
                  <a:gd name="T23" fmla="*/ 54 h 238"/>
                  <a:gd name="T24" fmla="*/ 163 w 163"/>
                  <a:gd name="T25" fmla="*/ 192 h 238"/>
                  <a:gd name="T26" fmla="*/ 163 w 163"/>
                  <a:gd name="T27" fmla="*/ 194 h 238"/>
                  <a:gd name="T28" fmla="*/ 163 w 163"/>
                  <a:gd name="T29" fmla="*/ 195 h 238"/>
                  <a:gd name="T30" fmla="*/ 162 w 163"/>
                  <a:gd name="T31" fmla="*/ 196 h 238"/>
                  <a:gd name="T32" fmla="*/ 161 w 163"/>
                  <a:gd name="T33" fmla="*/ 198 h 238"/>
                  <a:gd name="T34" fmla="*/ 160 w 163"/>
                  <a:gd name="T35" fmla="*/ 199 h 238"/>
                  <a:gd name="T36" fmla="*/ 159 w 163"/>
                  <a:gd name="T37" fmla="*/ 200 h 238"/>
                  <a:gd name="T38" fmla="*/ 97 w 163"/>
                  <a:gd name="T39" fmla="*/ 237 h 238"/>
                  <a:gd name="T40" fmla="*/ 96 w 163"/>
                  <a:gd name="T41" fmla="*/ 237 h 238"/>
                  <a:gd name="T42" fmla="*/ 95 w 163"/>
                  <a:gd name="T43" fmla="*/ 238 h 238"/>
                  <a:gd name="T44" fmla="*/ 94 w 163"/>
                  <a:gd name="T45" fmla="*/ 238 h 238"/>
                  <a:gd name="T46" fmla="*/ 93 w 163"/>
                  <a:gd name="T47" fmla="*/ 238 h 238"/>
                  <a:gd name="T48" fmla="*/ 91 w 163"/>
                  <a:gd name="T49" fmla="*/ 237 h 238"/>
                  <a:gd name="T50" fmla="*/ 43 w 163"/>
                  <a:gd name="T51" fmla="*/ 210 h 238"/>
                  <a:gd name="T52" fmla="*/ 42 w 163"/>
                  <a:gd name="T53" fmla="*/ 209 h 238"/>
                  <a:gd name="T54" fmla="*/ 42 w 163"/>
                  <a:gd name="T55" fmla="*/ 208 h 238"/>
                  <a:gd name="T56" fmla="*/ 41 w 163"/>
                  <a:gd name="T57" fmla="*/ 207 h 238"/>
                  <a:gd name="T58" fmla="*/ 41 w 163"/>
                  <a:gd name="T59" fmla="*/ 206 h 238"/>
                  <a:gd name="T60" fmla="*/ 41 w 163"/>
                  <a:gd name="T61" fmla="*/ 205 h 238"/>
                  <a:gd name="T62" fmla="*/ 40 w 163"/>
                  <a:gd name="T63" fmla="*/ 199 h 238"/>
                  <a:gd name="T64" fmla="*/ 39 w 163"/>
                  <a:gd name="T65" fmla="*/ 198 h 238"/>
                  <a:gd name="T66" fmla="*/ 37 w 163"/>
                  <a:gd name="T67" fmla="*/ 198 h 238"/>
                  <a:gd name="T68" fmla="*/ 36 w 163"/>
                  <a:gd name="T69" fmla="*/ 199 h 238"/>
                  <a:gd name="T70" fmla="*/ 35 w 163"/>
                  <a:gd name="T71" fmla="*/ 199 h 238"/>
                  <a:gd name="T72" fmla="*/ 33 w 163"/>
                  <a:gd name="T73" fmla="*/ 201 h 238"/>
                  <a:gd name="T74" fmla="*/ 32 w 163"/>
                  <a:gd name="T75" fmla="*/ 202 h 238"/>
                  <a:gd name="T76" fmla="*/ 32 w 163"/>
                  <a:gd name="T77" fmla="*/ 202 h 238"/>
                  <a:gd name="T78" fmla="*/ 31 w 163"/>
                  <a:gd name="T79" fmla="*/ 202 h 238"/>
                  <a:gd name="T80" fmla="*/ 30 w 163"/>
                  <a:gd name="T81" fmla="*/ 203 h 238"/>
                  <a:gd name="T82" fmla="*/ 29 w 163"/>
                  <a:gd name="T83" fmla="*/ 202 h 238"/>
                  <a:gd name="T84" fmla="*/ 27 w 163"/>
                  <a:gd name="T85" fmla="*/ 202 h 238"/>
                  <a:gd name="T86" fmla="*/ 4 w 163"/>
                  <a:gd name="T87" fmla="*/ 188 h 238"/>
                  <a:gd name="T88" fmla="*/ 2 w 163"/>
                  <a:gd name="T89" fmla="*/ 187 h 238"/>
                  <a:gd name="T90" fmla="*/ 2 w 163"/>
                  <a:gd name="T91" fmla="*/ 186 h 238"/>
                  <a:gd name="T92" fmla="*/ 1 w 163"/>
                  <a:gd name="T93" fmla="*/ 185 h 238"/>
                  <a:gd name="T94" fmla="*/ 0 w 163"/>
                  <a:gd name="T95" fmla="*/ 184 h 238"/>
                  <a:gd name="T96" fmla="*/ 0 w 163"/>
                  <a:gd name="T97" fmla="*/ 183 h 238"/>
                  <a:gd name="T98" fmla="*/ 0 w 163"/>
                  <a:gd name="T99" fmla="*/ 182 h 238"/>
                  <a:gd name="T100" fmla="*/ 0 w 163"/>
                  <a:gd name="T101" fmla="*/ 42 h 238"/>
                  <a:gd name="T102" fmla="*/ 0 w 163"/>
                  <a:gd name="T103" fmla="*/ 41 h 238"/>
                  <a:gd name="T104" fmla="*/ 1 w 163"/>
                  <a:gd name="T105" fmla="*/ 40 h 238"/>
                  <a:gd name="T106" fmla="*/ 1 w 163"/>
                  <a:gd name="T107" fmla="*/ 40 h 238"/>
                  <a:gd name="T108" fmla="*/ 2 w 163"/>
                  <a:gd name="T109" fmla="*/ 39 h 238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63"/>
                  <a:gd name="T166" fmla="*/ 0 h 238"/>
                  <a:gd name="T167" fmla="*/ 163 w 163"/>
                  <a:gd name="T168" fmla="*/ 238 h 238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63" h="238">
                    <a:moveTo>
                      <a:pt x="2" y="39"/>
                    </a:moveTo>
                    <a:lnTo>
                      <a:pt x="66" y="1"/>
                    </a:lnTo>
                    <a:lnTo>
                      <a:pt x="67" y="1"/>
                    </a:lnTo>
                    <a:lnTo>
                      <a:pt x="68" y="0"/>
                    </a:lnTo>
                    <a:lnTo>
                      <a:pt x="69" y="0"/>
                    </a:lnTo>
                    <a:lnTo>
                      <a:pt x="70" y="0"/>
                    </a:lnTo>
                    <a:lnTo>
                      <a:pt x="71" y="0"/>
                    </a:lnTo>
                    <a:lnTo>
                      <a:pt x="72" y="0"/>
                    </a:lnTo>
                    <a:lnTo>
                      <a:pt x="73" y="1"/>
                    </a:lnTo>
                    <a:lnTo>
                      <a:pt x="74" y="1"/>
                    </a:lnTo>
                    <a:lnTo>
                      <a:pt x="158" y="49"/>
                    </a:lnTo>
                    <a:lnTo>
                      <a:pt x="159" y="50"/>
                    </a:lnTo>
                    <a:lnTo>
                      <a:pt x="160" y="50"/>
                    </a:lnTo>
                    <a:lnTo>
                      <a:pt x="160" y="51"/>
                    </a:lnTo>
                    <a:lnTo>
                      <a:pt x="161" y="51"/>
                    </a:lnTo>
                    <a:lnTo>
                      <a:pt x="161" y="52"/>
                    </a:lnTo>
                    <a:lnTo>
                      <a:pt x="162" y="52"/>
                    </a:lnTo>
                    <a:lnTo>
                      <a:pt x="162" y="53"/>
                    </a:lnTo>
                    <a:lnTo>
                      <a:pt x="162" y="54"/>
                    </a:lnTo>
                    <a:lnTo>
                      <a:pt x="163" y="54"/>
                    </a:lnTo>
                    <a:lnTo>
                      <a:pt x="163" y="55"/>
                    </a:lnTo>
                    <a:lnTo>
                      <a:pt x="163" y="56"/>
                    </a:lnTo>
                    <a:lnTo>
                      <a:pt x="163" y="192"/>
                    </a:lnTo>
                    <a:lnTo>
                      <a:pt x="163" y="193"/>
                    </a:lnTo>
                    <a:lnTo>
                      <a:pt x="163" y="194"/>
                    </a:lnTo>
                    <a:lnTo>
                      <a:pt x="163" y="195"/>
                    </a:lnTo>
                    <a:lnTo>
                      <a:pt x="162" y="195"/>
                    </a:lnTo>
                    <a:lnTo>
                      <a:pt x="162" y="196"/>
                    </a:lnTo>
                    <a:lnTo>
                      <a:pt x="162" y="197"/>
                    </a:lnTo>
                    <a:lnTo>
                      <a:pt x="161" y="198"/>
                    </a:lnTo>
                    <a:lnTo>
                      <a:pt x="161" y="199"/>
                    </a:lnTo>
                    <a:lnTo>
                      <a:pt x="160" y="199"/>
                    </a:lnTo>
                    <a:lnTo>
                      <a:pt x="160" y="200"/>
                    </a:lnTo>
                    <a:lnTo>
                      <a:pt x="159" y="200"/>
                    </a:lnTo>
                    <a:lnTo>
                      <a:pt x="98" y="237"/>
                    </a:lnTo>
                    <a:lnTo>
                      <a:pt x="97" y="237"/>
                    </a:lnTo>
                    <a:lnTo>
                      <a:pt x="96" y="237"/>
                    </a:lnTo>
                    <a:lnTo>
                      <a:pt x="96" y="238"/>
                    </a:lnTo>
                    <a:lnTo>
                      <a:pt x="95" y="238"/>
                    </a:lnTo>
                    <a:lnTo>
                      <a:pt x="94" y="238"/>
                    </a:lnTo>
                    <a:lnTo>
                      <a:pt x="93" y="238"/>
                    </a:lnTo>
                    <a:lnTo>
                      <a:pt x="92" y="238"/>
                    </a:lnTo>
                    <a:lnTo>
                      <a:pt x="92" y="237"/>
                    </a:lnTo>
                    <a:lnTo>
                      <a:pt x="91" y="237"/>
                    </a:lnTo>
                    <a:lnTo>
                      <a:pt x="43" y="210"/>
                    </a:lnTo>
                    <a:lnTo>
                      <a:pt x="42" y="210"/>
                    </a:lnTo>
                    <a:lnTo>
                      <a:pt x="42" y="209"/>
                    </a:lnTo>
                    <a:lnTo>
                      <a:pt x="42" y="208"/>
                    </a:lnTo>
                    <a:lnTo>
                      <a:pt x="41" y="208"/>
                    </a:lnTo>
                    <a:lnTo>
                      <a:pt x="41" y="207"/>
                    </a:lnTo>
                    <a:lnTo>
                      <a:pt x="41" y="206"/>
                    </a:lnTo>
                    <a:lnTo>
                      <a:pt x="41" y="205"/>
                    </a:lnTo>
                    <a:lnTo>
                      <a:pt x="41" y="199"/>
                    </a:lnTo>
                    <a:lnTo>
                      <a:pt x="40" y="199"/>
                    </a:lnTo>
                    <a:lnTo>
                      <a:pt x="39" y="199"/>
                    </a:lnTo>
                    <a:lnTo>
                      <a:pt x="39" y="198"/>
                    </a:lnTo>
                    <a:lnTo>
                      <a:pt x="38" y="198"/>
                    </a:lnTo>
                    <a:lnTo>
                      <a:pt x="37" y="198"/>
                    </a:lnTo>
                    <a:lnTo>
                      <a:pt x="37" y="199"/>
                    </a:lnTo>
                    <a:lnTo>
                      <a:pt x="36" y="199"/>
                    </a:lnTo>
                    <a:lnTo>
                      <a:pt x="35" y="199"/>
                    </a:lnTo>
                    <a:lnTo>
                      <a:pt x="34" y="200"/>
                    </a:lnTo>
                    <a:lnTo>
                      <a:pt x="33" y="201"/>
                    </a:lnTo>
                    <a:lnTo>
                      <a:pt x="32" y="202"/>
                    </a:lnTo>
                    <a:lnTo>
                      <a:pt x="31" y="202"/>
                    </a:lnTo>
                    <a:lnTo>
                      <a:pt x="31" y="203"/>
                    </a:lnTo>
                    <a:lnTo>
                      <a:pt x="30" y="203"/>
                    </a:lnTo>
                    <a:lnTo>
                      <a:pt x="29" y="203"/>
                    </a:lnTo>
                    <a:lnTo>
                      <a:pt x="29" y="202"/>
                    </a:lnTo>
                    <a:lnTo>
                      <a:pt x="28" y="202"/>
                    </a:lnTo>
                    <a:lnTo>
                      <a:pt x="27" y="202"/>
                    </a:lnTo>
                    <a:lnTo>
                      <a:pt x="4" y="188"/>
                    </a:lnTo>
                    <a:lnTo>
                      <a:pt x="3" y="187"/>
                    </a:lnTo>
                    <a:lnTo>
                      <a:pt x="2" y="187"/>
                    </a:lnTo>
                    <a:lnTo>
                      <a:pt x="2" y="186"/>
                    </a:lnTo>
                    <a:lnTo>
                      <a:pt x="1" y="186"/>
                    </a:lnTo>
                    <a:lnTo>
                      <a:pt x="1" y="185"/>
                    </a:lnTo>
                    <a:lnTo>
                      <a:pt x="0" y="184"/>
                    </a:lnTo>
                    <a:lnTo>
                      <a:pt x="0" y="183"/>
                    </a:lnTo>
                    <a:lnTo>
                      <a:pt x="0" y="182"/>
                    </a:lnTo>
                    <a:lnTo>
                      <a:pt x="0" y="42"/>
                    </a:lnTo>
                    <a:lnTo>
                      <a:pt x="0" y="41"/>
                    </a:lnTo>
                    <a:lnTo>
                      <a:pt x="0" y="40"/>
                    </a:lnTo>
                    <a:lnTo>
                      <a:pt x="1" y="40"/>
                    </a:lnTo>
                    <a:lnTo>
                      <a:pt x="1" y="39"/>
                    </a:lnTo>
                    <a:lnTo>
                      <a:pt x="2" y="39"/>
                    </a:lnTo>
                    <a:close/>
                  </a:path>
                </a:pathLst>
              </a:custGeom>
              <a:solidFill>
                <a:srgbClr val="8E8D8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99" name="Freeform 190"/>
              <p:cNvSpPr>
                <a:spLocks/>
              </p:cNvSpPr>
              <p:nvPr/>
            </p:nvSpPr>
            <p:spPr bwMode="auto">
              <a:xfrm>
                <a:off x="2379" y="1096"/>
                <a:ext cx="17" cy="151"/>
              </a:xfrm>
              <a:custGeom>
                <a:avLst/>
                <a:gdLst>
                  <a:gd name="T0" fmla="*/ 0 w 17"/>
                  <a:gd name="T1" fmla="*/ 10 h 151"/>
                  <a:gd name="T2" fmla="*/ 11 w 17"/>
                  <a:gd name="T3" fmla="*/ 151 h 151"/>
                  <a:gd name="T4" fmla="*/ 11 w 17"/>
                  <a:gd name="T5" fmla="*/ 150 h 151"/>
                  <a:gd name="T6" fmla="*/ 11 w 17"/>
                  <a:gd name="T7" fmla="*/ 150 h 151"/>
                  <a:gd name="T8" fmla="*/ 11 w 17"/>
                  <a:gd name="T9" fmla="*/ 150 h 151"/>
                  <a:gd name="T10" fmla="*/ 11 w 17"/>
                  <a:gd name="T11" fmla="*/ 150 h 151"/>
                  <a:gd name="T12" fmla="*/ 11 w 17"/>
                  <a:gd name="T13" fmla="*/ 150 h 151"/>
                  <a:gd name="T14" fmla="*/ 12 w 17"/>
                  <a:gd name="T15" fmla="*/ 149 h 151"/>
                  <a:gd name="T16" fmla="*/ 12 w 17"/>
                  <a:gd name="T17" fmla="*/ 149 h 151"/>
                  <a:gd name="T18" fmla="*/ 12 w 17"/>
                  <a:gd name="T19" fmla="*/ 149 h 151"/>
                  <a:gd name="T20" fmla="*/ 12 w 17"/>
                  <a:gd name="T21" fmla="*/ 149 h 151"/>
                  <a:gd name="T22" fmla="*/ 12 w 17"/>
                  <a:gd name="T23" fmla="*/ 149 h 151"/>
                  <a:gd name="T24" fmla="*/ 12 w 17"/>
                  <a:gd name="T25" fmla="*/ 149 h 151"/>
                  <a:gd name="T26" fmla="*/ 13 w 17"/>
                  <a:gd name="T27" fmla="*/ 149 h 151"/>
                  <a:gd name="T28" fmla="*/ 13 w 17"/>
                  <a:gd name="T29" fmla="*/ 148 h 151"/>
                  <a:gd name="T30" fmla="*/ 13 w 17"/>
                  <a:gd name="T31" fmla="*/ 148 h 151"/>
                  <a:gd name="T32" fmla="*/ 13 w 17"/>
                  <a:gd name="T33" fmla="*/ 148 h 151"/>
                  <a:gd name="T34" fmla="*/ 13 w 17"/>
                  <a:gd name="T35" fmla="*/ 148 h 151"/>
                  <a:gd name="T36" fmla="*/ 14 w 17"/>
                  <a:gd name="T37" fmla="*/ 148 h 151"/>
                  <a:gd name="T38" fmla="*/ 14 w 17"/>
                  <a:gd name="T39" fmla="*/ 148 h 151"/>
                  <a:gd name="T40" fmla="*/ 14 w 17"/>
                  <a:gd name="T41" fmla="*/ 148 h 151"/>
                  <a:gd name="T42" fmla="*/ 15 w 17"/>
                  <a:gd name="T43" fmla="*/ 148 h 151"/>
                  <a:gd name="T44" fmla="*/ 15 w 17"/>
                  <a:gd name="T45" fmla="*/ 148 h 151"/>
                  <a:gd name="T46" fmla="*/ 15 w 17"/>
                  <a:gd name="T47" fmla="*/ 147 h 151"/>
                  <a:gd name="T48" fmla="*/ 16 w 17"/>
                  <a:gd name="T49" fmla="*/ 147 h 151"/>
                  <a:gd name="T50" fmla="*/ 16 w 17"/>
                  <a:gd name="T51" fmla="*/ 147 h 151"/>
                  <a:gd name="T52" fmla="*/ 17 w 17"/>
                  <a:gd name="T53" fmla="*/ 147 h 151"/>
                  <a:gd name="T54" fmla="*/ 17 w 17"/>
                  <a:gd name="T55" fmla="*/ 147 h 151"/>
                  <a:gd name="T56" fmla="*/ 17 w 17"/>
                  <a:gd name="T57" fmla="*/ 0 h 151"/>
                  <a:gd name="T58" fmla="*/ 0 w 17"/>
                  <a:gd name="T59" fmla="*/ 10 h 151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17"/>
                  <a:gd name="T91" fmla="*/ 0 h 151"/>
                  <a:gd name="T92" fmla="*/ 17 w 17"/>
                  <a:gd name="T93" fmla="*/ 151 h 151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17" h="151">
                    <a:moveTo>
                      <a:pt x="0" y="10"/>
                    </a:moveTo>
                    <a:lnTo>
                      <a:pt x="11" y="151"/>
                    </a:lnTo>
                    <a:lnTo>
                      <a:pt x="11" y="150"/>
                    </a:lnTo>
                    <a:lnTo>
                      <a:pt x="12" y="149"/>
                    </a:lnTo>
                    <a:lnTo>
                      <a:pt x="13" y="149"/>
                    </a:lnTo>
                    <a:lnTo>
                      <a:pt x="13" y="148"/>
                    </a:lnTo>
                    <a:lnTo>
                      <a:pt x="14" y="148"/>
                    </a:lnTo>
                    <a:lnTo>
                      <a:pt x="15" y="148"/>
                    </a:lnTo>
                    <a:lnTo>
                      <a:pt x="15" y="147"/>
                    </a:lnTo>
                    <a:lnTo>
                      <a:pt x="16" y="147"/>
                    </a:lnTo>
                    <a:lnTo>
                      <a:pt x="17" y="147"/>
                    </a:lnTo>
                    <a:lnTo>
                      <a:pt x="17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5B5B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100" name="Rectangle 191"/>
              <p:cNvSpPr>
                <a:spLocks noChangeArrowheads="1"/>
              </p:cNvSpPr>
              <p:nvPr/>
            </p:nvSpPr>
            <p:spPr bwMode="auto">
              <a:xfrm>
                <a:off x="2390" y="1247"/>
                <a:ext cx="1" cy="1"/>
              </a:xfrm>
              <a:prstGeom prst="rect">
                <a:avLst/>
              </a:prstGeom>
              <a:solidFill>
                <a:srgbClr val="C1C1C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ja-JP" altLang="en-US" sz="800">
                  <a:latin typeface="HGP創英角ｺﾞｼｯｸUB" pitchFamily="50" charset="-128"/>
                  <a:ea typeface="HGP創英角ｺﾞｼｯｸUB" pitchFamily="50" charset="-128"/>
                  <a:cs typeface="メイリオ" pitchFamily="50" charset="-128"/>
                </a:endParaRPr>
              </a:p>
            </p:txBody>
          </p:sp>
          <p:sp>
            <p:nvSpPr>
              <p:cNvPr id="101" name="Freeform 192"/>
              <p:cNvSpPr>
                <a:spLocks/>
              </p:cNvSpPr>
              <p:nvPr/>
            </p:nvSpPr>
            <p:spPr bwMode="auto">
              <a:xfrm>
                <a:off x="2396" y="1093"/>
                <a:ext cx="22" cy="153"/>
              </a:xfrm>
              <a:custGeom>
                <a:avLst/>
                <a:gdLst>
                  <a:gd name="T0" fmla="*/ 5 w 22"/>
                  <a:gd name="T1" fmla="*/ 0 h 153"/>
                  <a:gd name="T2" fmla="*/ 0 w 22"/>
                  <a:gd name="T3" fmla="*/ 3 h 153"/>
                  <a:gd name="T4" fmla="*/ 0 w 22"/>
                  <a:gd name="T5" fmla="*/ 150 h 153"/>
                  <a:gd name="T6" fmla="*/ 0 w 22"/>
                  <a:gd name="T7" fmla="*/ 150 h 153"/>
                  <a:gd name="T8" fmla="*/ 1 w 22"/>
                  <a:gd name="T9" fmla="*/ 150 h 153"/>
                  <a:gd name="T10" fmla="*/ 1 w 22"/>
                  <a:gd name="T11" fmla="*/ 150 h 153"/>
                  <a:gd name="T12" fmla="*/ 1 w 22"/>
                  <a:gd name="T13" fmla="*/ 150 h 153"/>
                  <a:gd name="T14" fmla="*/ 1 w 22"/>
                  <a:gd name="T15" fmla="*/ 150 h 153"/>
                  <a:gd name="T16" fmla="*/ 2 w 22"/>
                  <a:gd name="T17" fmla="*/ 150 h 153"/>
                  <a:gd name="T18" fmla="*/ 2 w 22"/>
                  <a:gd name="T19" fmla="*/ 150 h 153"/>
                  <a:gd name="T20" fmla="*/ 2 w 22"/>
                  <a:gd name="T21" fmla="*/ 150 h 153"/>
                  <a:gd name="T22" fmla="*/ 3 w 22"/>
                  <a:gd name="T23" fmla="*/ 150 h 153"/>
                  <a:gd name="T24" fmla="*/ 3 w 22"/>
                  <a:gd name="T25" fmla="*/ 150 h 153"/>
                  <a:gd name="T26" fmla="*/ 3 w 22"/>
                  <a:gd name="T27" fmla="*/ 150 h 153"/>
                  <a:gd name="T28" fmla="*/ 4 w 22"/>
                  <a:gd name="T29" fmla="*/ 150 h 153"/>
                  <a:gd name="T30" fmla="*/ 4 w 22"/>
                  <a:gd name="T31" fmla="*/ 150 h 153"/>
                  <a:gd name="T32" fmla="*/ 5 w 22"/>
                  <a:gd name="T33" fmla="*/ 150 h 153"/>
                  <a:gd name="T34" fmla="*/ 5 w 22"/>
                  <a:gd name="T35" fmla="*/ 150 h 153"/>
                  <a:gd name="T36" fmla="*/ 5 w 22"/>
                  <a:gd name="T37" fmla="*/ 150 h 153"/>
                  <a:gd name="T38" fmla="*/ 6 w 22"/>
                  <a:gd name="T39" fmla="*/ 151 h 153"/>
                  <a:gd name="T40" fmla="*/ 6 w 22"/>
                  <a:gd name="T41" fmla="*/ 151 h 153"/>
                  <a:gd name="T42" fmla="*/ 6 w 22"/>
                  <a:gd name="T43" fmla="*/ 151 h 153"/>
                  <a:gd name="T44" fmla="*/ 7 w 22"/>
                  <a:gd name="T45" fmla="*/ 151 h 153"/>
                  <a:gd name="T46" fmla="*/ 7 w 22"/>
                  <a:gd name="T47" fmla="*/ 151 h 153"/>
                  <a:gd name="T48" fmla="*/ 7 w 22"/>
                  <a:gd name="T49" fmla="*/ 151 h 153"/>
                  <a:gd name="T50" fmla="*/ 7 w 22"/>
                  <a:gd name="T51" fmla="*/ 151 h 153"/>
                  <a:gd name="T52" fmla="*/ 8 w 22"/>
                  <a:gd name="T53" fmla="*/ 152 h 153"/>
                  <a:gd name="T54" fmla="*/ 8 w 22"/>
                  <a:gd name="T55" fmla="*/ 152 h 153"/>
                  <a:gd name="T56" fmla="*/ 8 w 22"/>
                  <a:gd name="T57" fmla="*/ 152 h 153"/>
                  <a:gd name="T58" fmla="*/ 9 w 22"/>
                  <a:gd name="T59" fmla="*/ 152 h 153"/>
                  <a:gd name="T60" fmla="*/ 9 w 22"/>
                  <a:gd name="T61" fmla="*/ 153 h 153"/>
                  <a:gd name="T62" fmla="*/ 9 w 22"/>
                  <a:gd name="T63" fmla="*/ 153 h 153"/>
                  <a:gd name="T64" fmla="*/ 10 w 22"/>
                  <a:gd name="T65" fmla="*/ 153 h 153"/>
                  <a:gd name="T66" fmla="*/ 22 w 22"/>
                  <a:gd name="T67" fmla="*/ 9 h 153"/>
                  <a:gd name="T68" fmla="*/ 5 w 22"/>
                  <a:gd name="T69" fmla="*/ 0 h 15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"/>
                  <a:gd name="T106" fmla="*/ 0 h 153"/>
                  <a:gd name="T107" fmla="*/ 22 w 22"/>
                  <a:gd name="T108" fmla="*/ 153 h 15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" h="153">
                    <a:moveTo>
                      <a:pt x="5" y="0"/>
                    </a:moveTo>
                    <a:lnTo>
                      <a:pt x="0" y="3"/>
                    </a:lnTo>
                    <a:lnTo>
                      <a:pt x="0" y="150"/>
                    </a:lnTo>
                    <a:lnTo>
                      <a:pt x="1" y="150"/>
                    </a:lnTo>
                    <a:lnTo>
                      <a:pt x="2" y="150"/>
                    </a:lnTo>
                    <a:lnTo>
                      <a:pt x="3" y="150"/>
                    </a:lnTo>
                    <a:lnTo>
                      <a:pt x="4" y="150"/>
                    </a:lnTo>
                    <a:lnTo>
                      <a:pt x="5" y="150"/>
                    </a:lnTo>
                    <a:lnTo>
                      <a:pt x="6" y="151"/>
                    </a:lnTo>
                    <a:lnTo>
                      <a:pt x="7" y="151"/>
                    </a:lnTo>
                    <a:lnTo>
                      <a:pt x="8" y="152"/>
                    </a:lnTo>
                    <a:lnTo>
                      <a:pt x="9" y="152"/>
                    </a:lnTo>
                    <a:lnTo>
                      <a:pt x="9" y="153"/>
                    </a:lnTo>
                    <a:lnTo>
                      <a:pt x="10" y="153"/>
                    </a:lnTo>
                    <a:lnTo>
                      <a:pt x="22" y="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1C1C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102" name="Freeform 193"/>
              <p:cNvSpPr>
                <a:spLocks/>
              </p:cNvSpPr>
              <p:nvPr/>
            </p:nvSpPr>
            <p:spPr bwMode="auto">
              <a:xfrm>
                <a:off x="2452" y="1101"/>
                <a:ext cx="66" cy="181"/>
              </a:xfrm>
              <a:custGeom>
                <a:avLst/>
                <a:gdLst>
                  <a:gd name="T0" fmla="*/ 0 w 66"/>
                  <a:gd name="T1" fmla="*/ 41 h 181"/>
                  <a:gd name="T2" fmla="*/ 66 w 66"/>
                  <a:gd name="T3" fmla="*/ 0 h 181"/>
                  <a:gd name="T4" fmla="*/ 66 w 66"/>
                  <a:gd name="T5" fmla="*/ 142 h 181"/>
                  <a:gd name="T6" fmla="*/ 1 w 66"/>
                  <a:gd name="T7" fmla="*/ 181 h 181"/>
                  <a:gd name="T8" fmla="*/ 0 w 66"/>
                  <a:gd name="T9" fmla="*/ 41 h 18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6"/>
                  <a:gd name="T16" fmla="*/ 0 h 181"/>
                  <a:gd name="T17" fmla="*/ 66 w 66"/>
                  <a:gd name="T18" fmla="*/ 181 h 18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6" h="181">
                    <a:moveTo>
                      <a:pt x="0" y="41"/>
                    </a:moveTo>
                    <a:lnTo>
                      <a:pt x="66" y="0"/>
                    </a:lnTo>
                    <a:lnTo>
                      <a:pt x="66" y="142"/>
                    </a:lnTo>
                    <a:lnTo>
                      <a:pt x="1" y="181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B9B9B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103" name="Freeform 194"/>
              <p:cNvSpPr>
                <a:spLocks/>
              </p:cNvSpPr>
              <p:nvPr/>
            </p:nvSpPr>
            <p:spPr bwMode="auto">
              <a:xfrm>
                <a:off x="2403" y="1112"/>
                <a:ext cx="50" cy="170"/>
              </a:xfrm>
              <a:custGeom>
                <a:avLst/>
                <a:gdLst>
                  <a:gd name="T0" fmla="*/ 50 w 50"/>
                  <a:gd name="T1" fmla="*/ 29 h 170"/>
                  <a:gd name="T2" fmla="*/ 0 w 50"/>
                  <a:gd name="T3" fmla="*/ 0 h 170"/>
                  <a:gd name="T4" fmla="*/ 0 w 50"/>
                  <a:gd name="T5" fmla="*/ 142 h 170"/>
                  <a:gd name="T6" fmla="*/ 50 w 50"/>
                  <a:gd name="T7" fmla="*/ 170 h 170"/>
                  <a:gd name="T8" fmla="*/ 50 w 50"/>
                  <a:gd name="T9" fmla="*/ 29 h 17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0"/>
                  <a:gd name="T16" fmla="*/ 0 h 170"/>
                  <a:gd name="T17" fmla="*/ 50 w 50"/>
                  <a:gd name="T18" fmla="*/ 170 h 17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0" h="170">
                    <a:moveTo>
                      <a:pt x="50" y="29"/>
                    </a:moveTo>
                    <a:lnTo>
                      <a:pt x="0" y="0"/>
                    </a:lnTo>
                    <a:lnTo>
                      <a:pt x="0" y="142"/>
                    </a:lnTo>
                    <a:lnTo>
                      <a:pt x="50" y="170"/>
                    </a:lnTo>
                    <a:lnTo>
                      <a:pt x="50" y="29"/>
                    </a:lnTo>
                    <a:close/>
                  </a:path>
                </a:pathLst>
              </a:custGeom>
              <a:solidFill>
                <a:srgbClr val="F3F3F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104" name="Freeform 195"/>
              <p:cNvSpPr>
                <a:spLocks/>
              </p:cNvSpPr>
              <p:nvPr/>
            </p:nvSpPr>
            <p:spPr bwMode="auto">
              <a:xfrm>
                <a:off x="2407" y="1123"/>
                <a:ext cx="41" cy="57"/>
              </a:xfrm>
              <a:custGeom>
                <a:avLst/>
                <a:gdLst>
                  <a:gd name="T0" fmla="*/ 0 w 41"/>
                  <a:gd name="T1" fmla="*/ 0 h 57"/>
                  <a:gd name="T2" fmla="*/ 0 w 41"/>
                  <a:gd name="T3" fmla="*/ 34 h 57"/>
                  <a:gd name="T4" fmla="*/ 41 w 41"/>
                  <a:gd name="T5" fmla="*/ 57 h 57"/>
                  <a:gd name="T6" fmla="*/ 41 w 41"/>
                  <a:gd name="T7" fmla="*/ 22 h 57"/>
                  <a:gd name="T8" fmla="*/ 0 w 41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"/>
                  <a:gd name="T16" fmla="*/ 0 h 57"/>
                  <a:gd name="T17" fmla="*/ 41 w 41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" h="57">
                    <a:moveTo>
                      <a:pt x="0" y="0"/>
                    </a:moveTo>
                    <a:lnTo>
                      <a:pt x="0" y="34"/>
                    </a:lnTo>
                    <a:lnTo>
                      <a:pt x="41" y="57"/>
                    </a:lnTo>
                    <a:lnTo>
                      <a:pt x="41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105" name="Freeform 196"/>
              <p:cNvSpPr>
                <a:spLocks/>
              </p:cNvSpPr>
              <p:nvPr/>
            </p:nvSpPr>
            <p:spPr bwMode="auto">
              <a:xfrm>
                <a:off x="2363" y="1089"/>
                <a:ext cx="27" cy="158"/>
              </a:xfrm>
              <a:custGeom>
                <a:avLst/>
                <a:gdLst>
                  <a:gd name="T0" fmla="*/ 0 w 27"/>
                  <a:gd name="T1" fmla="*/ 0 h 158"/>
                  <a:gd name="T2" fmla="*/ 0 w 27"/>
                  <a:gd name="T3" fmla="*/ 142 h 158"/>
                  <a:gd name="T4" fmla="*/ 27 w 27"/>
                  <a:gd name="T5" fmla="*/ 158 h 158"/>
                  <a:gd name="T6" fmla="*/ 27 w 27"/>
                  <a:gd name="T7" fmla="*/ 15 h 158"/>
                  <a:gd name="T8" fmla="*/ 0 w 27"/>
                  <a:gd name="T9" fmla="*/ 0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"/>
                  <a:gd name="T16" fmla="*/ 0 h 158"/>
                  <a:gd name="T17" fmla="*/ 27 w 27"/>
                  <a:gd name="T18" fmla="*/ 158 h 15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" h="158">
                    <a:moveTo>
                      <a:pt x="0" y="0"/>
                    </a:moveTo>
                    <a:lnTo>
                      <a:pt x="0" y="142"/>
                    </a:lnTo>
                    <a:lnTo>
                      <a:pt x="27" y="158"/>
                    </a:lnTo>
                    <a:lnTo>
                      <a:pt x="27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3F3F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106" name="Freeform 197"/>
              <p:cNvSpPr>
                <a:spLocks/>
              </p:cNvSpPr>
              <p:nvPr/>
            </p:nvSpPr>
            <p:spPr bwMode="auto">
              <a:xfrm>
                <a:off x="2367" y="1100"/>
                <a:ext cx="21" cy="48"/>
              </a:xfrm>
              <a:custGeom>
                <a:avLst/>
                <a:gdLst>
                  <a:gd name="T0" fmla="*/ 0 w 21"/>
                  <a:gd name="T1" fmla="*/ 0 h 48"/>
                  <a:gd name="T2" fmla="*/ 0 w 21"/>
                  <a:gd name="T3" fmla="*/ 37 h 48"/>
                  <a:gd name="T4" fmla="*/ 21 w 21"/>
                  <a:gd name="T5" fmla="*/ 48 h 48"/>
                  <a:gd name="T6" fmla="*/ 21 w 21"/>
                  <a:gd name="T7" fmla="*/ 12 h 48"/>
                  <a:gd name="T8" fmla="*/ 0 w 21"/>
                  <a:gd name="T9" fmla="*/ 0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"/>
                  <a:gd name="T16" fmla="*/ 0 h 48"/>
                  <a:gd name="T17" fmla="*/ 21 w 21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" h="48">
                    <a:moveTo>
                      <a:pt x="0" y="0"/>
                    </a:moveTo>
                    <a:lnTo>
                      <a:pt x="0" y="37"/>
                    </a:lnTo>
                    <a:lnTo>
                      <a:pt x="21" y="48"/>
                    </a:lnTo>
                    <a:lnTo>
                      <a:pt x="21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107" name="Freeform 198"/>
              <p:cNvSpPr>
                <a:spLocks/>
              </p:cNvSpPr>
              <p:nvPr/>
            </p:nvSpPr>
            <p:spPr bwMode="auto">
              <a:xfrm>
                <a:off x="2407" y="1164"/>
                <a:ext cx="40" cy="36"/>
              </a:xfrm>
              <a:custGeom>
                <a:avLst/>
                <a:gdLst>
                  <a:gd name="T0" fmla="*/ 40 w 40"/>
                  <a:gd name="T1" fmla="*/ 34 h 36"/>
                  <a:gd name="T2" fmla="*/ 40 w 40"/>
                  <a:gd name="T3" fmla="*/ 35 h 36"/>
                  <a:gd name="T4" fmla="*/ 39 w 40"/>
                  <a:gd name="T5" fmla="*/ 35 h 36"/>
                  <a:gd name="T6" fmla="*/ 39 w 40"/>
                  <a:gd name="T7" fmla="*/ 35 h 36"/>
                  <a:gd name="T8" fmla="*/ 39 w 40"/>
                  <a:gd name="T9" fmla="*/ 35 h 36"/>
                  <a:gd name="T10" fmla="*/ 39 w 40"/>
                  <a:gd name="T11" fmla="*/ 35 h 36"/>
                  <a:gd name="T12" fmla="*/ 39 w 40"/>
                  <a:gd name="T13" fmla="*/ 36 h 36"/>
                  <a:gd name="T14" fmla="*/ 39 w 40"/>
                  <a:gd name="T15" fmla="*/ 36 h 36"/>
                  <a:gd name="T16" fmla="*/ 39 w 40"/>
                  <a:gd name="T17" fmla="*/ 36 h 36"/>
                  <a:gd name="T18" fmla="*/ 38 w 40"/>
                  <a:gd name="T19" fmla="*/ 36 h 36"/>
                  <a:gd name="T20" fmla="*/ 38 w 40"/>
                  <a:gd name="T21" fmla="*/ 36 h 36"/>
                  <a:gd name="T22" fmla="*/ 38 w 40"/>
                  <a:gd name="T23" fmla="*/ 36 h 36"/>
                  <a:gd name="T24" fmla="*/ 38 w 40"/>
                  <a:gd name="T25" fmla="*/ 36 h 36"/>
                  <a:gd name="T26" fmla="*/ 37 w 40"/>
                  <a:gd name="T27" fmla="*/ 36 h 36"/>
                  <a:gd name="T28" fmla="*/ 3 w 40"/>
                  <a:gd name="T29" fmla="*/ 17 h 36"/>
                  <a:gd name="T30" fmla="*/ 2 w 40"/>
                  <a:gd name="T31" fmla="*/ 17 h 36"/>
                  <a:gd name="T32" fmla="*/ 1 w 40"/>
                  <a:gd name="T33" fmla="*/ 16 h 36"/>
                  <a:gd name="T34" fmla="*/ 1 w 40"/>
                  <a:gd name="T35" fmla="*/ 16 h 36"/>
                  <a:gd name="T36" fmla="*/ 0 w 40"/>
                  <a:gd name="T37" fmla="*/ 15 h 36"/>
                  <a:gd name="T38" fmla="*/ 0 w 40"/>
                  <a:gd name="T39" fmla="*/ 14 h 36"/>
                  <a:gd name="T40" fmla="*/ 0 w 40"/>
                  <a:gd name="T41" fmla="*/ 14 h 36"/>
                  <a:gd name="T42" fmla="*/ 0 w 40"/>
                  <a:gd name="T43" fmla="*/ 13 h 36"/>
                  <a:gd name="T44" fmla="*/ 0 w 40"/>
                  <a:gd name="T45" fmla="*/ 12 h 36"/>
                  <a:gd name="T46" fmla="*/ 0 w 40"/>
                  <a:gd name="T47" fmla="*/ 2 h 36"/>
                  <a:gd name="T48" fmla="*/ 0 w 40"/>
                  <a:gd name="T49" fmla="*/ 2 h 36"/>
                  <a:gd name="T50" fmla="*/ 0 w 40"/>
                  <a:gd name="T51" fmla="*/ 2 h 36"/>
                  <a:gd name="T52" fmla="*/ 0 w 40"/>
                  <a:gd name="T53" fmla="*/ 1 h 36"/>
                  <a:gd name="T54" fmla="*/ 0 w 40"/>
                  <a:gd name="T55" fmla="*/ 1 h 36"/>
                  <a:gd name="T56" fmla="*/ 0 w 40"/>
                  <a:gd name="T57" fmla="*/ 1 h 36"/>
                  <a:gd name="T58" fmla="*/ 0 w 40"/>
                  <a:gd name="T59" fmla="*/ 1 h 36"/>
                  <a:gd name="T60" fmla="*/ 0 w 40"/>
                  <a:gd name="T61" fmla="*/ 1 h 36"/>
                  <a:gd name="T62" fmla="*/ 1 w 40"/>
                  <a:gd name="T63" fmla="*/ 1 h 36"/>
                  <a:gd name="T64" fmla="*/ 1 w 40"/>
                  <a:gd name="T65" fmla="*/ 0 h 36"/>
                  <a:gd name="T66" fmla="*/ 1 w 40"/>
                  <a:gd name="T67" fmla="*/ 0 h 36"/>
                  <a:gd name="T68" fmla="*/ 1 w 40"/>
                  <a:gd name="T69" fmla="*/ 0 h 36"/>
                  <a:gd name="T70" fmla="*/ 2 w 40"/>
                  <a:gd name="T71" fmla="*/ 1 h 36"/>
                  <a:gd name="T72" fmla="*/ 2 w 40"/>
                  <a:gd name="T73" fmla="*/ 1 h 36"/>
                  <a:gd name="T74" fmla="*/ 37 w 40"/>
                  <a:gd name="T75" fmla="*/ 19 h 36"/>
                  <a:gd name="T76" fmla="*/ 37 w 40"/>
                  <a:gd name="T77" fmla="*/ 20 h 36"/>
                  <a:gd name="T78" fmla="*/ 38 w 40"/>
                  <a:gd name="T79" fmla="*/ 20 h 36"/>
                  <a:gd name="T80" fmla="*/ 38 w 40"/>
                  <a:gd name="T81" fmla="*/ 21 h 36"/>
                  <a:gd name="T82" fmla="*/ 39 w 40"/>
                  <a:gd name="T83" fmla="*/ 21 h 36"/>
                  <a:gd name="T84" fmla="*/ 39 w 40"/>
                  <a:gd name="T85" fmla="*/ 22 h 36"/>
                  <a:gd name="T86" fmla="*/ 39 w 40"/>
                  <a:gd name="T87" fmla="*/ 23 h 36"/>
                  <a:gd name="T88" fmla="*/ 39 w 40"/>
                  <a:gd name="T89" fmla="*/ 23 h 36"/>
                  <a:gd name="T90" fmla="*/ 40 w 40"/>
                  <a:gd name="T91" fmla="*/ 24 h 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40"/>
                  <a:gd name="T139" fmla="*/ 0 h 36"/>
                  <a:gd name="T140" fmla="*/ 40 w 40"/>
                  <a:gd name="T141" fmla="*/ 36 h 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40" h="36">
                    <a:moveTo>
                      <a:pt x="40" y="34"/>
                    </a:moveTo>
                    <a:lnTo>
                      <a:pt x="40" y="34"/>
                    </a:lnTo>
                    <a:lnTo>
                      <a:pt x="40" y="35"/>
                    </a:lnTo>
                    <a:lnTo>
                      <a:pt x="39" y="35"/>
                    </a:lnTo>
                    <a:lnTo>
                      <a:pt x="39" y="36"/>
                    </a:lnTo>
                    <a:lnTo>
                      <a:pt x="38" y="36"/>
                    </a:lnTo>
                    <a:lnTo>
                      <a:pt x="37" y="36"/>
                    </a:lnTo>
                    <a:lnTo>
                      <a:pt x="3" y="17"/>
                    </a:lnTo>
                    <a:lnTo>
                      <a:pt x="2" y="17"/>
                    </a:lnTo>
                    <a:lnTo>
                      <a:pt x="2" y="16"/>
                    </a:lnTo>
                    <a:lnTo>
                      <a:pt x="1" y="16"/>
                    </a:lnTo>
                    <a:lnTo>
                      <a:pt x="1" y="15"/>
                    </a:lnTo>
                    <a:lnTo>
                      <a:pt x="0" y="15"/>
                    </a:lnTo>
                    <a:lnTo>
                      <a:pt x="0" y="14"/>
                    </a:lnTo>
                    <a:lnTo>
                      <a:pt x="0" y="13"/>
                    </a:lnTo>
                    <a:lnTo>
                      <a:pt x="0" y="1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37" y="19"/>
                    </a:lnTo>
                    <a:lnTo>
                      <a:pt x="37" y="20"/>
                    </a:lnTo>
                    <a:lnTo>
                      <a:pt x="38" y="20"/>
                    </a:lnTo>
                    <a:lnTo>
                      <a:pt x="38" y="21"/>
                    </a:lnTo>
                    <a:lnTo>
                      <a:pt x="39" y="21"/>
                    </a:lnTo>
                    <a:lnTo>
                      <a:pt x="39" y="22"/>
                    </a:lnTo>
                    <a:lnTo>
                      <a:pt x="39" y="23"/>
                    </a:lnTo>
                    <a:lnTo>
                      <a:pt x="40" y="24"/>
                    </a:lnTo>
                    <a:lnTo>
                      <a:pt x="40" y="34"/>
                    </a:lnTo>
                    <a:close/>
                  </a:path>
                </a:pathLst>
              </a:custGeom>
              <a:solidFill>
                <a:srgbClr val="EDA74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108" name="Freeform 199"/>
              <p:cNvSpPr>
                <a:spLocks/>
              </p:cNvSpPr>
              <p:nvPr/>
            </p:nvSpPr>
            <p:spPr bwMode="auto">
              <a:xfrm>
                <a:off x="2367" y="1101"/>
                <a:ext cx="21" cy="13"/>
              </a:xfrm>
              <a:custGeom>
                <a:avLst/>
                <a:gdLst>
                  <a:gd name="T0" fmla="*/ 0 w 21"/>
                  <a:gd name="T1" fmla="*/ 1 h 13"/>
                  <a:gd name="T2" fmla="*/ 0 w 21"/>
                  <a:gd name="T3" fmla="*/ 1 h 13"/>
                  <a:gd name="T4" fmla="*/ 0 w 21"/>
                  <a:gd name="T5" fmla="*/ 1 h 13"/>
                  <a:gd name="T6" fmla="*/ 0 w 21"/>
                  <a:gd name="T7" fmla="*/ 2 h 13"/>
                  <a:gd name="T8" fmla="*/ 0 w 21"/>
                  <a:gd name="T9" fmla="*/ 2 h 13"/>
                  <a:gd name="T10" fmla="*/ 0 w 21"/>
                  <a:gd name="T11" fmla="*/ 2 h 13"/>
                  <a:gd name="T12" fmla="*/ 0 w 21"/>
                  <a:gd name="T13" fmla="*/ 2 h 13"/>
                  <a:gd name="T14" fmla="*/ 1 w 21"/>
                  <a:gd name="T15" fmla="*/ 2 h 13"/>
                  <a:gd name="T16" fmla="*/ 19 w 21"/>
                  <a:gd name="T17" fmla="*/ 13 h 13"/>
                  <a:gd name="T18" fmla="*/ 19 w 21"/>
                  <a:gd name="T19" fmla="*/ 13 h 13"/>
                  <a:gd name="T20" fmla="*/ 19 w 21"/>
                  <a:gd name="T21" fmla="*/ 13 h 13"/>
                  <a:gd name="T22" fmla="*/ 20 w 21"/>
                  <a:gd name="T23" fmla="*/ 13 h 13"/>
                  <a:gd name="T24" fmla="*/ 20 w 21"/>
                  <a:gd name="T25" fmla="*/ 13 h 13"/>
                  <a:gd name="T26" fmla="*/ 20 w 21"/>
                  <a:gd name="T27" fmla="*/ 13 h 13"/>
                  <a:gd name="T28" fmla="*/ 20 w 21"/>
                  <a:gd name="T29" fmla="*/ 13 h 13"/>
                  <a:gd name="T30" fmla="*/ 20 w 21"/>
                  <a:gd name="T31" fmla="*/ 13 h 13"/>
                  <a:gd name="T32" fmla="*/ 20 w 21"/>
                  <a:gd name="T33" fmla="*/ 12 h 13"/>
                  <a:gd name="T34" fmla="*/ 21 w 21"/>
                  <a:gd name="T35" fmla="*/ 12 h 13"/>
                  <a:gd name="T36" fmla="*/ 21 w 21"/>
                  <a:gd name="T37" fmla="*/ 12 h 13"/>
                  <a:gd name="T38" fmla="*/ 21 w 21"/>
                  <a:gd name="T39" fmla="*/ 12 h 13"/>
                  <a:gd name="T40" fmla="*/ 21 w 21"/>
                  <a:gd name="T41" fmla="*/ 11 h 13"/>
                  <a:gd name="T42" fmla="*/ 21 w 21"/>
                  <a:gd name="T43" fmla="*/ 11 h 13"/>
                  <a:gd name="T44" fmla="*/ 20 w 21"/>
                  <a:gd name="T45" fmla="*/ 11 h 13"/>
                  <a:gd name="T46" fmla="*/ 20 w 21"/>
                  <a:gd name="T47" fmla="*/ 11 h 13"/>
                  <a:gd name="T48" fmla="*/ 20 w 21"/>
                  <a:gd name="T49" fmla="*/ 11 h 13"/>
                  <a:gd name="T50" fmla="*/ 2 w 21"/>
                  <a:gd name="T51" fmla="*/ 0 h 13"/>
                  <a:gd name="T52" fmla="*/ 2 w 21"/>
                  <a:gd name="T53" fmla="*/ 0 h 13"/>
                  <a:gd name="T54" fmla="*/ 1 w 21"/>
                  <a:gd name="T55" fmla="*/ 0 h 13"/>
                  <a:gd name="T56" fmla="*/ 1 w 21"/>
                  <a:gd name="T57" fmla="*/ 0 h 13"/>
                  <a:gd name="T58" fmla="*/ 1 w 21"/>
                  <a:gd name="T59" fmla="*/ 0 h 13"/>
                  <a:gd name="T60" fmla="*/ 1 w 21"/>
                  <a:gd name="T61" fmla="*/ 0 h 13"/>
                  <a:gd name="T62" fmla="*/ 1 w 21"/>
                  <a:gd name="T63" fmla="*/ 1 h 13"/>
                  <a:gd name="T64" fmla="*/ 0 w 21"/>
                  <a:gd name="T65" fmla="*/ 1 h 1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1"/>
                  <a:gd name="T100" fmla="*/ 0 h 13"/>
                  <a:gd name="T101" fmla="*/ 21 w 21"/>
                  <a:gd name="T102" fmla="*/ 13 h 1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1" h="13">
                    <a:moveTo>
                      <a:pt x="0" y="1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9" y="13"/>
                    </a:lnTo>
                    <a:lnTo>
                      <a:pt x="20" y="13"/>
                    </a:lnTo>
                    <a:lnTo>
                      <a:pt x="20" y="12"/>
                    </a:lnTo>
                    <a:lnTo>
                      <a:pt x="21" y="12"/>
                    </a:lnTo>
                    <a:lnTo>
                      <a:pt x="21" y="11"/>
                    </a:lnTo>
                    <a:lnTo>
                      <a:pt x="20" y="1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F9E9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109" name="Freeform 200"/>
              <p:cNvSpPr>
                <a:spLocks/>
              </p:cNvSpPr>
              <p:nvPr/>
            </p:nvSpPr>
            <p:spPr bwMode="auto">
              <a:xfrm>
                <a:off x="2367" y="1108"/>
                <a:ext cx="21" cy="12"/>
              </a:xfrm>
              <a:custGeom>
                <a:avLst/>
                <a:gdLst>
                  <a:gd name="T0" fmla="*/ 0 w 21"/>
                  <a:gd name="T1" fmla="*/ 0 h 12"/>
                  <a:gd name="T2" fmla="*/ 0 w 21"/>
                  <a:gd name="T3" fmla="*/ 0 h 12"/>
                  <a:gd name="T4" fmla="*/ 0 w 21"/>
                  <a:gd name="T5" fmla="*/ 1 h 12"/>
                  <a:gd name="T6" fmla="*/ 0 w 21"/>
                  <a:gd name="T7" fmla="*/ 1 h 12"/>
                  <a:gd name="T8" fmla="*/ 0 w 21"/>
                  <a:gd name="T9" fmla="*/ 1 h 12"/>
                  <a:gd name="T10" fmla="*/ 0 w 21"/>
                  <a:gd name="T11" fmla="*/ 1 h 12"/>
                  <a:gd name="T12" fmla="*/ 0 w 21"/>
                  <a:gd name="T13" fmla="*/ 1 h 12"/>
                  <a:gd name="T14" fmla="*/ 1 w 21"/>
                  <a:gd name="T15" fmla="*/ 2 h 12"/>
                  <a:gd name="T16" fmla="*/ 19 w 21"/>
                  <a:gd name="T17" fmla="*/ 12 h 12"/>
                  <a:gd name="T18" fmla="*/ 19 w 21"/>
                  <a:gd name="T19" fmla="*/ 12 h 12"/>
                  <a:gd name="T20" fmla="*/ 19 w 21"/>
                  <a:gd name="T21" fmla="*/ 12 h 12"/>
                  <a:gd name="T22" fmla="*/ 20 w 21"/>
                  <a:gd name="T23" fmla="*/ 12 h 12"/>
                  <a:gd name="T24" fmla="*/ 20 w 21"/>
                  <a:gd name="T25" fmla="*/ 12 h 12"/>
                  <a:gd name="T26" fmla="*/ 20 w 21"/>
                  <a:gd name="T27" fmla="*/ 12 h 12"/>
                  <a:gd name="T28" fmla="*/ 20 w 21"/>
                  <a:gd name="T29" fmla="*/ 12 h 12"/>
                  <a:gd name="T30" fmla="*/ 20 w 21"/>
                  <a:gd name="T31" fmla="*/ 12 h 12"/>
                  <a:gd name="T32" fmla="*/ 20 w 21"/>
                  <a:gd name="T33" fmla="*/ 11 h 12"/>
                  <a:gd name="T34" fmla="*/ 21 w 21"/>
                  <a:gd name="T35" fmla="*/ 11 h 12"/>
                  <a:gd name="T36" fmla="*/ 21 w 21"/>
                  <a:gd name="T37" fmla="*/ 11 h 12"/>
                  <a:gd name="T38" fmla="*/ 21 w 21"/>
                  <a:gd name="T39" fmla="*/ 11 h 12"/>
                  <a:gd name="T40" fmla="*/ 21 w 21"/>
                  <a:gd name="T41" fmla="*/ 11 h 12"/>
                  <a:gd name="T42" fmla="*/ 21 w 21"/>
                  <a:gd name="T43" fmla="*/ 10 h 12"/>
                  <a:gd name="T44" fmla="*/ 20 w 21"/>
                  <a:gd name="T45" fmla="*/ 10 h 12"/>
                  <a:gd name="T46" fmla="*/ 20 w 21"/>
                  <a:gd name="T47" fmla="*/ 10 h 12"/>
                  <a:gd name="T48" fmla="*/ 20 w 21"/>
                  <a:gd name="T49" fmla="*/ 10 h 12"/>
                  <a:gd name="T50" fmla="*/ 2 w 21"/>
                  <a:gd name="T51" fmla="*/ 0 h 12"/>
                  <a:gd name="T52" fmla="*/ 2 w 21"/>
                  <a:gd name="T53" fmla="*/ 0 h 12"/>
                  <a:gd name="T54" fmla="*/ 1 w 21"/>
                  <a:gd name="T55" fmla="*/ 0 h 12"/>
                  <a:gd name="T56" fmla="*/ 1 w 21"/>
                  <a:gd name="T57" fmla="*/ 0 h 12"/>
                  <a:gd name="T58" fmla="*/ 1 w 21"/>
                  <a:gd name="T59" fmla="*/ 0 h 12"/>
                  <a:gd name="T60" fmla="*/ 1 w 21"/>
                  <a:gd name="T61" fmla="*/ 0 h 12"/>
                  <a:gd name="T62" fmla="*/ 1 w 21"/>
                  <a:gd name="T63" fmla="*/ 0 h 12"/>
                  <a:gd name="T64" fmla="*/ 0 w 21"/>
                  <a:gd name="T65" fmla="*/ 0 h 1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1"/>
                  <a:gd name="T100" fmla="*/ 0 h 12"/>
                  <a:gd name="T101" fmla="*/ 21 w 21"/>
                  <a:gd name="T102" fmla="*/ 12 h 1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1"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19" y="12"/>
                    </a:lnTo>
                    <a:lnTo>
                      <a:pt x="20" y="12"/>
                    </a:lnTo>
                    <a:lnTo>
                      <a:pt x="20" y="11"/>
                    </a:lnTo>
                    <a:lnTo>
                      <a:pt x="21" y="11"/>
                    </a:lnTo>
                    <a:lnTo>
                      <a:pt x="21" y="10"/>
                    </a:lnTo>
                    <a:lnTo>
                      <a:pt x="20" y="1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F9E9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110" name="Freeform 201"/>
              <p:cNvSpPr>
                <a:spLocks/>
              </p:cNvSpPr>
              <p:nvPr/>
            </p:nvSpPr>
            <p:spPr bwMode="auto">
              <a:xfrm>
                <a:off x="2367" y="1114"/>
                <a:ext cx="21" cy="12"/>
              </a:xfrm>
              <a:custGeom>
                <a:avLst/>
                <a:gdLst>
                  <a:gd name="T0" fmla="*/ 0 w 21"/>
                  <a:gd name="T1" fmla="*/ 0 h 12"/>
                  <a:gd name="T2" fmla="*/ 0 w 21"/>
                  <a:gd name="T3" fmla="*/ 1 h 12"/>
                  <a:gd name="T4" fmla="*/ 0 w 21"/>
                  <a:gd name="T5" fmla="*/ 1 h 12"/>
                  <a:gd name="T6" fmla="*/ 0 w 21"/>
                  <a:gd name="T7" fmla="*/ 1 h 12"/>
                  <a:gd name="T8" fmla="*/ 0 w 21"/>
                  <a:gd name="T9" fmla="*/ 1 h 12"/>
                  <a:gd name="T10" fmla="*/ 0 w 21"/>
                  <a:gd name="T11" fmla="*/ 1 h 12"/>
                  <a:gd name="T12" fmla="*/ 0 w 21"/>
                  <a:gd name="T13" fmla="*/ 2 h 12"/>
                  <a:gd name="T14" fmla="*/ 1 w 21"/>
                  <a:gd name="T15" fmla="*/ 2 h 12"/>
                  <a:gd name="T16" fmla="*/ 19 w 21"/>
                  <a:gd name="T17" fmla="*/ 12 h 12"/>
                  <a:gd name="T18" fmla="*/ 19 w 21"/>
                  <a:gd name="T19" fmla="*/ 12 h 12"/>
                  <a:gd name="T20" fmla="*/ 19 w 21"/>
                  <a:gd name="T21" fmla="*/ 12 h 12"/>
                  <a:gd name="T22" fmla="*/ 20 w 21"/>
                  <a:gd name="T23" fmla="*/ 12 h 12"/>
                  <a:gd name="T24" fmla="*/ 20 w 21"/>
                  <a:gd name="T25" fmla="*/ 12 h 12"/>
                  <a:gd name="T26" fmla="*/ 20 w 21"/>
                  <a:gd name="T27" fmla="*/ 12 h 12"/>
                  <a:gd name="T28" fmla="*/ 20 w 21"/>
                  <a:gd name="T29" fmla="*/ 12 h 12"/>
                  <a:gd name="T30" fmla="*/ 20 w 21"/>
                  <a:gd name="T31" fmla="*/ 12 h 12"/>
                  <a:gd name="T32" fmla="*/ 20 w 21"/>
                  <a:gd name="T33" fmla="*/ 12 h 12"/>
                  <a:gd name="T34" fmla="*/ 21 w 21"/>
                  <a:gd name="T35" fmla="*/ 11 h 12"/>
                  <a:gd name="T36" fmla="*/ 21 w 21"/>
                  <a:gd name="T37" fmla="*/ 11 h 12"/>
                  <a:gd name="T38" fmla="*/ 21 w 21"/>
                  <a:gd name="T39" fmla="*/ 11 h 12"/>
                  <a:gd name="T40" fmla="*/ 21 w 21"/>
                  <a:gd name="T41" fmla="*/ 11 h 12"/>
                  <a:gd name="T42" fmla="*/ 21 w 21"/>
                  <a:gd name="T43" fmla="*/ 11 h 12"/>
                  <a:gd name="T44" fmla="*/ 20 w 21"/>
                  <a:gd name="T45" fmla="*/ 10 h 12"/>
                  <a:gd name="T46" fmla="*/ 20 w 21"/>
                  <a:gd name="T47" fmla="*/ 10 h 12"/>
                  <a:gd name="T48" fmla="*/ 20 w 21"/>
                  <a:gd name="T49" fmla="*/ 10 h 12"/>
                  <a:gd name="T50" fmla="*/ 2 w 21"/>
                  <a:gd name="T51" fmla="*/ 0 h 12"/>
                  <a:gd name="T52" fmla="*/ 2 w 21"/>
                  <a:gd name="T53" fmla="*/ 0 h 12"/>
                  <a:gd name="T54" fmla="*/ 1 w 21"/>
                  <a:gd name="T55" fmla="*/ 0 h 12"/>
                  <a:gd name="T56" fmla="*/ 1 w 21"/>
                  <a:gd name="T57" fmla="*/ 0 h 12"/>
                  <a:gd name="T58" fmla="*/ 1 w 21"/>
                  <a:gd name="T59" fmla="*/ 0 h 12"/>
                  <a:gd name="T60" fmla="*/ 1 w 21"/>
                  <a:gd name="T61" fmla="*/ 0 h 12"/>
                  <a:gd name="T62" fmla="*/ 1 w 21"/>
                  <a:gd name="T63" fmla="*/ 0 h 12"/>
                  <a:gd name="T64" fmla="*/ 0 w 21"/>
                  <a:gd name="T65" fmla="*/ 0 h 1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1"/>
                  <a:gd name="T100" fmla="*/ 0 h 12"/>
                  <a:gd name="T101" fmla="*/ 21 w 21"/>
                  <a:gd name="T102" fmla="*/ 12 h 1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1"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9" y="12"/>
                    </a:lnTo>
                    <a:lnTo>
                      <a:pt x="20" y="12"/>
                    </a:lnTo>
                    <a:lnTo>
                      <a:pt x="21" y="12"/>
                    </a:lnTo>
                    <a:lnTo>
                      <a:pt x="21" y="11"/>
                    </a:lnTo>
                    <a:lnTo>
                      <a:pt x="20" y="1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F9E9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111" name="Freeform 202"/>
              <p:cNvSpPr>
                <a:spLocks/>
              </p:cNvSpPr>
              <p:nvPr/>
            </p:nvSpPr>
            <p:spPr bwMode="auto">
              <a:xfrm>
                <a:off x="2367" y="1120"/>
                <a:ext cx="21" cy="12"/>
              </a:xfrm>
              <a:custGeom>
                <a:avLst/>
                <a:gdLst>
                  <a:gd name="T0" fmla="*/ 0 w 21"/>
                  <a:gd name="T1" fmla="*/ 1 h 12"/>
                  <a:gd name="T2" fmla="*/ 0 w 21"/>
                  <a:gd name="T3" fmla="*/ 1 h 12"/>
                  <a:gd name="T4" fmla="*/ 0 w 21"/>
                  <a:gd name="T5" fmla="*/ 1 h 12"/>
                  <a:gd name="T6" fmla="*/ 0 w 21"/>
                  <a:gd name="T7" fmla="*/ 1 h 12"/>
                  <a:gd name="T8" fmla="*/ 0 w 21"/>
                  <a:gd name="T9" fmla="*/ 1 h 12"/>
                  <a:gd name="T10" fmla="*/ 0 w 21"/>
                  <a:gd name="T11" fmla="*/ 2 h 12"/>
                  <a:gd name="T12" fmla="*/ 0 w 21"/>
                  <a:gd name="T13" fmla="*/ 2 h 12"/>
                  <a:gd name="T14" fmla="*/ 1 w 21"/>
                  <a:gd name="T15" fmla="*/ 2 h 12"/>
                  <a:gd name="T16" fmla="*/ 19 w 21"/>
                  <a:gd name="T17" fmla="*/ 12 h 12"/>
                  <a:gd name="T18" fmla="*/ 19 w 21"/>
                  <a:gd name="T19" fmla="*/ 12 h 12"/>
                  <a:gd name="T20" fmla="*/ 19 w 21"/>
                  <a:gd name="T21" fmla="*/ 12 h 12"/>
                  <a:gd name="T22" fmla="*/ 20 w 21"/>
                  <a:gd name="T23" fmla="*/ 12 h 12"/>
                  <a:gd name="T24" fmla="*/ 20 w 21"/>
                  <a:gd name="T25" fmla="*/ 12 h 12"/>
                  <a:gd name="T26" fmla="*/ 20 w 21"/>
                  <a:gd name="T27" fmla="*/ 12 h 12"/>
                  <a:gd name="T28" fmla="*/ 20 w 21"/>
                  <a:gd name="T29" fmla="*/ 12 h 12"/>
                  <a:gd name="T30" fmla="*/ 20 w 21"/>
                  <a:gd name="T31" fmla="*/ 12 h 12"/>
                  <a:gd name="T32" fmla="*/ 20 w 21"/>
                  <a:gd name="T33" fmla="*/ 12 h 12"/>
                  <a:gd name="T34" fmla="*/ 21 w 21"/>
                  <a:gd name="T35" fmla="*/ 12 h 12"/>
                  <a:gd name="T36" fmla="*/ 21 w 21"/>
                  <a:gd name="T37" fmla="*/ 11 h 12"/>
                  <a:gd name="T38" fmla="*/ 21 w 21"/>
                  <a:gd name="T39" fmla="*/ 11 h 12"/>
                  <a:gd name="T40" fmla="*/ 21 w 21"/>
                  <a:gd name="T41" fmla="*/ 11 h 12"/>
                  <a:gd name="T42" fmla="*/ 21 w 21"/>
                  <a:gd name="T43" fmla="*/ 11 h 12"/>
                  <a:gd name="T44" fmla="*/ 20 w 21"/>
                  <a:gd name="T45" fmla="*/ 11 h 12"/>
                  <a:gd name="T46" fmla="*/ 20 w 21"/>
                  <a:gd name="T47" fmla="*/ 10 h 12"/>
                  <a:gd name="T48" fmla="*/ 20 w 21"/>
                  <a:gd name="T49" fmla="*/ 10 h 12"/>
                  <a:gd name="T50" fmla="*/ 2 w 21"/>
                  <a:gd name="T51" fmla="*/ 0 h 12"/>
                  <a:gd name="T52" fmla="*/ 2 w 21"/>
                  <a:gd name="T53" fmla="*/ 0 h 12"/>
                  <a:gd name="T54" fmla="*/ 1 w 21"/>
                  <a:gd name="T55" fmla="*/ 0 h 12"/>
                  <a:gd name="T56" fmla="*/ 1 w 21"/>
                  <a:gd name="T57" fmla="*/ 0 h 12"/>
                  <a:gd name="T58" fmla="*/ 1 w 21"/>
                  <a:gd name="T59" fmla="*/ 0 h 12"/>
                  <a:gd name="T60" fmla="*/ 1 w 21"/>
                  <a:gd name="T61" fmla="*/ 0 h 12"/>
                  <a:gd name="T62" fmla="*/ 1 w 21"/>
                  <a:gd name="T63" fmla="*/ 0 h 12"/>
                  <a:gd name="T64" fmla="*/ 0 w 21"/>
                  <a:gd name="T65" fmla="*/ 0 h 1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1"/>
                  <a:gd name="T100" fmla="*/ 0 h 12"/>
                  <a:gd name="T101" fmla="*/ 21 w 21"/>
                  <a:gd name="T102" fmla="*/ 12 h 1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1" h="12">
                    <a:moveTo>
                      <a:pt x="0" y="0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9" y="12"/>
                    </a:lnTo>
                    <a:lnTo>
                      <a:pt x="20" y="12"/>
                    </a:lnTo>
                    <a:lnTo>
                      <a:pt x="21" y="12"/>
                    </a:lnTo>
                    <a:lnTo>
                      <a:pt x="21" y="11"/>
                    </a:lnTo>
                    <a:lnTo>
                      <a:pt x="20" y="11"/>
                    </a:lnTo>
                    <a:lnTo>
                      <a:pt x="20" y="1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F9E9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112" name="Freeform 203"/>
              <p:cNvSpPr>
                <a:spLocks/>
              </p:cNvSpPr>
              <p:nvPr/>
            </p:nvSpPr>
            <p:spPr bwMode="auto">
              <a:xfrm>
                <a:off x="2367" y="1126"/>
                <a:ext cx="21" cy="13"/>
              </a:xfrm>
              <a:custGeom>
                <a:avLst/>
                <a:gdLst>
                  <a:gd name="T0" fmla="*/ 0 w 21"/>
                  <a:gd name="T1" fmla="*/ 1 h 13"/>
                  <a:gd name="T2" fmla="*/ 0 w 21"/>
                  <a:gd name="T3" fmla="*/ 1 h 13"/>
                  <a:gd name="T4" fmla="*/ 0 w 21"/>
                  <a:gd name="T5" fmla="*/ 1 h 13"/>
                  <a:gd name="T6" fmla="*/ 0 w 21"/>
                  <a:gd name="T7" fmla="*/ 1 h 13"/>
                  <a:gd name="T8" fmla="*/ 0 w 21"/>
                  <a:gd name="T9" fmla="*/ 2 h 13"/>
                  <a:gd name="T10" fmla="*/ 0 w 21"/>
                  <a:gd name="T11" fmla="*/ 2 h 13"/>
                  <a:gd name="T12" fmla="*/ 0 w 21"/>
                  <a:gd name="T13" fmla="*/ 2 h 13"/>
                  <a:gd name="T14" fmla="*/ 1 w 21"/>
                  <a:gd name="T15" fmla="*/ 2 h 13"/>
                  <a:gd name="T16" fmla="*/ 19 w 21"/>
                  <a:gd name="T17" fmla="*/ 12 h 13"/>
                  <a:gd name="T18" fmla="*/ 19 w 21"/>
                  <a:gd name="T19" fmla="*/ 13 h 13"/>
                  <a:gd name="T20" fmla="*/ 19 w 21"/>
                  <a:gd name="T21" fmla="*/ 13 h 13"/>
                  <a:gd name="T22" fmla="*/ 20 w 21"/>
                  <a:gd name="T23" fmla="*/ 13 h 13"/>
                  <a:gd name="T24" fmla="*/ 20 w 21"/>
                  <a:gd name="T25" fmla="*/ 13 h 13"/>
                  <a:gd name="T26" fmla="*/ 20 w 21"/>
                  <a:gd name="T27" fmla="*/ 13 h 13"/>
                  <a:gd name="T28" fmla="*/ 20 w 21"/>
                  <a:gd name="T29" fmla="*/ 12 h 13"/>
                  <a:gd name="T30" fmla="*/ 20 w 21"/>
                  <a:gd name="T31" fmla="*/ 12 h 13"/>
                  <a:gd name="T32" fmla="*/ 20 w 21"/>
                  <a:gd name="T33" fmla="*/ 12 h 13"/>
                  <a:gd name="T34" fmla="*/ 21 w 21"/>
                  <a:gd name="T35" fmla="*/ 12 h 13"/>
                  <a:gd name="T36" fmla="*/ 21 w 21"/>
                  <a:gd name="T37" fmla="*/ 12 h 13"/>
                  <a:gd name="T38" fmla="*/ 21 w 21"/>
                  <a:gd name="T39" fmla="*/ 11 h 13"/>
                  <a:gd name="T40" fmla="*/ 21 w 21"/>
                  <a:gd name="T41" fmla="*/ 11 h 13"/>
                  <a:gd name="T42" fmla="*/ 21 w 21"/>
                  <a:gd name="T43" fmla="*/ 11 h 13"/>
                  <a:gd name="T44" fmla="*/ 20 w 21"/>
                  <a:gd name="T45" fmla="*/ 11 h 13"/>
                  <a:gd name="T46" fmla="*/ 20 w 21"/>
                  <a:gd name="T47" fmla="*/ 11 h 13"/>
                  <a:gd name="T48" fmla="*/ 20 w 21"/>
                  <a:gd name="T49" fmla="*/ 10 h 13"/>
                  <a:gd name="T50" fmla="*/ 2 w 21"/>
                  <a:gd name="T51" fmla="*/ 0 h 13"/>
                  <a:gd name="T52" fmla="*/ 2 w 21"/>
                  <a:gd name="T53" fmla="*/ 0 h 13"/>
                  <a:gd name="T54" fmla="*/ 1 w 21"/>
                  <a:gd name="T55" fmla="*/ 0 h 13"/>
                  <a:gd name="T56" fmla="*/ 1 w 21"/>
                  <a:gd name="T57" fmla="*/ 0 h 13"/>
                  <a:gd name="T58" fmla="*/ 1 w 21"/>
                  <a:gd name="T59" fmla="*/ 0 h 13"/>
                  <a:gd name="T60" fmla="*/ 1 w 21"/>
                  <a:gd name="T61" fmla="*/ 0 h 13"/>
                  <a:gd name="T62" fmla="*/ 1 w 21"/>
                  <a:gd name="T63" fmla="*/ 0 h 13"/>
                  <a:gd name="T64" fmla="*/ 0 w 21"/>
                  <a:gd name="T65" fmla="*/ 1 h 1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1"/>
                  <a:gd name="T100" fmla="*/ 0 h 13"/>
                  <a:gd name="T101" fmla="*/ 21 w 21"/>
                  <a:gd name="T102" fmla="*/ 13 h 1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1" h="13">
                    <a:moveTo>
                      <a:pt x="0" y="1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9" y="12"/>
                    </a:lnTo>
                    <a:lnTo>
                      <a:pt x="19" y="13"/>
                    </a:lnTo>
                    <a:lnTo>
                      <a:pt x="20" y="13"/>
                    </a:lnTo>
                    <a:lnTo>
                      <a:pt x="20" y="12"/>
                    </a:lnTo>
                    <a:lnTo>
                      <a:pt x="21" y="12"/>
                    </a:lnTo>
                    <a:lnTo>
                      <a:pt x="21" y="11"/>
                    </a:lnTo>
                    <a:lnTo>
                      <a:pt x="20" y="11"/>
                    </a:lnTo>
                    <a:lnTo>
                      <a:pt x="20" y="1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F9E9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113" name="Freeform 204"/>
              <p:cNvSpPr>
                <a:spLocks/>
              </p:cNvSpPr>
              <p:nvPr/>
            </p:nvSpPr>
            <p:spPr bwMode="auto">
              <a:xfrm>
                <a:off x="2367" y="1132"/>
                <a:ext cx="21" cy="13"/>
              </a:xfrm>
              <a:custGeom>
                <a:avLst/>
                <a:gdLst>
                  <a:gd name="T0" fmla="*/ 0 w 21"/>
                  <a:gd name="T1" fmla="*/ 1 h 13"/>
                  <a:gd name="T2" fmla="*/ 0 w 21"/>
                  <a:gd name="T3" fmla="*/ 1 h 13"/>
                  <a:gd name="T4" fmla="*/ 0 w 21"/>
                  <a:gd name="T5" fmla="*/ 1 h 13"/>
                  <a:gd name="T6" fmla="*/ 0 w 21"/>
                  <a:gd name="T7" fmla="*/ 2 h 13"/>
                  <a:gd name="T8" fmla="*/ 0 w 21"/>
                  <a:gd name="T9" fmla="*/ 2 h 13"/>
                  <a:gd name="T10" fmla="*/ 0 w 21"/>
                  <a:gd name="T11" fmla="*/ 2 h 13"/>
                  <a:gd name="T12" fmla="*/ 0 w 21"/>
                  <a:gd name="T13" fmla="*/ 2 h 13"/>
                  <a:gd name="T14" fmla="*/ 1 w 21"/>
                  <a:gd name="T15" fmla="*/ 2 h 13"/>
                  <a:gd name="T16" fmla="*/ 19 w 21"/>
                  <a:gd name="T17" fmla="*/ 13 h 13"/>
                  <a:gd name="T18" fmla="*/ 19 w 21"/>
                  <a:gd name="T19" fmla="*/ 13 h 13"/>
                  <a:gd name="T20" fmla="*/ 19 w 21"/>
                  <a:gd name="T21" fmla="*/ 13 h 13"/>
                  <a:gd name="T22" fmla="*/ 20 w 21"/>
                  <a:gd name="T23" fmla="*/ 13 h 13"/>
                  <a:gd name="T24" fmla="*/ 20 w 21"/>
                  <a:gd name="T25" fmla="*/ 13 h 13"/>
                  <a:gd name="T26" fmla="*/ 20 w 21"/>
                  <a:gd name="T27" fmla="*/ 13 h 13"/>
                  <a:gd name="T28" fmla="*/ 20 w 21"/>
                  <a:gd name="T29" fmla="*/ 13 h 13"/>
                  <a:gd name="T30" fmla="*/ 20 w 21"/>
                  <a:gd name="T31" fmla="*/ 12 h 13"/>
                  <a:gd name="T32" fmla="*/ 20 w 21"/>
                  <a:gd name="T33" fmla="*/ 12 h 13"/>
                  <a:gd name="T34" fmla="*/ 21 w 21"/>
                  <a:gd name="T35" fmla="*/ 12 h 13"/>
                  <a:gd name="T36" fmla="*/ 21 w 21"/>
                  <a:gd name="T37" fmla="*/ 12 h 13"/>
                  <a:gd name="T38" fmla="*/ 21 w 21"/>
                  <a:gd name="T39" fmla="*/ 12 h 13"/>
                  <a:gd name="T40" fmla="*/ 21 w 21"/>
                  <a:gd name="T41" fmla="*/ 11 h 13"/>
                  <a:gd name="T42" fmla="*/ 21 w 21"/>
                  <a:gd name="T43" fmla="*/ 11 h 13"/>
                  <a:gd name="T44" fmla="*/ 20 w 21"/>
                  <a:gd name="T45" fmla="*/ 11 h 13"/>
                  <a:gd name="T46" fmla="*/ 20 w 21"/>
                  <a:gd name="T47" fmla="*/ 11 h 13"/>
                  <a:gd name="T48" fmla="*/ 20 w 21"/>
                  <a:gd name="T49" fmla="*/ 11 h 13"/>
                  <a:gd name="T50" fmla="*/ 2 w 21"/>
                  <a:gd name="T51" fmla="*/ 0 h 13"/>
                  <a:gd name="T52" fmla="*/ 2 w 21"/>
                  <a:gd name="T53" fmla="*/ 0 h 13"/>
                  <a:gd name="T54" fmla="*/ 1 w 21"/>
                  <a:gd name="T55" fmla="*/ 0 h 13"/>
                  <a:gd name="T56" fmla="*/ 1 w 21"/>
                  <a:gd name="T57" fmla="*/ 0 h 13"/>
                  <a:gd name="T58" fmla="*/ 1 w 21"/>
                  <a:gd name="T59" fmla="*/ 0 h 13"/>
                  <a:gd name="T60" fmla="*/ 1 w 21"/>
                  <a:gd name="T61" fmla="*/ 0 h 13"/>
                  <a:gd name="T62" fmla="*/ 1 w 21"/>
                  <a:gd name="T63" fmla="*/ 1 h 13"/>
                  <a:gd name="T64" fmla="*/ 0 w 21"/>
                  <a:gd name="T65" fmla="*/ 1 h 1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1"/>
                  <a:gd name="T100" fmla="*/ 0 h 13"/>
                  <a:gd name="T101" fmla="*/ 21 w 21"/>
                  <a:gd name="T102" fmla="*/ 13 h 1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1" h="13">
                    <a:moveTo>
                      <a:pt x="0" y="1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9" y="13"/>
                    </a:lnTo>
                    <a:lnTo>
                      <a:pt x="20" y="13"/>
                    </a:lnTo>
                    <a:lnTo>
                      <a:pt x="20" y="12"/>
                    </a:lnTo>
                    <a:lnTo>
                      <a:pt x="21" y="12"/>
                    </a:lnTo>
                    <a:lnTo>
                      <a:pt x="21" y="11"/>
                    </a:lnTo>
                    <a:lnTo>
                      <a:pt x="20" y="1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F9E9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114" name="Freeform 205"/>
              <p:cNvSpPr>
                <a:spLocks/>
              </p:cNvSpPr>
              <p:nvPr/>
            </p:nvSpPr>
            <p:spPr bwMode="auto">
              <a:xfrm>
                <a:off x="2407" y="1123"/>
                <a:ext cx="41" cy="23"/>
              </a:xfrm>
              <a:custGeom>
                <a:avLst/>
                <a:gdLst>
                  <a:gd name="T0" fmla="*/ 0 w 41"/>
                  <a:gd name="T1" fmla="*/ 0 h 23"/>
                  <a:gd name="T2" fmla="*/ 0 w 41"/>
                  <a:gd name="T3" fmla="*/ 1 h 23"/>
                  <a:gd name="T4" fmla="*/ 0 w 41"/>
                  <a:gd name="T5" fmla="*/ 1 h 23"/>
                  <a:gd name="T6" fmla="*/ 0 w 41"/>
                  <a:gd name="T7" fmla="*/ 1 h 23"/>
                  <a:gd name="T8" fmla="*/ 0 w 41"/>
                  <a:gd name="T9" fmla="*/ 1 h 23"/>
                  <a:gd name="T10" fmla="*/ 0 w 41"/>
                  <a:gd name="T11" fmla="*/ 1 h 23"/>
                  <a:gd name="T12" fmla="*/ 0 w 41"/>
                  <a:gd name="T13" fmla="*/ 2 h 23"/>
                  <a:gd name="T14" fmla="*/ 1 w 41"/>
                  <a:gd name="T15" fmla="*/ 2 h 23"/>
                  <a:gd name="T16" fmla="*/ 39 w 41"/>
                  <a:gd name="T17" fmla="*/ 23 h 23"/>
                  <a:gd name="T18" fmla="*/ 40 w 41"/>
                  <a:gd name="T19" fmla="*/ 23 h 23"/>
                  <a:gd name="T20" fmla="*/ 40 w 41"/>
                  <a:gd name="T21" fmla="*/ 23 h 23"/>
                  <a:gd name="T22" fmla="*/ 40 w 41"/>
                  <a:gd name="T23" fmla="*/ 23 h 23"/>
                  <a:gd name="T24" fmla="*/ 40 w 41"/>
                  <a:gd name="T25" fmla="*/ 23 h 23"/>
                  <a:gd name="T26" fmla="*/ 40 w 41"/>
                  <a:gd name="T27" fmla="*/ 23 h 23"/>
                  <a:gd name="T28" fmla="*/ 41 w 41"/>
                  <a:gd name="T29" fmla="*/ 23 h 23"/>
                  <a:gd name="T30" fmla="*/ 41 w 41"/>
                  <a:gd name="T31" fmla="*/ 23 h 23"/>
                  <a:gd name="T32" fmla="*/ 41 w 41"/>
                  <a:gd name="T33" fmla="*/ 23 h 23"/>
                  <a:gd name="T34" fmla="*/ 41 w 41"/>
                  <a:gd name="T35" fmla="*/ 23 h 23"/>
                  <a:gd name="T36" fmla="*/ 41 w 41"/>
                  <a:gd name="T37" fmla="*/ 22 h 23"/>
                  <a:gd name="T38" fmla="*/ 41 w 41"/>
                  <a:gd name="T39" fmla="*/ 22 h 23"/>
                  <a:gd name="T40" fmla="*/ 41 w 41"/>
                  <a:gd name="T41" fmla="*/ 22 h 23"/>
                  <a:gd name="T42" fmla="*/ 41 w 41"/>
                  <a:gd name="T43" fmla="*/ 22 h 23"/>
                  <a:gd name="T44" fmla="*/ 41 w 41"/>
                  <a:gd name="T45" fmla="*/ 22 h 23"/>
                  <a:gd name="T46" fmla="*/ 41 w 41"/>
                  <a:gd name="T47" fmla="*/ 21 h 23"/>
                  <a:gd name="T48" fmla="*/ 40 w 41"/>
                  <a:gd name="T49" fmla="*/ 21 h 23"/>
                  <a:gd name="T50" fmla="*/ 2 w 41"/>
                  <a:gd name="T51" fmla="*/ 0 h 23"/>
                  <a:gd name="T52" fmla="*/ 1 w 41"/>
                  <a:gd name="T53" fmla="*/ 0 h 23"/>
                  <a:gd name="T54" fmla="*/ 1 w 41"/>
                  <a:gd name="T55" fmla="*/ 0 h 23"/>
                  <a:gd name="T56" fmla="*/ 1 w 41"/>
                  <a:gd name="T57" fmla="*/ 0 h 23"/>
                  <a:gd name="T58" fmla="*/ 1 w 41"/>
                  <a:gd name="T59" fmla="*/ 0 h 23"/>
                  <a:gd name="T60" fmla="*/ 1 w 41"/>
                  <a:gd name="T61" fmla="*/ 0 h 23"/>
                  <a:gd name="T62" fmla="*/ 0 w 41"/>
                  <a:gd name="T63" fmla="*/ 0 h 23"/>
                  <a:gd name="T64" fmla="*/ 0 w 41"/>
                  <a:gd name="T65" fmla="*/ 0 h 2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41"/>
                  <a:gd name="T100" fmla="*/ 0 h 23"/>
                  <a:gd name="T101" fmla="*/ 41 w 41"/>
                  <a:gd name="T102" fmla="*/ 23 h 2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41" h="23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39" y="23"/>
                    </a:lnTo>
                    <a:lnTo>
                      <a:pt x="40" y="23"/>
                    </a:lnTo>
                    <a:lnTo>
                      <a:pt x="41" y="23"/>
                    </a:lnTo>
                    <a:lnTo>
                      <a:pt x="41" y="22"/>
                    </a:lnTo>
                    <a:lnTo>
                      <a:pt x="41" y="21"/>
                    </a:lnTo>
                    <a:lnTo>
                      <a:pt x="40" y="2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F9E9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115" name="Freeform 206"/>
              <p:cNvSpPr>
                <a:spLocks/>
              </p:cNvSpPr>
              <p:nvPr/>
            </p:nvSpPr>
            <p:spPr bwMode="auto">
              <a:xfrm>
                <a:off x="2407" y="1129"/>
                <a:ext cx="41" cy="24"/>
              </a:xfrm>
              <a:custGeom>
                <a:avLst/>
                <a:gdLst>
                  <a:gd name="T0" fmla="*/ 0 w 41"/>
                  <a:gd name="T1" fmla="*/ 1 h 24"/>
                  <a:gd name="T2" fmla="*/ 0 w 41"/>
                  <a:gd name="T3" fmla="*/ 1 h 24"/>
                  <a:gd name="T4" fmla="*/ 0 w 41"/>
                  <a:gd name="T5" fmla="*/ 1 h 24"/>
                  <a:gd name="T6" fmla="*/ 0 w 41"/>
                  <a:gd name="T7" fmla="*/ 1 h 24"/>
                  <a:gd name="T8" fmla="*/ 0 w 41"/>
                  <a:gd name="T9" fmla="*/ 1 h 24"/>
                  <a:gd name="T10" fmla="*/ 0 w 41"/>
                  <a:gd name="T11" fmla="*/ 2 h 24"/>
                  <a:gd name="T12" fmla="*/ 0 w 41"/>
                  <a:gd name="T13" fmla="*/ 2 h 24"/>
                  <a:gd name="T14" fmla="*/ 1 w 41"/>
                  <a:gd name="T15" fmla="*/ 2 h 24"/>
                  <a:gd name="T16" fmla="*/ 39 w 41"/>
                  <a:gd name="T17" fmla="*/ 24 h 24"/>
                  <a:gd name="T18" fmla="*/ 40 w 41"/>
                  <a:gd name="T19" fmla="*/ 24 h 24"/>
                  <a:gd name="T20" fmla="*/ 40 w 41"/>
                  <a:gd name="T21" fmla="*/ 24 h 24"/>
                  <a:gd name="T22" fmla="*/ 40 w 41"/>
                  <a:gd name="T23" fmla="*/ 24 h 24"/>
                  <a:gd name="T24" fmla="*/ 40 w 41"/>
                  <a:gd name="T25" fmla="*/ 24 h 24"/>
                  <a:gd name="T26" fmla="*/ 40 w 41"/>
                  <a:gd name="T27" fmla="*/ 24 h 24"/>
                  <a:gd name="T28" fmla="*/ 41 w 41"/>
                  <a:gd name="T29" fmla="*/ 23 h 24"/>
                  <a:gd name="T30" fmla="*/ 41 w 41"/>
                  <a:gd name="T31" fmla="*/ 23 h 24"/>
                  <a:gd name="T32" fmla="*/ 41 w 41"/>
                  <a:gd name="T33" fmla="*/ 23 h 24"/>
                  <a:gd name="T34" fmla="*/ 41 w 41"/>
                  <a:gd name="T35" fmla="*/ 23 h 24"/>
                  <a:gd name="T36" fmla="*/ 41 w 41"/>
                  <a:gd name="T37" fmla="*/ 23 h 24"/>
                  <a:gd name="T38" fmla="*/ 41 w 41"/>
                  <a:gd name="T39" fmla="*/ 22 h 24"/>
                  <a:gd name="T40" fmla="*/ 41 w 41"/>
                  <a:gd name="T41" fmla="*/ 22 h 24"/>
                  <a:gd name="T42" fmla="*/ 41 w 41"/>
                  <a:gd name="T43" fmla="*/ 22 h 24"/>
                  <a:gd name="T44" fmla="*/ 41 w 41"/>
                  <a:gd name="T45" fmla="*/ 22 h 24"/>
                  <a:gd name="T46" fmla="*/ 41 w 41"/>
                  <a:gd name="T47" fmla="*/ 22 h 24"/>
                  <a:gd name="T48" fmla="*/ 40 w 41"/>
                  <a:gd name="T49" fmla="*/ 21 h 24"/>
                  <a:gd name="T50" fmla="*/ 2 w 41"/>
                  <a:gd name="T51" fmla="*/ 0 h 24"/>
                  <a:gd name="T52" fmla="*/ 1 w 41"/>
                  <a:gd name="T53" fmla="*/ 0 h 24"/>
                  <a:gd name="T54" fmla="*/ 1 w 41"/>
                  <a:gd name="T55" fmla="*/ 0 h 24"/>
                  <a:gd name="T56" fmla="*/ 1 w 41"/>
                  <a:gd name="T57" fmla="*/ 0 h 24"/>
                  <a:gd name="T58" fmla="*/ 1 w 41"/>
                  <a:gd name="T59" fmla="*/ 0 h 24"/>
                  <a:gd name="T60" fmla="*/ 1 w 41"/>
                  <a:gd name="T61" fmla="*/ 0 h 24"/>
                  <a:gd name="T62" fmla="*/ 0 w 41"/>
                  <a:gd name="T63" fmla="*/ 0 h 24"/>
                  <a:gd name="T64" fmla="*/ 0 w 41"/>
                  <a:gd name="T65" fmla="*/ 0 h 2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41"/>
                  <a:gd name="T100" fmla="*/ 0 h 24"/>
                  <a:gd name="T101" fmla="*/ 41 w 41"/>
                  <a:gd name="T102" fmla="*/ 24 h 24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41" h="24">
                    <a:moveTo>
                      <a:pt x="0" y="0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39" y="24"/>
                    </a:lnTo>
                    <a:lnTo>
                      <a:pt x="40" y="24"/>
                    </a:lnTo>
                    <a:lnTo>
                      <a:pt x="41" y="23"/>
                    </a:lnTo>
                    <a:lnTo>
                      <a:pt x="41" y="22"/>
                    </a:lnTo>
                    <a:lnTo>
                      <a:pt x="40" y="2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F9E9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116" name="Freeform 207"/>
              <p:cNvSpPr>
                <a:spLocks/>
              </p:cNvSpPr>
              <p:nvPr/>
            </p:nvSpPr>
            <p:spPr bwMode="auto">
              <a:xfrm>
                <a:off x="2407" y="1135"/>
                <a:ext cx="41" cy="24"/>
              </a:xfrm>
              <a:custGeom>
                <a:avLst/>
                <a:gdLst>
                  <a:gd name="T0" fmla="*/ 0 w 41"/>
                  <a:gd name="T1" fmla="*/ 1 h 24"/>
                  <a:gd name="T2" fmla="*/ 0 w 41"/>
                  <a:gd name="T3" fmla="*/ 1 h 24"/>
                  <a:gd name="T4" fmla="*/ 0 w 41"/>
                  <a:gd name="T5" fmla="*/ 1 h 24"/>
                  <a:gd name="T6" fmla="*/ 0 w 41"/>
                  <a:gd name="T7" fmla="*/ 1 h 24"/>
                  <a:gd name="T8" fmla="*/ 0 w 41"/>
                  <a:gd name="T9" fmla="*/ 2 h 24"/>
                  <a:gd name="T10" fmla="*/ 0 w 41"/>
                  <a:gd name="T11" fmla="*/ 2 h 24"/>
                  <a:gd name="T12" fmla="*/ 0 w 41"/>
                  <a:gd name="T13" fmla="*/ 2 h 24"/>
                  <a:gd name="T14" fmla="*/ 1 w 41"/>
                  <a:gd name="T15" fmla="*/ 2 h 24"/>
                  <a:gd name="T16" fmla="*/ 39 w 41"/>
                  <a:gd name="T17" fmla="*/ 24 h 24"/>
                  <a:gd name="T18" fmla="*/ 40 w 41"/>
                  <a:gd name="T19" fmla="*/ 24 h 24"/>
                  <a:gd name="T20" fmla="*/ 40 w 41"/>
                  <a:gd name="T21" fmla="*/ 24 h 24"/>
                  <a:gd name="T22" fmla="*/ 40 w 41"/>
                  <a:gd name="T23" fmla="*/ 24 h 24"/>
                  <a:gd name="T24" fmla="*/ 40 w 41"/>
                  <a:gd name="T25" fmla="*/ 24 h 24"/>
                  <a:gd name="T26" fmla="*/ 40 w 41"/>
                  <a:gd name="T27" fmla="*/ 24 h 24"/>
                  <a:gd name="T28" fmla="*/ 41 w 41"/>
                  <a:gd name="T29" fmla="*/ 24 h 24"/>
                  <a:gd name="T30" fmla="*/ 41 w 41"/>
                  <a:gd name="T31" fmla="*/ 23 h 24"/>
                  <a:gd name="T32" fmla="*/ 41 w 41"/>
                  <a:gd name="T33" fmla="*/ 23 h 24"/>
                  <a:gd name="T34" fmla="*/ 41 w 41"/>
                  <a:gd name="T35" fmla="*/ 23 h 24"/>
                  <a:gd name="T36" fmla="*/ 41 w 41"/>
                  <a:gd name="T37" fmla="*/ 23 h 24"/>
                  <a:gd name="T38" fmla="*/ 41 w 41"/>
                  <a:gd name="T39" fmla="*/ 23 h 24"/>
                  <a:gd name="T40" fmla="*/ 41 w 41"/>
                  <a:gd name="T41" fmla="*/ 22 h 24"/>
                  <a:gd name="T42" fmla="*/ 41 w 41"/>
                  <a:gd name="T43" fmla="*/ 22 h 24"/>
                  <a:gd name="T44" fmla="*/ 41 w 41"/>
                  <a:gd name="T45" fmla="*/ 22 h 24"/>
                  <a:gd name="T46" fmla="*/ 41 w 41"/>
                  <a:gd name="T47" fmla="*/ 22 h 24"/>
                  <a:gd name="T48" fmla="*/ 40 w 41"/>
                  <a:gd name="T49" fmla="*/ 22 h 24"/>
                  <a:gd name="T50" fmla="*/ 2 w 41"/>
                  <a:gd name="T51" fmla="*/ 0 h 24"/>
                  <a:gd name="T52" fmla="*/ 1 w 41"/>
                  <a:gd name="T53" fmla="*/ 0 h 24"/>
                  <a:gd name="T54" fmla="*/ 1 w 41"/>
                  <a:gd name="T55" fmla="*/ 0 h 24"/>
                  <a:gd name="T56" fmla="*/ 1 w 41"/>
                  <a:gd name="T57" fmla="*/ 0 h 24"/>
                  <a:gd name="T58" fmla="*/ 1 w 41"/>
                  <a:gd name="T59" fmla="*/ 0 h 24"/>
                  <a:gd name="T60" fmla="*/ 1 w 41"/>
                  <a:gd name="T61" fmla="*/ 0 h 24"/>
                  <a:gd name="T62" fmla="*/ 0 w 41"/>
                  <a:gd name="T63" fmla="*/ 0 h 24"/>
                  <a:gd name="T64" fmla="*/ 0 w 41"/>
                  <a:gd name="T65" fmla="*/ 0 h 2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41"/>
                  <a:gd name="T100" fmla="*/ 0 h 24"/>
                  <a:gd name="T101" fmla="*/ 41 w 41"/>
                  <a:gd name="T102" fmla="*/ 24 h 24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41" h="24">
                    <a:moveTo>
                      <a:pt x="0" y="1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39" y="24"/>
                    </a:lnTo>
                    <a:lnTo>
                      <a:pt x="40" y="24"/>
                    </a:lnTo>
                    <a:lnTo>
                      <a:pt x="41" y="24"/>
                    </a:lnTo>
                    <a:lnTo>
                      <a:pt x="41" y="23"/>
                    </a:lnTo>
                    <a:lnTo>
                      <a:pt x="41" y="22"/>
                    </a:lnTo>
                    <a:lnTo>
                      <a:pt x="40" y="22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F9E9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117" name="Freeform 208"/>
              <p:cNvSpPr>
                <a:spLocks/>
              </p:cNvSpPr>
              <p:nvPr/>
            </p:nvSpPr>
            <p:spPr bwMode="auto">
              <a:xfrm>
                <a:off x="2407" y="1141"/>
                <a:ext cx="41" cy="24"/>
              </a:xfrm>
              <a:custGeom>
                <a:avLst/>
                <a:gdLst>
                  <a:gd name="T0" fmla="*/ 0 w 41"/>
                  <a:gd name="T1" fmla="*/ 1 h 24"/>
                  <a:gd name="T2" fmla="*/ 0 w 41"/>
                  <a:gd name="T3" fmla="*/ 1 h 24"/>
                  <a:gd name="T4" fmla="*/ 0 w 41"/>
                  <a:gd name="T5" fmla="*/ 1 h 24"/>
                  <a:gd name="T6" fmla="*/ 0 w 41"/>
                  <a:gd name="T7" fmla="*/ 2 h 24"/>
                  <a:gd name="T8" fmla="*/ 0 w 41"/>
                  <a:gd name="T9" fmla="*/ 2 h 24"/>
                  <a:gd name="T10" fmla="*/ 0 w 41"/>
                  <a:gd name="T11" fmla="*/ 2 h 24"/>
                  <a:gd name="T12" fmla="*/ 0 w 41"/>
                  <a:gd name="T13" fmla="*/ 2 h 24"/>
                  <a:gd name="T14" fmla="*/ 1 w 41"/>
                  <a:gd name="T15" fmla="*/ 2 h 24"/>
                  <a:gd name="T16" fmla="*/ 39 w 41"/>
                  <a:gd name="T17" fmla="*/ 24 h 24"/>
                  <a:gd name="T18" fmla="*/ 40 w 41"/>
                  <a:gd name="T19" fmla="*/ 24 h 24"/>
                  <a:gd name="T20" fmla="*/ 40 w 41"/>
                  <a:gd name="T21" fmla="*/ 24 h 24"/>
                  <a:gd name="T22" fmla="*/ 40 w 41"/>
                  <a:gd name="T23" fmla="*/ 24 h 24"/>
                  <a:gd name="T24" fmla="*/ 40 w 41"/>
                  <a:gd name="T25" fmla="*/ 24 h 24"/>
                  <a:gd name="T26" fmla="*/ 40 w 41"/>
                  <a:gd name="T27" fmla="*/ 24 h 24"/>
                  <a:gd name="T28" fmla="*/ 41 w 41"/>
                  <a:gd name="T29" fmla="*/ 24 h 24"/>
                  <a:gd name="T30" fmla="*/ 41 w 41"/>
                  <a:gd name="T31" fmla="*/ 24 h 24"/>
                  <a:gd name="T32" fmla="*/ 41 w 41"/>
                  <a:gd name="T33" fmla="*/ 23 h 24"/>
                  <a:gd name="T34" fmla="*/ 41 w 41"/>
                  <a:gd name="T35" fmla="*/ 23 h 24"/>
                  <a:gd name="T36" fmla="*/ 41 w 41"/>
                  <a:gd name="T37" fmla="*/ 23 h 24"/>
                  <a:gd name="T38" fmla="*/ 41 w 41"/>
                  <a:gd name="T39" fmla="*/ 23 h 24"/>
                  <a:gd name="T40" fmla="*/ 41 w 41"/>
                  <a:gd name="T41" fmla="*/ 23 h 24"/>
                  <a:gd name="T42" fmla="*/ 41 w 41"/>
                  <a:gd name="T43" fmla="*/ 22 h 24"/>
                  <a:gd name="T44" fmla="*/ 41 w 41"/>
                  <a:gd name="T45" fmla="*/ 22 h 24"/>
                  <a:gd name="T46" fmla="*/ 41 w 41"/>
                  <a:gd name="T47" fmla="*/ 22 h 24"/>
                  <a:gd name="T48" fmla="*/ 40 w 41"/>
                  <a:gd name="T49" fmla="*/ 22 h 24"/>
                  <a:gd name="T50" fmla="*/ 2 w 41"/>
                  <a:gd name="T51" fmla="*/ 0 h 24"/>
                  <a:gd name="T52" fmla="*/ 1 w 41"/>
                  <a:gd name="T53" fmla="*/ 0 h 24"/>
                  <a:gd name="T54" fmla="*/ 1 w 41"/>
                  <a:gd name="T55" fmla="*/ 0 h 24"/>
                  <a:gd name="T56" fmla="*/ 1 w 41"/>
                  <a:gd name="T57" fmla="*/ 0 h 24"/>
                  <a:gd name="T58" fmla="*/ 1 w 41"/>
                  <a:gd name="T59" fmla="*/ 0 h 24"/>
                  <a:gd name="T60" fmla="*/ 1 w 41"/>
                  <a:gd name="T61" fmla="*/ 0 h 24"/>
                  <a:gd name="T62" fmla="*/ 0 w 41"/>
                  <a:gd name="T63" fmla="*/ 0 h 24"/>
                  <a:gd name="T64" fmla="*/ 0 w 41"/>
                  <a:gd name="T65" fmla="*/ 1 h 2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41"/>
                  <a:gd name="T100" fmla="*/ 0 h 24"/>
                  <a:gd name="T101" fmla="*/ 41 w 41"/>
                  <a:gd name="T102" fmla="*/ 24 h 24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41" h="24">
                    <a:moveTo>
                      <a:pt x="0" y="1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39" y="24"/>
                    </a:lnTo>
                    <a:lnTo>
                      <a:pt x="40" y="24"/>
                    </a:lnTo>
                    <a:lnTo>
                      <a:pt x="41" y="24"/>
                    </a:lnTo>
                    <a:lnTo>
                      <a:pt x="41" y="23"/>
                    </a:lnTo>
                    <a:lnTo>
                      <a:pt x="41" y="22"/>
                    </a:lnTo>
                    <a:lnTo>
                      <a:pt x="40" y="22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F9E9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118" name="Freeform 209"/>
              <p:cNvSpPr>
                <a:spLocks/>
              </p:cNvSpPr>
              <p:nvPr/>
            </p:nvSpPr>
            <p:spPr bwMode="auto">
              <a:xfrm>
                <a:off x="2407" y="1147"/>
                <a:ext cx="41" cy="24"/>
              </a:xfrm>
              <a:custGeom>
                <a:avLst/>
                <a:gdLst>
                  <a:gd name="T0" fmla="*/ 0 w 41"/>
                  <a:gd name="T1" fmla="*/ 1 h 24"/>
                  <a:gd name="T2" fmla="*/ 0 w 41"/>
                  <a:gd name="T3" fmla="*/ 1 h 24"/>
                  <a:gd name="T4" fmla="*/ 0 w 41"/>
                  <a:gd name="T5" fmla="*/ 2 h 24"/>
                  <a:gd name="T6" fmla="*/ 0 w 41"/>
                  <a:gd name="T7" fmla="*/ 2 h 24"/>
                  <a:gd name="T8" fmla="*/ 0 w 41"/>
                  <a:gd name="T9" fmla="*/ 2 h 24"/>
                  <a:gd name="T10" fmla="*/ 0 w 41"/>
                  <a:gd name="T11" fmla="*/ 2 h 24"/>
                  <a:gd name="T12" fmla="*/ 0 w 41"/>
                  <a:gd name="T13" fmla="*/ 2 h 24"/>
                  <a:gd name="T14" fmla="*/ 1 w 41"/>
                  <a:gd name="T15" fmla="*/ 2 h 24"/>
                  <a:gd name="T16" fmla="*/ 39 w 41"/>
                  <a:gd name="T17" fmla="*/ 24 h 24"/>
                  <a:gd name="T18" fmla="*/ 40 w 41"/>
                  <a:gd name="T19" fmla="*/ 24 h 24"/>
                  <a:gd name="T20" fmla="*/ 40 w 41"/>
                  <a:gd name="T21" fmla="*/ 24 h 24"/>
                  <a:gd name="T22" fmla="*/ 40 w 41"/>
                  <a:gd name="T23" fmla="*/ 24 h 24"/>
                  <a:gd name="T24" fmla="*/ 40 w 41"/>
                  <a:gd name="T25" fmla="*/ 24 h 24"/>
                  <a:gd name="T26" fmla="*/ 40 w 41"/>
                  <a:gd name="T27" fmla="*/ 24 h 24"/>
                  <a:gd name="T28" fmla="*/ 41 w 41"/>
                  <a:gd name="T29" fmla="*/ 24 h 24"/>
                  <a:gd name="T30" fmla="*/ 41 w 41"/>
                  <a:gd name="T31" fmla="*/ 24 h 24"/>
                  <a:gd name="T32" fmla="*/ 41 w 41"/>
                  <a:gd name="T33" fmla="*/ 24 h 24"/>
                  <a:gd name="T34" fmla="*/ 41 w 41"/>
                  <a:gd name="T35" fmla="*/ 23 h 24"/>
                  <a:gd name="T36" fmla="*/ 41 w 41"/>
                  <a:gd name="T37" fmla="*/ 23 h 24"/>
                  <a:gd name="T38" fmla="*/ 41 w 41"/>
                  <a:gd name="T39" fmla="*/ 23 h 24"/>
                  <a:gd name="T40" fmla="*/ 41 w 41"/>
                  <a:gd name="T41" fmla="*/ 23 h 24"/>
                  <a:gd name="T42" fmla="*/ 41 w 41"/>
                  <a:gd name="T43" fmla="*/ 23 h 24"/>
                  <a:gd name="T44" fmla="*/ 41 w 41"/>
                  <a:gd name="T45" fmla="*/ 22 h 24"/>
                  <a:gd name="T46" fmla="*/ 41 w 41"/>
                  <a:gd name="T47" fmla="*/ 22 h 24"/>
                  <a:gd name="T48" fmla="*/ 40 w 41"/>
                  <a:gd name="T49" fmla="*/ 22 h 24"/>
                  <a:gd name="T50" fmla="*/ 2 w 41"/>
                  <a:gd name="T51" fmla="*/ 0 h 24"/>
                  <a:gd name="T52" fmla="*/ 1 w 41"/>
                  <a:gd name="T53" fmla="*/ 0 h 24"/>
                  <a:gd name="T54" fmla="*/ 1 w 41"/>
                  <a:gd name="T55" fmla="*/ 0 h 24"/>
                  <a:gd name="T56" fmla="*/ 1 w 41"/>
                  <a:gd name="T57" fmla="*/ 0 h 24"/>
                  <a:gd name="T58" fmla="*/ 1 w 41"/>
                  <a:gd name="T59" fmla="*/ 0 h 24"/>
                  <a:gd name="T60" fmla="*/ 1 w 41"/>
                  <a:gd name="T61" fmla="*/ 1 h 24"/>
                  <a:gd name="T62" fmla="*/ 0 w 41"/>
                  <a:gd name="T63" fmla="*/ 1 h 24"/>
                  <a:gd name="T64" fmla="*/ 0 w 41"/>
                  <a:gd name="T65" fmla="*/ 1 h 2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41"/>
                  <a:gd name="T100" fmla="*/ 0 h 24"/>
                  <a:gd name="T101" fmla="*/ 41 w 41"/>
                  <a:gd name="T102" fmla="*/ 24 h 24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41" h="24">
                    <a:moveTo>
                      <a:pt x="0" y="1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39" y="24"/>
                    </a:lnTo>
                    <a:lnTo>
                      <a:pt x="40" y="24"/>
                    </a:lnTo>
                    <a:lnTo>
                      <a:pt x="41" y="24"/>
                    </a:lnTo>
                    <a:lnTo>
                      <a:pt x="41" y="23"/>
                    </a:lnTo>
                    <a:lnTo>
                      <a:pt x="41" y="22"/>
                    </a:lnTo>
                    <a:lnTo>
                      <a:pt x="40" y="22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F9E9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119" name="Freeform 210"/>
              <p:cNvSpPr>
                <a:spLocks/>
              </p:cNvSpPr>
              <p:nvPr/>
            </p:nvSpPr>
            <p:spPr bwMode="auto">
              <a:xfrm>
                <a:off x="2407" y="1154"/>
                <a:ext cx="41" cy="23"/>
              </a:xfrm>
              <a:custGeom>
                <a:avLst/>
                <a:gdLst>
                  <a:gd name="T0" fmla="*/ 0 w 41"/>
                  <a:gd name="T1" fmla="*/ 0 h 23"/>
                  <a:gd name="T2" fmla="*/ 0 w 41"/>
                  <a:gd name="T3" fmla="*/ 0 h 23"/>
                  <a:gd name="T4" fmla="*/ 0 w 41"/>
                  <a:gd name="T5" fmla="*/ 1 h 23"/>
                  <a:gd name="T6" fmla="*/ 0 w 41"/>
                  <a:gd name="T7" fmla="*/ 1 h 23"/>
                  <a:gd name="T8" fmla="*/ 0 w 41"/>
                  <a:gd name="T9" fmla="*/ 1 h 23"/>
                  <a:gd name="T10" fmla="*/ 0 w 41"/>
                  <a:gd name="T11" fmla="*/ 1 h 23"/>
                  <a:gd name="T12" fmla="*/ 0 w 41"/>
                  <a:gd name="T13" fmla="*/ 1 h 23"/>
                  <a:gd name="T14" fmla="*/ 1 w 41"/>
                  <a:gd name="T15" fmla="*/ 2 h 23"/>
                  <a:gd name="T16" fmla="*/ 39 w 41"/>
                  <a:gd name="T17" fmla="*/ 23 h 23"/>
                  <a:gd name="T18" fmla="*/ 40 w 41"/>
                  <a:gd name="T19" fmla="*/ 23 h 23"/>
                  <a:gd name="T20" fmla="*/ 40 w 41"/>
                  <a:gd name="T21" fmla="*/ 23 h 23"/>
                  <a:gd name="T22" fmla="*/ 40 w 41"/>
                  <a:gd name="T23" fmla="*/ 23 h 23"/>
                  <a:gd name="T24" fmla="*/ 40 w 41"/>
                  <a:gd name="T25" fmla="*/ 23 h 23"/>
                  <a:gd name="T26" fmla="*/ 40 w 41"/>
                  <a:gd name="T27" fmla="*/ 23 h 23"/>
                  <a:gd name="T28" fmla="*/ 41 w 41"/>
                  <a:gd name="T29" fmla="*/ 23 h 23"/>
                  <a:gd name="T30" fmla="*/ 41 w 41"/>
                  <a:gd name="T31" fmla="*/ 23 h 23"/>
                  <a:gd name="T32" fmla="*/ 41 w 41"/>
                  <a:gd name="T33" fmla="*/ 23 h 23"/>
                  <a:gd name="T34" fmla="*/ 41 w 41"/>
                  <a:gd name="T35" fmla="*/ 23 h 23"/>
                  <a:gd name="T36" fmla="*/ 41 w 41"/>
                  <a:gd name="T37" fmla="*/ 22 h 23"/>
                  <a:gd name="T38" fmla="*/ 41 w 41"/>
                  <a:gd name="T39" fmla="*/ 22 h 23"/>
                  <a:gd name="T40" fmla="*/ 41 w 41"/>
                  <a:gd name="T41" fmla="*/ 22 h 23"/>
                  <a:gd name="T42" fmla="*/ 41 w 41"/>
                  <a:gd name="T43" fmla="*/ 22 h 23"/>
                  <a:gd name="T44" fmla="*/ 41 w 41"/>
                  <a:gd name="T45" fmla="*/ 22 h 23"/>
                  <a:gd name="T46" fmla="*/ 41 w 41"/>
                  <a:gd name="T47" fmla="*/ 21 h 23"/>
                  <a:gd name="T48" fmla="*/ 40 w 41"/>
                  <a:gd name="T49" fmla="*/ 21 h 23"/>
                  <a:gd name="T50" fmla="*/ 2 w 41"/>
                  <a:gd name="T51" fmla="*/ 0 h 23"/>
                  <a:gd name="T52" fmla="*/ 1 w 41"/>
                  <a:gd name="T53" fmla="*/ 0 h 23"/>
                  <a:gd name="T54" fmla="*/ 1 w 41"/>
                  <a:gd name="T55" fmla="*/ 0 h 23"/>
                  <a:gd name="T56" fmla="*/ 1 w 41"/>
                  <a:gd name="T57" fmla="*/ 0 h 23"/>
                  <a:gd name="T58" fmla="*/ 1 w 41"/>
                  <a:gd name="T59" fmla="*/ 0 h 23"/>
                  <a:gd name="T60" fmla="*/ 1 w 41"/>
                  <a:gd name="T61" fmla="*/ 0 h 23"/>
                  <a:gd name="T62" fmla="*/ 0 w 41"/>
                  <a:gd name="T63" fmla="*/ 0 h 23"/>
                  <a:gd name="T64" fmla="*/ 0 w 41"/>
                  <a:gd name="T65" fmla="*/ 0 h 2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41"/>
                  <a:gd name="T100" fmla="*/ 0 h 23"/>
                  <a:gd name="T101" fmla="*/ 41 w 41"/>
                  <a:gd name="T102" fmla="*/ 23 h 2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41" h="23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39" y="23"/>
                    </a:lnTo>
                    <a:lnTo>
                      <a:pt x="40" y="23"/>
                    </a:lnTo>
                    <a:lnTo>
                      <a:pt x="41" y="23"/>
                    </a:lnTo>
                    <a:lnTo>
                      <a:pt x="41" y="22"/>
                    </a:lnTo>
                    <a:lnTo>
                      <a:pt x="41" y="21"/>
                    </a:lnTo>
                    <a:lnTo>
                      <a:pt x="40" y="2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F9E9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120" name="Freeform 211"/>
              <p:cNvSpPr>
                <a:spLocks/>
              </p:cNvSpPr>
              <p:nvPr/>
            </p:nvSpPr>
            <p:spPr bwMode="auto">
              <a:xfrm>
                <a:off x="2403" y="1232"/>
                <a:ext cx="50" cy="29"/>
              </a:xfrm>
              <a:custGeom>
                <a:avLst/>
                <a:gdLst>
                  <a:gd name="T0" fmla="*/ 0 w 50"/>
                  <a:gd name="T1" fmla="*/ 0 h 29"/>
                  <a:gd name="T2" fmla="*/ 0 w 50"/>
                  <a:gd name="T3" fmla="*/ 1 h 29"/>
                  <a:gd name="T4" fmla="*/ 0 w 50"/>
                  <a:gd name="T5" fmla="*/ 1 h 29"/>
                  <a:gd name="T6" fmla="*/ 0 w 50"/>
                  <a:gd name="T7" fmla="*/ 1 h 29"/>
                  <a:gd name="T8" fmla="*/ 0 w 50"/>
                  <a:gd name="T9" fmla="*/ 1 h 29"/>
                  <a:gd name="T10" fmla="*/ 0 w 50"/>
                  <a:gd name="T11" fmla="*/ 1 h 29"/>
                  <a:gd name="T12" fmla="*/ 0 w 50"/>
                  <a:gd name="T13" fmla="*/ 2 h 29"/>
                  <a:gd name="T14" fmla="*/ 0 w 50"/>
                  <a:gd name="T15" fmla="*/ 2 h 29"/>
                  <a:gd name="T16" fmla="*/ 49 w 50"/>
                  <a:gd name="T17" fmla="*/ 29 h 29"/>
                  <a:gd name="T18" fmla="*/ 49 w 50"/>
                  <a:gd name="T19" fmla="*/ 29 h 29"/>
                  <a:gd name="T20" fmla="*/ 49 w 50"/>
                  <a:gd name="T21" fmla="*/ 29 h 29"/>
                  <a:gd name="T22" fmla="*/ 49 w 50"/>
                  <a:gd name="T23" fmla="*/ 29 h 29"/>
                  <a:gd name="T24" fmla="*/ 50 w 50"/>
                  <a:gd name="T25" fmla="*/ 29 h 29"/>
                  <a:gd name="T26" fmla="*/ 50 w 50"/>
                  <a:gd name="T27" fmla="*/ 29 h 29"/>
                  <a:gd name="T28" fmla="*/ 50 w 50"/>
                  <a:gd name="T29" fmla="*/ 29 h 29"/>
                  <a:gd name="T30" fmla="*/ 50 w 50"/>
                  <a:gd name="T31" fmla="*/ 29 h 29"/>
                  <a:gd name="T32" fmla="*/ 50 w 50"/>
                  <a:gd name="T33" fmla="*/ 29 h 29"/>
                  <a:gd name="T34" fmla="*/ 50 w 50"/>
                  <a:gd name="T35" fmla="*/ 28 h 29"/>
                  <a:gd name="T36" fmla="*/ 50 w 50"/>
                  <a:gd name="T37" fmla="*/ 28 h 29"/>
                  <a:gd name="T38" fmla="*/ 50 w 50"/>
                  <a:gd name="T39" fmla="*/ 28 h 29"/>
                  <a:gd name="T40" fmla="*/ 50 w 50"/>
                  <a:gd name="T41" fmla="*/ 28 h 29"/>
                  <a:gd name="T42" fmla="*/ 50 w 50"/>
                  <a:gd name="T43" fmla="*/ 28 h 29"/>
                  <a:gd name="T44" fmla="*/ 50 w 50"/>
                  <a:gd name="T45" fmla="*/ 27 h 29"/>
                  <a:gd name="T46" fmla="*/ 50 w 50"/>
                  <a:gd name="T47" fmla="*/ 27 h 29"/>
                  <a:gd name="T48" fmla="*/ 50 w 50"/>
                  <a:gd name="T49" fmla="*/ 27 h 29"/>
                  <a:gd name="T50" fmla="*/ 1 w 50"/>
                  <a:gd name="T51" fmla="*/ 0 h 29"/>
                  <a:gd name="T52" fmla="*/ 1 w 50"/>
                  <a:gd name="T53" fmla="*/ 0 h 29"/>
                  <a:gd name="T54" fmla="*/ 1 w 50"/>
                  <a:gd name="T55" fmla="*/ 0 h 29"/>
                  <a:gd name="T56" fmla="*/ 1 w 50"/>
                  <a:gd name="T57" fmla="*/ 0 h 29"/>
                  <a:gd name="T58" fmla="*/ 0 w 50"/>
                  <a:gd name="T59" fmla="*/ 0 h 29"/>
                  <a:gd name="T60" fmla="*/ 0 w 50"/>
                  <a:gd name="T61" fmla="*/ 0 h 29"/>
                  <a:gd name="T62" fmla="*/ 0 w 50"/>
                  <a:gd name="T63" fmla="*/ 0 h 29"/>
                  <a:gd name="T64" fmla="*/ 0 w 50"/>
                  <a:gd name="T65" fmla="*/ 0 h 29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50"/>
                  <a:gd name="T100" fmla="*/ 0 h 29"/>
                  <a:gd name="T101" fmla="*/ 50 w 50"/>
                  <a:gd name="T102" fmla="*/ 29 h 29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50" h="29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49" y="29"/>
                    </a:lnTo>
                    <a:lnTo>
                      <a:pt x="50" y="29"/>
                    </a:lnTo>
                    <a:lnTo>
                      <a:pt x="50" y="28"/>
                    </a:lnTo>
                    <a:lnTo>
                      <a:pt x="50" y="27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4B4B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121" name="Freeform 212"/>
              <p:cNvSpPr>
                <a:spLocks/>
              </p:cNvSpPr>
              <p:nvPr/>
            </p:nvSpPr>
            <p:spPr bwMode="auto">
              <a:xfrm>
                <a:off x="2403" y="1238"/>
                <a:ext cx="50" cy="29"/>
              </a:xfrm>
              <a:custGeom>
                <a:avLst/>
                <a:gdLst>
                  <a:gd name="T0" fmla="*/ 0 w 50"/>
                  <a:gd name="T1" fmla="*/ 0 h 29"/>
                  <a:gd name="T2" fmla="*/ 0 w 50"/>
                  <a:gd name="T3" fmla="*/ 1 h 29"/>
                  <a:gd name="T4" fmla="*/ 0 w 50"/>
                  <a:gd name="T5" fmla="*/ 1 h 29"/>
                  <a:gd name="T6" fmla="*/ 0 w 50"/>
                  <a:gd name="T7" fmla="*/ 1 h 29"/>
                  <a:gd name="T8" fmla="*/ 0 w 50"/>
                  <a:gd name="T9" fmla="*/ 1 h 29"/>
                  <a:gd name="T10" fmla="*/ 0 w 50"/>
                  <a:gd name="T11" fmla="*/ 2 h 29"/>
                  <a:gd name="T12" fmla="*/ 0 w 50"/>
                  <a:gd name="T13" fmla="*/ 2 h 29"/>
                  <a:gd name="T14" fmla="*/ 0 w 50"/>
                  <a:gd name="T15" fmla="*/ 2 h 29"/>
                  <a:gd name="T16" fmla="*/ 49 w 50"/>
                  <a:gd name="T17" fmla="*/ 29 h 29"/>
                  <a:gd name="T18" fmla="*/ 49 w 50"/>
                  <a:gd name="T19" fmla="*/ 29 h 29"/>
                  <a:gd name="T20" fmla="*/ 49 w 50"/>
                  <a:gd name="T21" fmla="*/ 29 h 29"/>
                  <a:gd name="T22" fmla="*/ 49 w 50"/>
                  <a:gd name="T23" fmla="*/ 29 h 29"/>
                  <a:gd name="T24" fmla="*/ 50 w 50"/>
                  <a:gd name="T25" fmla="*/ 29 h 29"/>
                  <a:gd name="T26" fmla="*/ 50 w 50"/>
                  <a:gd name="T27" fmla="*/ 29 h 29"/>
                  <a:gd name="T28" fmla="*/ 50 w 50"/>
                  <a:gd name="T29" fmla="*/ 29 h 29"/>
                  <a:gd name="T30" fmla="*/ 50 w 50"/>
                  <a:gd name="T31" fmla="*/ 29 h 29"/>
                  <a:gd name="T32" fmla="*/ 50 w 50"/>
                  <a:gd name="T33" fmla="*/ 29 h 29"/>
                  <a:gd name="T34" fmla="*/ 50 w 50"/>
                  <a:gd name="T35" fmla="*/ 29 h 29"/>
                  <a:gd name="T36" fmla="*/ 50 w 50"/>
                  <a:gd name="T37" fmla="*/ 28 h 29"/>
                  <a:gd name="T38" fmla="*/ 50 w 50"/>
                  <a:gd name="T39" fmla="*/ 28 h 29"/>
                  <a:gd name="T40" fmla="*/ 50 w 50"/>
                  <a:gd name="T41" fmla="*/ 28 h 29"/>
                  <a:gd name="T42" fmla="*/ 50 w 50"/>
                  <a:gd name="T43" fmla="*/ 28 h 29"/>
                  <a:gd name="T44" fmla="*/ 50 w 50"/>
                  <a:gd name="T45" fmla="*/ 28 h 29"/>
                  <a:gd name="T46" fmla="*/ 50 w 50"/>
                  <a:gd name="T47" fmla="*/ 27 h 29"/>
                  <a:gd name="T48" fmla="*/ 50 w 50"/>
                  <a:gd name="T49" fmla="*/ 27 h 29"/>
                  <a:gd name="T50" fmla="*/ 1 w 50"/>
                  <a:gd name="T51" fmla="*/ 0 h 29"/>
                  <a:gd name="T52" fmla="*/ 1 w 50"/>
                  <a:gd name="T53" fmla="*/ 0 h 29"/>
                  <a:gd name="T54" fmla="*/ 1 w 50"/>
                  <a:gd name="T55" fmla="*/ 0 h 29"/>
                  <a:gd name="T56" fmla="*/ 1 w 50"/>
                  <a:gd name="T57" fmla="*/ 0 h 29"/>
                  <a:gd name="T58" fmla="*/ 0 w 50"/>
                  <a:gd name="T59" fmla="*/ 0 h 29"/>
                  <a:gd name="T60" fmla="*/ 0 w 50"/>
                  <a:gd name="T61" fmla="*/ 0 h 29"/>
                  <a:gd name="T62" fmla="*/ 0 w 50"/>
                  <a:gd name="T63" fmla="*/ 0 h 29"/>
                  <a:gd name="T64" fmla="*/ 0 w 50"/>
                  <a:gd name="T65" fmla="*/ 0 h 29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50"/>
                  <a:gd name="T100" fmla="*/ 0 h 29"/>
                  <a:gd name="T101" fmla="*/ 50 w 50"/>
                  <a:gd name="T102" fmla="*/ 29 h 29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50" h="29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49" y="29"/>
                    </a:lnTo>
                    <a:lnTo>
                      <a:pt x="50" y="29"/>
                    </a:lnTo>
                    <a:lnTo>
                      <a:pt x="50" y="28"/>
                    </a:lnTo>
                    <a:lnTo>
                      <a:pt x="50" y="27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4B4B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122" name="Freeform 213"/>
              <p:cNvSpPr>
                <a:spLocks/>
              </p:cNvSpPr>
              <p:nvPr/>
            </p:nvSpPr>
            <p:spPr bwMode="auto">
              <a:xfrm>
                <a:off x="2413" y="1173"/>
                <a:ext cx="8" cy="8"/>
              </a:xfrm>
              <a:custGeom>
                <a:avLst/>
                <a:gdLst>
                  <a:gd name="T0" fmla="*/ 8 w 8"/>
                  <a:gd name="T1" fmla="*/ 5 h 8"/>
                  <a:gd name="T2" fmla="*/ 8 w 8"/>
                  <a:gd name="T3" fmla="*/ 5 h 8"/>
                  <a:gd name="T4" fmla="*/ 7 w 8"/>
                  <a:gd name="T5" fmla="*/ 6 h 8"/>
                  <a:gd name="T6" fmla="*/ 7 w 8"/>
                  <a:gd name="T7" fmla="*/ 7 h 8"/>
                  <a:gd name="T8" fmla="*/ 7 w 8"/>
                  <a:gd name="T9" fmla="*/ 7 h 8"/>
                  <a:gd name="T10" fmla="*/ 7 w 8"/>
                  <a:gd name="T11" fmla="*/ 7 h 8"/>
                  <a:gd name="T12" fmla="*/ 6 w 8"/>
                  <a:gd name="T13" fmla="*/ 8 h 8"/>
                  <a:gd name="T14" fmla="*/ 6 w 8"/>
                  <a:gd name="T15" fmla="*/ 8 h 8"/>
                  <a:gd name="T16" fmla="*/ 5 w 8"/>
                  <a:gd name="T17" fmla="*/ 8 h 8"/>
                  <a:gd name="T18" fmla="*/ 5 w 8"/>
                  <a:gd name="T19" fmla="*/ 8 h 8"/>
                  <a:gd name="T20" fmla="*/ 4 w 8"/>
                  <a:gd name="T21" fmla="*/ 8 h 8"/>
                  <a:gd name="T22" fmla="*/ 3 w 8"/>
                  <a:gd name="T23" fmla="*/ 8 h 8"/>
                  <a:gd name="T24" fmla="*/ 3 w 8"/>
                  <a:gd name="T25" fmla="*/ 8 h 8"/>
                  <a:gd name="T26" fmla="*/ 2 w 8"/>
                  <a:gd name="T27" fmla="*/ 8 h 8"/>
                  <a:gd name="T28" fmla="*/ 2 w 8"/>
                  <a:gd name="T29" fmla="*/ 7 h 8"/>
                  <a:gd name="T30" fmla="*/ 1 w 8"/>
                  <a:gd name="T31" fmla="*/ 7 h 8"/>
                  <a:gd name="T32" fmla="*/ 1 w 8"/>
                  <a:gd name="T33" fmla="*/ 7 h 8"/>
                  <a:gd name="T34" fmla="*/ 1 w 8"/>
                  <a:gd name="T35" fmla="*/ 6 h 8"/>
                  <a:gd name="T36" fmla="*/ 0 w 8"/>
                  <a:gd name="T37" fmla="*/ 5 h 8"/>
                  <a:gd name="T38" fmla="*/ 0 w 8"/>
                  <a:gd name="T39" fmla="*/ 5 h 8"/>
                  <a:gd name="T40" fmla="*/ 0 w 8"/>
                  <a:gd name="T41" fmla="*/ 4 h 8"/>
                  <a:gd name="T42" fmla="*/ 0 w 8"/>
                  <a:gd name="T43" fmla="*/ 3 h 8"/>
                  <a:gd name="T44" fmla="*/ 0 w 8"/>
                  <a:gd name="T45" fmla="*/ 3 h 8"/>
                  <a:gd name="T46" fmla="*/ 0 w 8"/>
                  <a:gd name="T47" fmla="*/ 2 h 8"/>
                  <a:gd name="T48" fmla="*/ 0 w 8"/>
                  <a:gd name="T49" fmla="*/ 2 h 8"/>
                  <a:gd name="T50" fmla="*/ 1 w 8"/>
                  <a:gd name="T51" fmla="*/ 1 h 8"/>
                  <a:gd name="T52" fmla="*/ 1 w 8"/>
                  <a:gd name="T53" fmla="*/ 1 h 8"/>
                  <a:gd name="T54" fmla="*/ 1 w 8"/>
                  <a:gd name="T55" fmla="*/ 0 h 8"/>
                  <a:gd name="T56" fmla="*/ 2 w 8"/>
                  <a:gd name="T57" fmla="*/ 0 h 8"/>
                  <a:gd name="T58" fmla="*/ 2 w 8"/>
                  <a:gd name="T59" fmla="*/ 0 h 8"/>
                  <a:gd name="T60" fmla="*/ 3 w 8"/>
                  <a:gd name="T61" fmla="*/ 0 h 8"/>
                  <a:gd name="T62" fmla="*/ 3 w 8"/>
                  <a:gd name="T63" fmla="*/ 0 h 8"/>
                  <a:gd name="T64" fmla="*/ 4 w 8"/>
                  <a:gd name="T65" fmla="*/ 0 h 8"/>
                  <a:gd name="T66" fmla="*/ 5 w 8"/>
                  <a:gd name="T67" fmla="*/ 0 h 8"/>
                  <a:gd name="T68" fmla="*/ 5 w 8"/>
                  <a:gd name="T69" fmla="*/ 0 h 8"/>
                  <a:gd name="T70" fmla="*/ 6 w 8"/>
                  <a:gd name="T71" fmla="*/ 1 h 8"/>
                  <a:gd name="T72" fmla="*/ 6 w 8"/>
                  <a:gd name="T73" fmla="*/ 1 h 8"/>
                  <a:gd name="T74" fmla="*/ 6 w 8"/>
                  <a:gd name="T75" fmla="*/ 1 h 8"/>
                  <a:gd name="T76" fmla="*/ 7 w 8"/>
                  <a:gd name="T77" fmla="*/ 2 h 8"/>
                  <a:gd name="T78" fmla="*/ 7 w 8"/>
                  <a:gd name="T79" fmla="*/ 2 h 8"/>
                  <a:gd name="T80" fmla="*/ 7 w 8"/>
                  <a:gd name="T81" fmla="*/ 3 h 8"/>
                  <a:gd name="T82" fmla="*/ 7 w 8"/>
                  <a:gd name="T83" fmla="*/ 4 h 8"/>
                  <a:gd name="T84" fmla="*/ 8 w 8"/>
                  <a:gd name="T85" fmla="*/ 4 h 8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8"/>
                  <a:gd name="T130" fmla="*/ 0 h 8"/>
                  <a:gd name="T131" fmla="*/ 8 w 8"/>
                  <a:gd name="T132" fmla="*/ 8 h 8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8" h="8">
                    <a:moveTo>
                      <a:pt x="8" y="4"/>
                    </a:moveTo>
                    <a:lnTo>
                      <a:pt x="8" y="5"/>
                    </a:lnTo>
                    <a:lnTo>
                      <a:pt x="7" y="6"/>
                    </a:lnTo>
                    <a:lnTo>
                      <a:pt x="7" y="7"/>
                    </a:lnTo>
                    <a:lnTo>
                      <a:pt x="6" y="8"/>
                    </a:lnTo>
                    <a:lnTo>
                      <a:pt x="5" y="8"/>
                    </a:lnTo>
                    <a:lnTo>
                      <a:pt x="4" y="8"/>
                    </a:lnTo>
                    <a:lnTo>
                      <a:pt x="3" y="8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1" y="7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6" y="1"/>
                    </a:lnTo>
                    <a:lnTo>
                      <a:pt x="7" y="2"/>
                    </a:lnTo>
                    <a:lnTo>
                      <a:pt x="7" y="3"/>
                    </a:lnTo>
                    <a:lnTo>
                      <a:pt x="7" y="4"/>
                    </a:lnTo>
                    <a:lnTo>
                      <a:pt x="8" y="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123" name="Freeform 214"/>
              <p:cNvSpPr>
                <a:spLocks/>
              </p:cNvSpPr>
              <p:nvPr/>
            </p:nvSpPr>
            <p:spPr bwMode="auto">
              <a:xfrm>
                <a:off x="2426" y="1180"/>
                <a:ext cx="8" cy="9"/>
              </a:xfrm>
              <a:custGeom>
                <a:avLst/>
                <a:gdLst>
                  <a:gd name="T0" fmla="*/ 8 w 8"/>
                  <a:gd name="T1" fmla="*/ 5 h 9"/>
                  <a:gd name="T2" fmla="*/ 8 w 8"/>
                  <a:gd name="T3" fmla="*/ 6 h 9"/>
                  <a:gd name="T4" fmla="*/ 8 w 8"/>
                  <a:gd name="T5" fmla="*/ 7 h 9"/>
                  <a:gd name="T6" fmla="*/ 8 w 8"/>
                  <a:gd name="T7" fmla="*/ 7 h 9"/>
                  <a:gd name="T8" fmla="*/ 7 w 8"/>
                  <a:gd name="T9" fmla="*/ 8 h 9"/>
                  <a:gd name="T10" fmla="*/ 7 w 8"/>
                  <a:gd name="T11" fmla="*/ 8 h 9"/>
                  <a:gd name="T12" fmla="*/ 7 w 8"/>
                  <a:gd name="T13" fmla="*/ 8 h 9"/>
                  <a:gd name="T14" fmla="*/ 6 w 8"/>
                  <a:gd name="T15" fmla="*/ 9 h 9"/>
                  <a:gd name="T16" fmla="*/ 6 w 8"/>
                  <a:gd name="T17" fmla="*/ 9 h 9"/>
                  <a:gd name="T18" fmla="*/ 5 w 8"/>
                  <a:gd name="T19" fmla="*/ 9 h 9"/>
                  <a:gd name="T20" fmla="*/ 4 w 8"/>
                  <a:gd name="T21" fmla="*/ 9 h 9"/>
                  <a:gd name="T22" fmla="*/ 4 w 8"/>
                  <a:gd name="T23" fmla="*/ 9 h 9"/>
                  <a:gd name="T24" fmla="*/ 3 w 8"/>
                  <a:gd name="T25" fmla="*/ 9 h 9"/>
                  <a:gd name="T26" fmla="*/ 3 w 8"/>
                  <a:gd name="T27" fmla="*/ 8 h 9"/>
                  <a:gd name="T28" fmla="*/ 2 w 8"/>
                  <a:gd name="T29" fmla="*/ 8 h 9"/>
                  <a:gd name="T30" fmla="*/ 2 w 8"/>
                  <a:gd name="T31" fmla="*/ 8 h 9"/>
                  <a:gd name="T32" fmla="*/ 1 w 8"/>
                  <a:gd name="T33" fmla="*/ 7 h 9"/>
                  <a:gd name="T34" fmla="*/ 1 w 8"/>
                  <a:gd name="T35" fmla="*/ 7 h 9"/>
                  <a:gd name="T36" fmla="*/ 1 w 8"/>
                  <a:gd name="T37" fmla="*/ 6 h 9"/>
                  <a:gd name="T38" fmla="*/ 1 w 8"/>
                  <a:gd name="T39" fmla="*/ 5 h 9"/>
                  <a:gd name="T40" fmla="*/ 0 w 8"/>
                  <a:gd name="T41" fmla="*/ 5 h 9"/>
                  <a:gd name="T42" fmla="*/ 0 w 8"/>
                  <a:gd name="T43" fmla="*/ 4 h 9"/>
                  <a:gd name="T44" fmla="*/ 0 w 8"/>
                  <a:gd name="T45" fmla="*/ 3 h 9"/>
                  <a:gd name="T46" fmla="*/ 1 w 8"/>
                  <a:gd name="T47" fmla="*/ 3 h 9"/>
                  <a:gd name="T48" fmla="*/ 1 w 8"/>
                  <a:gd name="T49" fmla="*/ 2 h 9"/>
                  <a:gd name="T50" fmla="*/ 1 w 8"/>
                  <a:gd name="T51" fmla="*/ 2 h 9"/>
                  <a:gd name="T52" fmla="*/ 1 w 8"/>
                  <a:gd name="T53" fmla="*/ 1 h 9"/>
                  <a:gd name="T54" fmla="*/ 2 w 8"/>
                  <a:gd name="T55" fmla="*/ 1 h 9"/>
                  <a:gd name="T56" fmla="*/ 2 w 8"/>
                  <a:gd name="T57" fmla="*/ 0 h 9"/>
                  <a:gd name="T58" fmla="*/ 3 w 8"/>
                  <a:gd name="T59" fmla="*/ 0 h 9"/>
                  <a:gd name="T60" fmla="*/ 3 w 8"/>
                  <a:gd name="T61" fmla="*/ 0 h 9"/>
                  <a:gd name="T62" fmla="*/ 4 w 8"/>
                  <a:gd name="T63" fmla="*/ 0 h 9"/>
                  <a:gd name="T64" fmla="*/ 4 w 8"/>
                  <a:gd name="T65" fmla="*/ 0 h 9"/>
                  <a:gd name="T66" fmla="*/ 5 w 8"/>
                  <a:gd name="T67" fmla="*/ 0 h 9"/>
                  <a:gd name="T68" fmla="*/ 6 w 8"/>
                  <a:gd name="T69" fmla="*/ 1 h 9"/>
                  <a:gd name="T70" fmla="*/ 6 w 8"/>
                  <a:gd name="T71" fmla="*/ 1 h 9"/>
                  <a:gd name="T72" fmla="*/ 7 w 8"/>
                  <a:gd name="T73" fmla="*/ 1 h 9"/>
                  <a:gd name="T74" fmla="*/ 7 w 8"/>
                  <a:gd name="T75" fmla="*/ 2 h 9"/>
                  <a:gd name="T76" fmla="*/ 7 w 8"/>
                  <a:gd name="T77" fmla="*/ 2 h 9"/>
                  <a:gd name="T78" fmla="*/ 8 w 8"/>
                  <a:gd name="T79" fmla="*/ 3 h 9"/>
                  <a:gd name="T80" fmla="*/ 8 w 8"/>
                  <a:gd name="T81" fmla="*/ 4 h 9"/>
                  <a:gd name="T82" fmla="*/ 8 w 8"/>
                  <a:gd name="T83" fmla="*/ 4 h 9"/>
                  <a:gd name="T84" fmla="*/ 8 w 8"/>
                  <a:gd name="T85" fmla="*/ 5 h 9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8"/>
                  <a:gd name="T130" fmla="*/ 0 h 9"/>
                  <a:gd name="T131" fmla="*/ 8 w 8"/>
                  <a:gd name="T132" fmla="*/ 9 h 9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8" h="9">
                    <a:moveTo>
                      <a:pt x="8" y="5"/>
                    </a:moveTo>
                    <a:lnTo>
                      <a:pt x="8" y="5"/>
                    </a:lnTo>
                    <a:lnTo>
                      <a:pt x="8" y="6"/>
                    </a:lnTo>
                    <a:lnTo>
                      <a:pt x="8" y="7"/>
                    </a:lnTo>
                    <a:lnTo>
                      <a:pt x="7" y="7"/>
                    </a:lnTo>
                    <a:lnTo>
                      <a:pt x="7" y="8"/>
                    </a:lnTo>
                    <a:lnTo>
                      <a:pt x="6" y="8"/>
                    </a:lnTo>
                    <a:lnTo>
                      <a:pt x="6" y="9"/>
                    </a:lnTo>
                    <a:lnTo>
                      <a:pt x="5" y="9"/>
                    </a:lnTo>
                    <a:lnTo>
                      <a:pt x="4" y="9"/>
                    </a:lnTo>
                    <a:lnTo>
                      <a:pt x="3" y="9"/>
                    </a:lnTo>
                    <a:lnTo>
                      <a:pt x="3" y="8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1" y="7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7" y="2"/>
                    </a:lnTo>
                    <a:lnTo>
                      <a:pt x="7" y="3"/>
                    </a:lnTo>
                    <a:lnTo>
                      <a:pt x="8" y="3"/>
                    </a:lnTo>
                    <a:lnTo>
                      <a:pt x="8" y="4"/>
                    </a:lnTo>
                    <a:lnTo>
                      <a:pt x="8" y="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124" name="Freeform 215"/>
              <p:cNvSpPr>
                <a:spLocks/>
              </p:cNvSpPr>
              <p:nvPr/>
            </p:nvSpPr>
            <p:spPr bwMode="auto">
              <a:xfrm>
                <a:off x="2413" y="1173"/>
                <a:ext cx="7" cy="8"/>
              </a:xfrm>
              <a:custGeom>
                <a:avLst/>
                <a:gdLst>
                  <a:gd name="T0" fmla="*/ 7 w 7"/>
                  <a:gd name="T1" fmla="*/ 4 h 8"/>
                  <a:gd name="T2" fmla="*/ 7 w 7"/>
                  <a:gd name="T3" fmla="*/ 4 h 8"/>
                  <a:gd name="T4" fmla="*/ 7 w 7"/>
                  <a:gd name="T5" fmla="*/ 5 h 8"/>
                  <a:gd name="T6" fmla="*/ 6 w 7"/>
                  <a:gd name="T7" fmla="*/ 5 h 8"/>
                  <a:gd name="T8" fmla="*/ 6 w 7"/>
                  <a:gd name="T9" fmla="*/ 6 h 8"/>
                  <a:gd name="T10" fmla="*/ 6 w 7"/>
                  <a:gd name="T11" fmla="*/ 6 h 8"/>
                  <a:gd name="T12" fmla="*/ 6 w 7"/>
                  <a:gd name="T13" fmla="*/ 6 h 8"/>
                  <a:gd name="T14" fmla="*/ 6 w 7"/>
                  <a:gd name="T15" fmla="*/ 6 h 8"/>
                  <a:gd name="T16" fmla="*/ 6 w 7"/>
                  <a:gd name="T17" fmla="*/ 7 h 8"/>
                  <a:gd name="T18" fmla="*/ 5 w 7"/>
                  <a:gd name="T19" fmla="*/ 7 h 8"/>
                  <a:gd name="T20" fmla="*/ 5 w 7"/>
                  <a:gd name="T21" fmla="*/ 7 h 8"/>
                  <a:gd name="T22" fmla="*/ 5 w 7"/>
                  <a:gd name="T23" fmla="*/ 7 h 8"/>
                  <a:gd name="T24" fmla="*/ 5 w 7"/>
                  <a:gd name="T25" fmla="*/ 7 h 8"/>
                  <a:gd name="T26" fmla="*/ 4 w 7"/>
                  <a:gd name="T27" fmla="*/ 7 h 8"/>
                  <a:gd name="T28" fmla="*/ 4 w 7"/>
                  <a:gd name="T29" fmla="*/ 7 h 8"/>
                  <a:gd name="T30" fmla="*/ 4 w 7"/>
                  <a:gd name="T31" fmla="*/ 8 h 8"/>
                  <a:gd name="T32" fmla="*/ 3 w 7"/>
                  <a:gd name="T33" fmla="*/ 7 h 8"/>
                  <a:gd name="T34" fmla="*/ 3 w 7"/>
                  <a:gd name="T35" fmla="*/ 7 h 8"/>
                  <a:gd name="T36" fmla="*/ 3 w 7"/>
                  <a:gd name="T37" fmla="*/ 7 h 8"/>
                  <a:gd name="T38" fmla="*/ 2 w 7"/>
                  <a:gd name="T39" fmla="*/ 7 h 8"/>
                  <a:gd name="T40" fmla="*/ 2 w 7"/>
                  <a:gd name="T41" fmla="*/ 7 h 8"/>
                  <a:gd name="T42" fmla="*/ 2 w 7"/>
                  <a:gd name="T43" fmla="*/ 7 h 8"/>
                  <a:gd name="T44" fmla="*/ 1 w 7"/>
                  <a:gd name="T45" fmla="*/ 7 h 8"/>
                  <a:gd name="T46" fmla="*/ 1 w 7"/>
                  <a:gd name="T47" fmla="*/ 6 h 8"/>
                  <a:gd name="T48" fmla="*/ 1 w 7"/>
                  <a:gd name="T49" fmla="*/ 6 h 8"/>
                  <a:gd name="T50" fmla="*/ 1 w 7"/>
                  <a:gd name="T51" fmla="*/ 6 h 8"/>
                  <a:gd name="T52" fmla="*/ 0 w 7"/>
                  <a:gd name="T53" fmla="*/ 5 h 8"/>
                  <a:gd name="T54" fmla="*/ 0 w 7"/>
                  <a:gd name="T55" fmla="*/ 5 h 8"/>
                  <a:gd name="T56" fmla="*/ 0 w 7"/>
                  <a:gd name="T57" fmla="*/ 5 h 8"/>
                  <a:gd name="T58" fmla="*/ 0 w 7"/>
                  <a:gd name="T59" fmla="*/ 4 h 8"/>
                  <a:gd name="T60" fmla="*/ 0 w 7"/>
                  <a:gd name="T61" fmla="*/ 4 h 8"/>
                  <a:gd name="T62" fmla="*/ 0 w 7"/>
                  <a:gd name="T63" fmla="*/ 3 h 8"/>
                  <a:gd name="T64" fmla="*/ 0 w 7"/>
                  <a:gd name="T65" fmla="*/ 3 h 8"/>
                  <a:gd name="T66" fmla="*/ 0 w 7"/>
                  <a:gd name="T67" fmla="*/ 3 h 8"/>
                  <a:gd name="T68" fmla="*/ 0 w 7"/>
                  <a:gd name="T69" fmla="*/ 2 h 8"/>
                  <a:gd name="T70" fmla="*/ 0 w 7"/>
                  <a:gd name="T71" fmla="*/ 2 h 8"/>
                  <a:gd name="T72" fmla="*/ 0 w 7"/>
                  <a:gd name="T73" fmla="*/ 2 h 8"/>
                  <a:gd name="T74" fmla="*/ 0 w 7"/>
                  <a:gd name="T75" fmla="*/ 1 h 8"/>
                  <a:gd name="T76" fmla="*/ 0 w 7"/>
                  <a:gd name="T77" fmla="*/ 1 h 8"/>
                  <a:gd name="T78" fmla="*/ 1 w 7"/>
                  <a:gd name="T79" fmla="*/ 1 h 8"/>
                  <a:gd name="T80" fmla="*/ 1 w 7"/>
                  <a:gd name="T81" fmla="*/ 0 h 8"/>
                  <a:gd name="T82" fmla="*/ 1 w 7"/>
                  <a:gd name="T83" fmla="*/ 0 h 8"/>
                  <a:gd name="T84" fmla="*/ 1 w 7"/>
                  <a:gd name="T85" fmla="*/ 0 h 8"/>
                  <a:gd name="T86" fmla="*/ 2 w 7"/>
                  <a:gd name="T87" fmla="*/ 0 h 8"/>
                  <a:gd name="T88" fmla="*/ 2 w 7"/>
                  <a:gd name="T89" fmla="*/ 0 h 8"/>
                  <a:gd name="T90" fmla="*/ 2 w 7"/>
                  <a:gd name="T91" fmla="*/ 0 h 8"/>
                  <a:gd name="T92" fmla="*/ 2 w 7"/>
                  <a:gd name="T93" fmla="*/ 0 h 8"/>
                  <a:gd name="T94" fmla="*/ 3 w 7"/>
                  <a:gd name="T95" fmla="*/ 0 h 8"/>
                  <a:gd name="T96" fmla="*/ 3 w 7"/>
                  <a:gd name="T97" fmla="*/ 0 h 8"/>
                  <a:gd name="T98" fmla="*/ 4 w 7"/>
                  <a:gd name="T99" fmla="*/ 0 h 8"/>
                  <a:gd name="T100" fmla="*/ 4 w 7"/>
                  <a:gd name="T101" fmla="*/ 0 h 8"/>
                  <a:gd name="T102" fmla="*/ 4 w 7"/>
                  <a:gd name="T103" fmla="*/ 0 h 8"/>
                  <a:gd name="T104" fmla="*/ 5 w 7"/>
                  <a:gd name="T105" fmla="*/ 0 h 8"/>
                  <a:gd name="T106" fmla="*/ 5 w 7"/>
                  <a:gd name="T107" fmla="*/ 0 h 8"/>
                  <a:gd name="T108" fmla="*/ 5 w 7"/>
                  <a:gd name="T109" fmla="*/ 1 h 8"/>
                  <a:gd name="T110" fmla="*/ 5 w 7"/>
                  <a:gd name="T111" fmla="*/ 1 h 8"/>
                  <a:gd name="T112" fmla="*/ 6 w 7"/>
                  <a:gd name="T113" fmla="*/ 1 h 8"/>
                  <a:gd name="T114" fmla="*/ 6 w 7"/>
                  <a:gd name="T115" fmla="*/ 2 h 8"/>
                  <a:gd name="T116" fmla="*/ 6 w 7"/>
                  <a:gd name="T117" fmla="*/ 2 h 8"/>
                  <a:gd name="T118" fmla="*/ 6 w 7"/>
                  <a:gd name="T119" fmla="*/ 3 h 8"/>
                  <a:gd name="T120" fmla="*/ 6 w 7"/>
                  <a:gd name="T121" fmla="*/ 3 h 8"/>
                  <a:gd name="T122" fmla="*/ 7 w 7"/>
                  <a:gd name="T123" fmla="*/ 3 h 8"/>
                  <a:gd name="T124" fmla="*/ 7 w 7"/>
                  <a:gd name="T125" fmla="*/ 4 h 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7"/>
                  <a:gd name="T190" fmla="*/ 0 h 8"/>
                  <a:gd name="T191" fmla="*/ 7 w 7"/>
                  <a:gd name="T192" fmla="*/ 8 h 8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7" h="8">
                    <a:moveTo>
                      <a:pt x="7" y="4"/>
                    </a:moveTo>
                    <a:lnTo>
                      <a:pt x="7" y="4"/>
                    </a:lnTo>
                    <a:lnTo>
                      <a:pt x="7" y="5"/>
                    </a:lnTo>
                    <a:lnTo>
                      <a:pt x="6" y="5"/>
                    </a:lnTo>
                    <a:lnTo>
                      <a:pt x="6" y="6"/>
                    </a:lnTo>
                    <a:lnTo>
                      <a:pt x="6" y="7"/>
                    </a:lnTo>
                    <a:lnTo>
                      <a:pt x="5" y="7"/>
                    </a:lnTo>
                    <a:lnTo>
                      <a:pt x="4" y="7"/>
                    </a:lnTo>
                    <a:lnTo>
                      <a:pt x="4" y="8"/>
                    </a:lnTo>
                    <a:lnTo>
                      <a:pt x="3" y="7"/>
                    </a:lnTo>
                    <a:lnTo>
                      <a:pt x="2" y="7"/>
                    </a:lnTo>
                    <a:lnTo>
                      <a:pt x="1" y="7"/>
                    </a:lnTo>
                    <a:lnTo>
                      <a:pt x="1" y="6"/>
                    </a:lnTo>
                    <a:lnTo>
                      <a:pt x="0" y="6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5" y="1"/>
                    </a:lnTo>
                    <a:lnTo>
                      <a:pt x="6" y="1"/>
                    </a:lnTo>
                    <a:lnTo>
                      <a:pt x="6" y="2"/>
                    </a:lnTo>
                    <a:lnTo>
                      <a:pt x="6" y="3"/>
                    </a:lnTo>
                    <a:lnTo>
                      <a:pt x="7" y="3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B5673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125" name="Freeform 216"/>
              <p:cNvSpPr>
                <a:spLocks/>
              </p:cNvSpPr>
              <p:nvPr/>
            </p:nvSpPr>
            <p:spPr bwMode="auto">
              <a:xfrm>
                <a:off x="2426" y="1180"/>
                <a:ext cx="7" cy="8"/>
              </a:xfrm>
              <a:custGeom>
                <a:avLst/>
                <a:gdLst>
                  <a:gd name="T0" fmla="*/ 7 w 7"/>
                  <a:gd name="T1" fmla="*/ 5 h 8"/>
                  <a:gd name="T2" fmla="*/ 7 w 7"/>
                  <a:gd name="T3" fmla="*/ 5 h 8"/>
                  <a:gd name="T4" fmla="*/ 7 w 7"/>
                  <a:gd name="T5" fmla="*/ 5 h 8"/>
                  <a:gd name="T6" fmla="*/ 7 w 7"/>
                  <a:gd name="T7" fmla="*/ 6 h 8"/>
                  <a:gd name="T8" fmla="*/ 7 w 7"/>
                  <a:gd name="T9" fmla="*/ 6 h 8"/>
                  <a:gd name="T10" fmla="*/ 7 w 7"/>
                  <a:gd name="T11" fmla="*/ 6 h 8"/>
                  <a:gd name="T12" fmla="*/ 7 w 7"/>
                  <a:gd name="T13" fmla="*/ 7 h 8"/>
                  <a:gd name="T14" fmla="*/ 6 w 7"/>
                  <a:gd name="T15" fmla="*/ 7 h 8"/>
                  <a:gd name="T16" fmla="*/ 6 w 7"/>
                  <a:gd name="T17" fmla="*/ 7 h 8"/>
                  <a:gd name="T18" fmla="*/ 6 w 7"/>
                  <a:gd name="T19" fmla="*/ 7 h 8"/>
                  <a:gd name="T20" fmla="*/ 6 w 7"/>
                  <a:gd name="T21" fmla="*/ 8 h 8"/>
                  <a:gd name="T22" fmla="*/ 5 w 7"/>
                  <a:gd name="T23" fmla="*/ 8 h 8"/>
                  <a:gd name="T24" fmla="*/ 5 w 7"/>
                  <a:gd name="T25" fmla="*/ 8 h 8"/>
                  <a:gd name="T26" fmla="*/ 5 w 7"/>
                  <a:gd name="T27" fmla="*/ 8 h 8"/>
                  <a:gd name="T28" fmla="*/ 5 w 7"/>
                  <a:gd name="T29" fmla="*/ 8 h 8"/>
                  <a:gd name="T30" fmla="*/ 4 w 7"/>
                  <a:gd name="T31" fmla="*/ 8 h 8"/>
                  <a:gd name="T32" fmla="*/ 4 w 7"/>
                  <a:gd name="T33" fmla="*/ 8 h 8"/>
                  <a:gd name="T34" fmla="*/ 3 w 7"/>
                  <a:gd name="T35" fmla="*/ 8 h 8"/>
                  <a:gd name="T36" fmla="*/ 3 w 7"/>
                  <a:gd name="T37" fmla="*/ 8 h 8"/>
                  <a:gd name="T38" fmla="*/ 3 w 7"/>
                  <a:gd name="T39" fmla="*/ 8 h 8"/>
                  <a:gd name="T40" fmla="*/ 2 w 7"/>
                  <a:gd name="T41" fmla="*/ 7 h 8"/>
                  <a:gd name="T42" fmla="*/ 2 w 7"/>
                  <a:gd name="T43" fmla="*/ 7 h 8"/>
                  <a:gd name="T44" fmla="*/ 2 w 7"/>
                  <a:gd name="T45" fmla="*/ 7 h 8"/>
                  <a:gd name="T46" fmla="*/ 2 w 7"/>
                  <a:gd name="T47" fmla="*/ 7 h 8"/>
                  <a:gd name="T48" fmla="*/ 1 w 7"/>
                  <a:gd name="T49" fmla="*/ 6 h 8"/>
                  <a:gd name="T50" fmla="*/ 1 w 7"/>
                  <a:gd name="T51" fmla="*/ 6 h 8"/>
                  <a:gd name="T52" fmla="*/ 1 w 7"/>
                  <a:gd name="T53" fmla="*/ 6 h 8"/>
                  <a:gd name="T54" fmla="*/ 1 w 7"/>
                  <a:gd name="T55" fmla="*/ 5 h 8"/>
                  <a:gd name="T56" fmla="*/ 1 w 7"/>
                  <a:gd name="T57" fmla="*/ 5 h 8"/>
                  <a:gd name="T58" fmla="*/ 1 w 7"/>
                  <a:gd name="T59" fmla="*/ 5 h 8"/>
                  <a:gd name="T60" fmla="*/ 0 w 7"/>
                  <a:gd name="T61" fmla="*/ 4 h 8"/>
                  <a:gd name="T62" fmla="*/ 0 w 7"/>
                  <a:gd name="T63" fmla="*/ 4 h 8"/>
                  <a:gd name="T64" fmla="*/ 0 w 7"/>
                  <a:gd name="T65" fmla="*/ 3 h 8"/>
                  <a:gd name="T66" fmla="*/ 0 w 7"/>
                  <a:gd name="T67" fmla="*/ 3 h 8"/>
                  <a:gd name="T68" fmla="*/ 0 w 7"/>
                  <a:gd name="T69" fmla="*/ 3 h 8"/>
                  <a:gd name="T70" fmla="*/ 0 w 7"/>
                  <a:gd name="T71" fmla="*/ 2 h 8"/>
                  <a:gd name="T72" fmla="*/ 1 w 7"/>
                  <a:gd name="T73" fmla="*/ 2 h 8"/>
                  <a:gd name="T74" fmla="*/ 1 w 7"/>
                  <a:gd name="T75" fmla="*/ 2 h 8"/>
                  <a:gd name="T76" fmla="*/ 1 w 7"/>
                  <a:gd name="T77" fmla="*/ 1 h 8"/>
                  <a:gd name="T78" fmla="*/ 1 w 7"/>
                  <a:gd name="T79" fmla="*/ 1 h 8"/>
                  <a:gd name="T80" fmla="*/ 1 w 7"/>
                  <a:gd name="T81" fmla="*/ 1 h 8"/>
                  <a:gd name="T82" fmla="*/ 2 w 7"/>
                  <a:gd name="T83" fmla="*/ 1 h 8"/>
                  <a:gd name="T84" fmla="*/ 2 w 7"/>
                  <a:gd name="T85" fmla="*/ 0 h 8"/>
                  <a:gd name="T86" fmla="*/ 2 w 7"/>
                  <a:gd name="T87" fmla="*/ 0 h 8"/>
                  <a:gd name="T88" fmla="*/ 2 w 7"/>
                  <a:gd name="T89" fmla="*/ 0 h 8"/>
                  <a:gd name="T90" fmla="*/ 3 w 7"/>
                  <a:gd name="T91" fmla="*/ 0 h 8"/>
                  <a:gd name="T92" fmla="*/ 3 w 7"/>
                  <a:gd name="T93" fmla="*/ 0 h 8"/>
                  <a:gd name="T94" fmla="*/ 3 w 7"/>
                  <a:gd name="T95" fmla="*/ 0 h 8"/>
                  <a:gd name="T96" fmla="*/ 4 w 7"/>
                  <a:gd name="T97" fmla="*/ 0 h 8"/>
                  <a:gd name="T98" fmla="*/ 4 w 7"/>
                  <a:gd name="T99" fmla="*/ 0 h 8"/>
                  <a:gd name="T100" fmla="*/ 4 w 7"/>
                  <a:gd name="T101" fmla="*/ 0 h 8"/>
                  <a:gd name="T102" fmla="*/ 5 w 7"/>
                  <a:gd name="T103" fmla="*/ 0 h 8"/>
                  <a:gd name="T104" fmla="*/ 5 w 7"/>
                  <a:gd name="T105" fmla="*/ 1 h 8"/>
                  <a:gd name="T106" fmla="*/ 5 w 7"/>
                  <a:gd name="T107" fmla="*/ 1 h 8"/>
                  <a:gd name="T108" fmla="*/ 6 w 7"/>
                  <a:gd name="T109" fmla="*/ 1 h 8"/>
                  <a:gd name="T110" fmla="*/ 6 w 7"/>
                  <a:gd name="T111" fmla="*/ 1 h 8"/>
                  <a:gd name="T112" fmla="*/ 6 w 7"/>
                  <a:gd name="T113" fmla="*/ 2 h 8"/>
                  <a:gd name="T114" fmla="*/ 7 w 7"/>
                  <a:gd name="T115" fmla="*/ 2 h 8"/>
                  <a:gd name="T116" fmla="*/ 7 w 7"/>
                  <a:gd name="T117" fmla="*/ 3 h 8"/>
                  <a:gd name="T118" fmla="*/ 7 w 7"/>
                  <a:gd name="T119" fmla="*/ 3 h 8"/>
                  <a:gd name="T120" fmla="*/ 7 w 7"/>
                  <a:gd name="T121" fmla="*/ 3 h 8"/>
                  <a:gd name="T122" fmla="*/ 7 w 7"/>
                  <a:gd name="T123" fmla="*/ 4 h 8"/>
                  <a:gd name="T124" fmla="*/ 7 w 7"/>
                  <a:gd name="T125" fmla="*/ 4 h 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7"/>
                  <a:gd name="T190" fmla="*/ 0 h 8"/>
                  <a:gd name="T191" fmla="*/ 7 w 7"/>
                  <a:gd name="T192" fmla="*/ 8 h 8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7" h="8">
                    <a:moveTo>
                      <a:pt x="7" y="4"/>
                    </a:moveTo>
                    <a:lnTo>
                      <a:pt x="7" y="5"/>
                    </a:lnTo>
                    <a:lnTo>
                      <a:pt x="7" y="6"/>
                    </a:lnTo>
                    <a:lnTo>
                      <a:pt x="7" y="7"/>
                    </a:lnTo>
                    <a:lnTo>
                      <a:pt x="6" y="7"/>
                    </a:lnTo>
                    <a:lnTo>
                      <a:pt x="6" y="8"/>
                    </a:lnTo>
                    <a:lnTo>
                      <a:pt x="5" y="8"/>
                    </a:lnTo>
                    <a:lnTo>
                      <a:pt x="4" y="8"/>
                    </a:lnTo>
                    <a:lnTo>
                      <a:pt x="3" y="8"/>
                    </a:lnTo>
                    <a:lnTo>
                      <a:pt x="3" y="7"/>
                    </a:lnTo>
                    <a:lnTo>
                      <a:pt x="2" y="7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5" y="1"/>
                    </a:lnTo>
                    <a:lnTo>
                      <a:pt x="6" y="1"/>
                    </a:lnTo>
                    <a:lnTo>
                      <a:pt x="6" y="2"/>
                    </a:lnTo>
                    <a:lnTo>
                      <a:pt x="7" y="2"/>
                    </a:lnTo>
                    <a:lnTo>
                      <a:pt x="7" y="3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B5673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126" name="Freeform 217"/>
              <p:cNvSpPr>
                <a:spLocks/>
              </p:cNvSpPr>
              <p:nvPr/>
            </p:nvSpPr>
            <p:spPr bwMode="auto">
              <a:xfrm>
                <a:off x="2363" y="1052"/>
                <a:ext cx="155" cy="89"/>
              </a:xfrm>
              <a:custGeom>
                <a:avLst/>
                <a:gdLst>
                  <a:gd name="T0" fmla="*/ 0 w 155"/>
                  <a:gd name="T1" fmla="*/ 37 h 89"/>
                  <a:gd name="T2" fmla="*/ 66 w 155"/>
                  <a:gd name="T3" fmla="*/ 0 h 89"/>
                  <a:gd name="T4" fmla="*/ 155 w 155"/>
                  <a:gd name="T5" fmla="*/ 50 h 89"/>
                  <a:gd name="T6" fmla="*/ 90 w 155"/>
                  <a:gd name="T7" fmla="*/ 89 h 89"/>
                  <a:gd name="T8" fmla="*/ 40 w 155"/>
                  <a:gd name="T9" fmla="*/ 59 h 89"/>
                  <a:gd name="T10" fmla="*/ 40 w 155"/>
                  <a:gd name="T11" fmla="*/ 59 h 89"/>
                  <a:gd name="T12" fmla="*/ 41 w 155"/>
                  <a:gd name="T13" fmla="*/ 59 h 89"/>
                  <a:gd name="T14" fmla="*/ 41 w 155"/>
                  <a:gd name="T15" fmla="*/ 59 h 89"/>
                  <a:gd name="T16" fmla="*/ 42 w 155"/>
                  <a:gd name="T17" fmla="*/ 59 h 89"/>
                  <a:gd name="T18" fmla="*/ 42 w 155"/>
                  <a:gd name="T19" fmla="*/ 58 h 89"/>
                  <a:gd name="T20" fmla="*/ 42 w 155"/>
                  <a:gd name="T21" fmla="*/ 58 h 89"/>
                  <a:gd name="T22" fmla="*/ 43 w 155"/>
                  <a:gd name="T23" fmla="*/ 58 h 89"/>
                  <a:gd name="T24" fmla="*/ 43 w 155"/>
                  <a:gd name="T25" fmla="*/ 58 h 89"/>
                  <a:gd name="T26" fmla="*/ 43 w 155"/>
                  <a:gd name="T27" fmla="*/ 57 h 89"/>
                  <a:gd name="T28" fmla="*/ 44 w 155"/>
                  <a:gd name="T29" fmla="*/ 57 h 89"/>
                  <a:gd name="T30" fmla="*/ 44 w 155"/>
                  <a:gd name="T31" fmla="*/ 57 h 89"/>
                  <a:gd name="T32" fmla="*/ 44 w 155"/>
                  <a:gd name="T33" fmla="*/ 57 h 89"/>
                  <a:gd name="T34" fmla="*/ 45 w 155"/>
                  <a:gd name="T35" fmla="*/ 56 h 89"/>
                  <a:gd name="T36" fmla="*/ 45 w 155"/>
                  <a:gd name="T37" fmla="*/ 56 h 89"/>
                  <a:gd name="T38" fmla="*/ 45 w 155"/>
                  <a:gd name="T39" fmla="*/ 55 h 89"/>
                  <a:gd name="T40" fmla="*/ 45 w 155"/>
                  <a:gd name="T41" fmla="*/ 55 h 89"/>
                  <a:gd name="T42" fmla="*/ 45 w 155"/>
                  <a:gd name="T43" fmla="*/ 55 h 89"/>
                  <a:gd name="T44" fmla="*/ 45 w 155"/>
                  <a:gd name="T45" fmla="*/ 54 h 89"/>
                  <a:gd name="T46" fmla="*/ 45 w 155"/>
                  <a:gd name="T47" fmla="*/ 54 h 89"/>
                  <a:gd name="T48" fmla="*/ 45 w 155"/>
                  <a:gd name="T49" fmla="*/ 54 h 89"/>
                  <a:gd name="T50" fmla="*/ 45 w 155"/>
                  <a:gd name="T51" fmla="*/ 53 h 89"/>
                  <a:gd name="T52" fmla="*/ 45 w 155"/>
                  <a:gd name="T53" fmla="*/ 53 h 89"/>
                  <a:gd name="T54" fmla="*/ 45 w 155"/>
                  <a:gd name="T55" fmla="*/ 52 h 89"/>
                  <a:gd name="T56" fmla="*/ 45 w 155"/>
                  <a:gd name="T57" fmla="*/ 52 h 89"/>
                  <a:gd name="T58" fmla="*/ 44 w 155"/>
                  <a:gd name="T59" fmla="*/ 52 h 89"/>
                  <a:gd name="T60" fmla="*/ 44 w 155"/>
                  <a:gd name="T61" fmla="*/ 51 h 89"/>
                  <a:gd name="T62" fmla="*/ 43 w 155"/>
                  <a:gd name="T63" fmla="*/ 51 h 89"/>
                  <a:gd name="T64" fmla="*/ 43 w 155"/>
                  <a:gd name="T65" fmla="*/ 50 h 89"/>
                  <a:gd name="T66" fmla="*/ 42 w 155"/>
                  <a:gd name="T67" fmla="*/ 50 h 89"/>
                  <a:gd name="T68" fmla="*/ 42 w 155"/>
                  <a:gd name="T69" fmla="*/ 50 h 89"/>
                  <a:gd name="T70" fmla="*/ 42 w 155"/>
                  <a:gd name="T71" fmla="*/ 50 h 89"/>
                  <a:gd name="T72" fmla="*/ 41 w 155"/>
                  <a:gd name="T73" fmla="*/ 50 h 89"/>
                  <a:gd name="T74" fmla="*/ 41 w 155"/>
                  <a:gd name="T75" fmla="*/ 49 h 89"/>
                  <a:gd name="T76" fmla="*/ 41 w 155"/>
                  <a:gd name="T77" fmla="*/ 49 h 89"/>
                  <a:gd name="T78" fmla="*/ 40 w 155"/>
                  <a:gd name="T79" fmla="*/ 49 h 89"/>
                  <a:gd name="T80" fmla="*/ 40 w 155"/>
                  <a:gd name="T81" fmla="*/ 49 h 89"/>
                  <a:gd name="T82" fmla="*/ 39 w 155"/>
                  <a:gd name="T83" fmla="*/ 49 h 89"/>
                  <a:gd name="T84" fmla="*/ 39 w 155"/>
                  <a:gd name="T85" fmla="*/ 49 h 89"/>
                  <a:gd name="T86" fmla="*/ 38 w 155"/>
                  <a:gd name="T87" fmla="*/ 49 h 89"/>
                  <a:gd name="T88" fmla="*/ 38 w 155"/>
                  <a:gd name="T89" fmla="*/ 49 h 89"/>
                  <a:gd name="T90" fmla="*/ 37 w 155"/>
                  <a:gd name="T91" fmla="*/ 49 h 89"/>
                  <a:gd name="T92" fmla="*/ 37 w 155"/>
                  <a:gd name="T93" fmla="*/ 49 h 89"/>
                  <a:gd name="T94" fmla="*/ 36 w 155"/>
                  <a:gd name="T95" fmla="*/ 49 h 89"/>
                  <a:gd name="T96" fmla="*/ 36 w 155"/>
                  <a:gd name="T97" fmla="*/ 49 h 89"/>
                  <a:gd name="T98" fmla="*/ 35 w 155"/>
                  <a:gd name="T99" fmla="*/ 49 h 89"/>
                  <a:gd name="T100" fmla="*/ 34 w 155"/>
                  <a:gd name="T101" fmla="*/ 49 h 89"/>
                  <a:gd name="T102" fmla="*/ 34 w 155"/>
                  <a:gd name="T103" fmla="*/ 49 h 89"/>
                  <a:gd name="T104" fmla="*/ 33 w 155"/>
                  <a:gd name="T105" fmla="*/ 49 h 89"/>
                  <a:gd name="T106" fmla="*/ 32 w 155"/>
                  <a:gd name="T107" fmla="*/ 49 h 89"/>
                  <a:gd name="T108" fmla="*/ 31 w 155"/>
                  <a:gd name="T109" fmla="*/ 50 h 89"/>
                  <a:gd name="T110" fmla="*/ 31 w 155"/>
                  <a:gd name="T111" fmla="*/ 50 h 89"/>
                  <a:gd name="T112" fmla="*/ 30 w 155"/>
                  <a:gd name="T113" fmla="*/ 51 h 89"/>
                  <a:gd name="T114" fmla="*/ 29 w 155"/>
                  <a:gd name="T115" fmla="*/ 51 h 89"/>
                  <a:gd name="T116" fmla="*/ 28 w 155"/>
                  <a:gd name="T117" fmla="*/ 52 h 89"/>
                  <a:gd name="T118" fmla="*/ 28 w 155"/>
                  <a:gd name="T119" fmla="*/ 52 h 89"/>
                  <a:gd name="T120" fmla="*/ 27 w 155"/>
                  <a:gd name="T121" fmla="*/ 53 h 89"/>
                  <a:gd name="T122" fmla="*/ 0 w 155"/>
                  <a:gd name="T123" fmla="*/ 37 h 89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55"/>
                  <a:gd name="T187" fmla="*/ 0 h 89"/>
                  <a:gd name="T188" fmla="*/ 155 w 155"/>
                  <a:gd name="T189" fmla="*/ 89 h 89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55" h="89">
                    <a:moveTo>
                      <a:pt x="0" y="37"/>
                    </a:moveTo>
                    <a:lnTo>
                      <a:pt x="66" y="0"/>
                    </a:lnTo>
                    <a:lnTo>
                      <a:pt x="155" y="50"/>
                    </a:lnTo>
                    <a:lnTo>
                      <a:pt x="90" y="89"/>
                    </a:lnTo>
                    <a:lnTo>
                      <a:pt x="40" y="59"/>
                    </a:lnTo>
                    <a:lnTo>
                      <a:pt x="41" y="59"/>
                    </a:lnTo>
                    <a:lnTo>
                      <a:pt x="42" y="59"/>
                    </a:lnTo>
                    <a:lnTo>
                      <a:pt x="42" y="58"/>
                    </a:lnTo>
                    <a:lnTo>
                      <a:pt x="43" y="58"/>
                    </a:lnTo>
                    <a:lnTo>
                      <a:pt x="43" y="57"/>
                    </a:lnTo>
                    <a:lnTo>
                      <a:pt x="44" y="57"/>
                    </a:lnTo>
                    <a:lnTo>
                      <a:pt x="45" y="56"/>
                    </a:lnTo>
                    <a:lnTo>
                      <a:pt x="45" y="55"/>
                    </a:lnTo>
                    <a:lnTo>
                      <a:pt x="45" y="54"/>
                    </a:lnTo>
                    <a:lnTo>
                      <a:pt x="45" y="53"/>
                    </a:lnTo>
                    <a:lnTo>
                      <a:pt x="45" y="52"/>
                    </a:lnTo>
                    <a:lnTo>
                      <a:pt x="44" y="52"/>
                    </a:lnTo>
                    <a:lnTo>
                      <a:pt x="44" y="51"/>
                    </a:lnTo>
                    <a:lnTo>
                      <a:pt x="43" y="51"/>
                    </a:lnTo>
                    <a:lnTo>
                      <a:pt x="43" y="50"/>
                    </a:lnTo>
                    <a:lnTo>
                      <a:pt x="42" y="50"/>
                    </a:lnTo>
                    <a:lnTo>
                      <a:pt x="41" y="50"/>
                    </a:lnTo>
                    <a:lnTo>
                      <a:pt x="41" y="49"/>
                    </a:lnTo>
                    <a:lnTo>
                      <a:pt x="40" y="49"/>
                    </a:lnTo>
                    <a:lnTo>
                      <a:pt x="39" y="49"/>
                    </a:lnTo>
                    <a:lnTo>
                      <a:pt x="38" y="49"/>
                    </a:lnTo>
                    <a:lnTo>
                      <a:pt x="37" y="49"/>
                    </a:lnTo>
                    <a:lnTo>
                      <a:pt x="36" y="49"/>
                    </a:lnTo>
                    <a:lnTo>
                      <a:pt x="35" y="49"/>
                    </a:lnTo>
                    <a:lnTo>
                      <a:pt x="34" y="49"/>
                    </a:lnTo>
                    <a:lnTo>
                      <a:pt x="33" y="49"/>
                    </a:lnTo>
                    <a:lnTo>
                      <a:pt x="32" y="49"/>
                    </a:lnTo>
                    <a:lnTo>
                      <a:pt x="31" y="50"/>
                    </a:lnTo>
                    <a:lnTo>
                      <a:pt x="30" y="51"/>
                    </a:lnTo>
                    <a:lnTo>
                      <a:pt x="29" y="51"/>
                    </a:lnTo>
                    <a:lnTo>
                      <a:pt x="28" y="52"/>
                    </a:lnTo>
                    <a:lnTo>
                      <a:pt x="27" y="53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EBEBE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127" name="Freeform 218"/>
              <p:cNvSpPr>
                <a:spLocks/>
              </p:cNvSpPr>
              <p:nvPr/>
            </p:nvSpPr>
            <p:spPr bwMode="auto">
              <a:xfrm>
                <a:off x="2403" y="1100"/>
                <a:ext cx="115" cy="41"/>
              </a:xfrm>
              <a:custGeom>
                <a:avLst/>
                <a:gdLst>
                  <a:gd name="T0" fmla="*/ 0 w 115"/>
                  <a:gd name="T1" fmla="*/ 11 h 41"/>
                  <a:gd name="T2" fmla="*/ 50 w 115"/>
                  <a:gd name="T3" fmla="*/ 41 h 41"/>
                  <a:gd name="T4" fmla="*/ 115 w 115"/>
                  <a:gd name="T5" fmla="*/ 2 h 41"/>
                  <a:gd name="T6" fmla="*/ 112 w 115"/>
                  <a:gd name="T7" fmla="*/ 0 h 41"/>
                  <a:gd name="T8" fmla="*/ 50 w 115"/>
                  <a:gd name="T9" fmla="*/ 36 h 41"/>
                  <a:gd name="T10" fmla="*/ 3 w 115"/>
                  <a:gd name="T11" fmla="*/ 10 h 41"/>
                  <a:gd name="T12" fmla="*/ 0 w 115"/>
                  <a:gd name="T13" fmla="*/ 11 h 4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15"/>
                  <a:gd name="T22" fmla="*/ 0 h 41"/>
                  <a:gd name="T23" fmla="*/ 115 w 115"/>
                  <a:gd name="T24" fmla="*/ 41 h 4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15" h="41">
                    <a:moveTo>
                      <a:pt x="0" y="11"/>
                    </a:moveTo>
                    <a:lnTo>
                      <a:pt x="50" y="41"/>
                    </a:lnTo>
                    <a:lnTo>
                      <a:pt x="115" y="2"/>
                    </a:lnTo>
                    <a:lnTo>
                      <a:pt x="112" y="0"/>
                    </a:lnTo>
                    <a:lnTo>
                      <a:pt x="50" y="36"/>
                    </a:lnTo>
                    <a:lnTo>
                      <a:pt x="3" y="1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128" name="Freeform 219"/>
              <p:cNvSpPr>
                <a:spLocks/>
              </p:cNvSpPr>
              <p:nvPr/>
            </p:nvSpPr>
            <p:spPr bwMode="auto">
              <a:xfrm>
                <a:off x="2453" y="1102"/>
                <a:ext cx="64" cy="97"/>
              </a:xfrm>
              <a:custGeom>
                <a:avLst/>
                <a:gdLst>
                  <a:gd name="T0" fmla="*/ 64 w 64"/>
                  <a:gd name="T1" fmla="*/ 0 h 97"/>
                  <a:gd name="T2" fmla="*/ 0 w 64"/>
                  <a:gd name="T3" fmla="*/ 39 h 97"/>
                  <a:gd name="T4" fmla="*/ 1 w 64"/>
                  <a:gd name="T5" fmla="*/ 97 h 97"/>
                  <a:gd name="T6" fmla="*/ 1 w 64"/>
                  <a:gd name="T7" fmla="*/ 97 h 97"/>
                  <a:gd name="T8" fmla="*/ 1 w 64"/>
                  <a:gd name="T9" fmla="*/ 96 h 97"/>
                  <a:gd name="T10" fmla="*/ 1 w 64"/>
                  <a:gd name="T11" fmla="*/ 94 h 97"/>
                  <a:gd name="T12" fmla="*/ 1 w 64"/>
                  <a:gd name="T13" fmla="*/ 92 h 97"/>
                  <a:gd name="T14" fmla="*/ 1 w 64"/>
                  <a:gd name="T15" fmla="*/ 91 h 97"/>
                  <a:gd name="T16" fmla="*/ 1 w 64"/>
                  <a:gd name="T17" fmla="*/ 89 h 97"/>
                  <a:gd name="T18" fmla="*/ 2 w 64"/>
                  <a:gd name="T19" fmla="*/ 88 h 97"/>
                  <a:gd name="T20" fmla="*/ 2 w 64"/>
                  <a:gd name="T21" fmla="*/ 86 h 97"/>
                  <a:gd name="T22" fmla="*/ 2 w 64"/>
                  <a:gd name="T23" fmla="*/ 85 h 97"/>
                  <a:gd name="T24" fmla="*/ 2 w 64"/>
                  <a:gd name="T25" fmla="*/ 83 h 97"/>
                  <a:gd name="T26" fmla="*/ 3 w 64"/>
                  <a:gd name="T27" fmla="*/ 81 h 97"/>
                  <a:gd name="T28" fmla="*/ 3 w 64"/>
                  <a:gd name="T29" fmla="*/ 79 h 97"/>
                  <a:gd name="T30" fmla="*/ 3 w 64"/>
                  <a:gd name="T31" fmla="*/ 78 h 97"/>
                  <a:gd name="T32" fmla="*/ 4 w 64"/>
                  <a:gd name="T33" fmla="*/ 76 h 97"/>
                  <a:gd name="T34" fmla="*/ 4 w 64"/>
                  <a:gd name="T35" fmla="*/ 74 h 97"/>
                  <a:gd name="T36" fmla="*/ 4 w 64"/>
                  <a:gd name="T37" fmla="*/ 72 h 97"/>
                  <a:gd name="T38" fmla="*/ 5 w 64"/>
                  <a:gd name="T39" fmla="*/ 70 h 97"/>
                  <a:gd name="T40" fmla="*/ 5 w 64"/>
                  <a:gd name="T41" fmla="*/ 68 h 97"/>
                  <a:gd name="T42" fmla="*/ 6 w 64"/>
                  <a:gd name="T43" fmla="*/ 66 h 97"/>
                  <a:gd name="T44" fmla="*/ 7 w 64"/>
                  <a:gd name="T45" fmla="*/ 64 h 97"/>
                  <a:gd name="T46" fmla="*/ 7 w 64"/>
                  <a:gd name="T47" fmla="*/ 62 h 97"/>
                  <a:gd name="T48" fmla="*/ 8 w 64"/>
                  <a:gd name="T49" fmla="*/ 60 h 97"/>
                  <a:gd name="T50" fmla="*/ 9 w 64"/>
                  <a:gd name="T51" fmla="*/ 58 h 97"/>
                  <a:gd name="T52" fmla="*/ 10 w 64"/>
                  <a:gd name="T53" fmla="*/ 56 h 97"/>
                  <a:gd name="T54" fmla="*/ 10 w 64"/>
                  <a:gd name="T55" fmla="*/ 55 h 97"/>
                  <a:gd name="T56" fmla="*/ 11 w 64"/>
                  <a:gd name="T57" fmla="*/ 53 h 97"/>
                  <a:gd name="T58" fmla="*/ 12 w 64"/>
                  <a:gd name="T59" fmla="*/ 52 h 97"/>
                  <a:gd name="T60" fmla="*/ 13 w 64"/>
                  <a:gd name="T61" fmla="*/ 50 h 97"/>
                  <a:gd name="T62" fmla="*/ 13 w 64"/>
                  <a:gd name="T63" fmla="*/ 50 h 97"/>
                  <a:gd name="T64" fmla="*/ 14 w 64"/>
                  <a:gd name="T65" fmla="*/ 49 h 97"/>
                  <a:gd name="T66" fmla="*/ 14 w 64"/>
                  <a:gd name="T67" fmla="*/ 48 h 97"/>
                  <a:gd name="T68" fmla="*/ 15 w 64"/>
                  <a:gd name="T69" fmla="*/ 47 h 97"/>
                  <a:gd name="T70" fmla="*/ 16 w 64"/>
                  <a:gd name="T71" fmla="*/ 46 h 97"/>
                  <a:gd name="T72" fmla="*/ 16 w 64"/>
                  <a:gd name="T73" fmla="*/ 45 h 97"/>
                  <a:gd name="T74" fmla="*/ 17 w 64"/>
                  <a:gd name="T75" fmla="*/ 44 h 97"/>
                  <a:gd name="T76" fmla="*/ 18 w 64"/>
                  <a:gd name="T77" fmla="*/ 43 h 97"/>
                  <a:gd name="T78" fmla="*/ 19 w 64"/>
                  <a:gd name="T79" fmla="*/ 42 h 97"/>
                  <a:gd name="T80" fmla="*/ 20 w 64"/>
                  <a:gd name="T81" fmla="*/ 40 h 97"/>
                  <a:gd name="T82" fmla="*/ 21 w 64"/>
                  <a:gd name="T83" fmla="*/ 39 h 97"/>
                  <a:gd name="T84" fmla="*/ 23 w 64"/>
                  <a:gd name="T85" fmla="*/ 37 h 97"/>
                  <a:gd name="T86" fmla="*/ 24 w 64"/>
                  <a:gd name="T87" fmla="*/ 35 h 97"/>
                  <a:gd name="T88" fmla="*/ 25 w 64"/>
                  <a:gd name="T89" fmla="*/ 33 h 97"/>
                  <a:gd name="T90" fmla="*/ 27 w 64"/>
                  <a:gd name="T91" fmla="*/ 32 h 97"/>
                  <a:gd name="T92" fmla="*/ 29 w 64"/>
                  <a:gd name="T93" fmla="*/ 30 h 97"/>
                  <a:gd name="T94" fmla="*/ 31 w 64"/>
                  <a:gd name="T95" fmla="*/ 28 h 97"/>
                  <a:gd name="T96" fmla="*/ 32 w 64"/>
                  <a:gd name="T97" fmla="*/ 26 h 97"/>
                  <a:gd name="T98" fmla="*/ 35 w 64"/>
                  <a:gd name="T99" fmla="*/ 24 h 97"/>
                  <a:gd name="T100" fmla="*/ 37 w 64"/>
                  <a:gd name="T101" fmla="*/ 22 h 97"/>
                  <a:gd name="T102" fmla="*/ 39 w 64"/>
                  <a:gd name="T103" fmla="*/ 20 h 97"/>
                  <a:gd name="T104" fmla="*/ 41 w 64"/>
                  <a:gd name="T105" fmla="*/ 17 h 97"/>
                  <a:gd name="T106" fmla="*/ 44 w 64"/>
                  <a:gd name="T107" fmla="*/ 15 h 97"/>
                  <a:gd name="T108" fmla="*/ 46 w 64"/>
                  <a:gd name="T109" fmla="*/ 13 h 97"/>
                  <a:gd name="T110" fmla="*/ 49 w 64"/>
                  <a:gd name="T111" fmla="*/ 11 h 97"/>
                  <a:gd name="T112" fmla="*/ 52 w 64"/>
                  <a:gd name="T113" fmla="*/ 9 h 97"/>
                  <a:gd name="T114" fmla="*/ 55 w 64"/>
                  <a:gd name="T115" fmla="*/ 7 h 97"/>
                  <a:gd name="T116" fmla="*/ 58 w 64"/>
                  <a:gd name="T117" fmla="*/ 4 h 97"/>
                  <a:gd name="T118" fmla="*/ 61 w 64"/>
                  <a:gd name="T119" fmla="*/ 2 h 97"/>
                  <a:gd name="T120" fmla="*/ 64 w 64"/>
                  <a:gd name="T121" fmla="*/ 0 h 97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64"/>
                  <a:gd name="T184" fmla="*/ 0 h 97"/>
                  <a:gd name="T185" fmla="*/ 64 w 64"/>
                  <a:gd name="T186" fmla="*/ 97 h 97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64" h="97">
                    <a:moveTo>
                      <a:pt x="64" y="0"/>
                    </a:moveTo>
                    <a:lnTo>
                      <a:pt x="0" y="39"/>
                    </a:lnTo>
                    <a:lnTo>
                      <a:pt x="1" y="97"/>
                    </a:lnTo>
                    <a:lnTo>
                      <a:pt x="1" y="96"/>
                    </a:lnTo>
                    <a:lnTo>
                      <a:pt x="1" y="94"/>
                    </a:lnTo>
                    <a:lnTo>
                      <a:pt x="1" y="92"/>
                    </a:lnTo>
                    <a:lnTo>
                      <a:pt x="1" y="91"/>
                    </a:lnTo>
                    <a:lnTo>
                      <a:pt x="1" y="89"/>
                    </a:lnTo>
                    <a:lnTo>
                      <a:pt x="2" y="88"/>
                    </a:lnTo>
                    <a:lnTo>
                      <a:pt x="2" y="86"/>
                    </a:lnTo>
                    <a:lnTo>
                      <a:pt x="2" y="85"/>
                    </a:lnTo>
                    <a:lnTo>
                      <a:pt x="2" y="83"/>
                    </a:lnTo>
                    <a:lnTo>
                      <a:pt x="3" y="81"/>
                    </a:lnTo>
                    <a:lnTo>
                      <a:pt x="3" y="79"/>
                    </a:lnTo>
                    <a:lnTo>
                      <a:pt x="3" y="78"/>
                    </a:lnTo>
                    <a:lnTo>
                      <a:pt x="4" y="76"/>
                    </a:lnTo>
                    <a:lnTo>
                      <a:pt x="4" y="74"/>
                    </a:lnTo>
                    <a:lnTo>
                      <a:pt x="4" y="72"/>
                    </a:lnTo>
                    <a:lnTo>
                      <a:pt x="5" y="70"/>
                    </a:lnTo>
                    <a:lnTo>
                      <a:pt x="5" y="68"/>
                    </a:lnTo>
                    <a:lnTo>
                      <a:pt x="6" y="66"/>
                    </a:lnTo>
                    <a:lnTo>
                      <a:pt x="7" y="64"/>
                    </a:lnTo>
                    <a:lnTo>
                      <a:pt x="7" y="62"/>
                    </a:lnTo>
                    <a:lnTo>
                      <a:pt x="8" y="60"/>
                    </a:lnTo>
                    <a:lnTo>
                      <a:pt x="9" y="58"/>
                    </a:lnTo>
                    <a:lnTo>
                      <a:pt x="10" y="56"/>
                    </a:lnTo>
                    <a:lnTo>
                      <a:pt x="10" y="55"/>
                    </a:lnTo>
                    <a:lnTo>
                      <a:pt x="11" y="53"/>
                    </a:lnTo>
                    <a:lnTo>
                      <a:pt x="12" y="52"/>
                    </a:lnTo>
                    <a:lnTo>
                      <a:pt x="13" y="50"/>
                    </a:lnTo>
                    <a:lnTo>
                      <a:pt x="14" y="49"/>
                    </a:lnTo>
                    <a:lnTo>
                      <a:pt x="14" y="48"/>
                    </a:lnTo>
                    <a:lnTo>
                      <a:pt x="15" y="47"/>
                    </a:lnTo>
                    <a:lnTo>
                      <a:pt x="16" y="46"/>
                    </a:lnTo>
                    <a:lnTo>
                      <a:pt x="16" y="45"/>
                    </a:lnTo>
                    <a:lnTo>
                      <a:pt x="17" y="44"/>
                    </a:lnTo>
                    <a:lnTo>
                      <a:pt x="18" y="43"/>
                    </a:lnTo>
                    <a:lnTo>
                      <a:pt x="19" y="42"/>
                    </a:lnTo>
                    <a:lnTo>
                      <a:pt x="20" y="40"/>
                    </a:lnTo>
                    <a:lnTo>
                      <a:pt x="21" y="39"/>
                    </a:lnTo>
                    <a:lnTo>
                      <a:pt x="23" y="37"/>
                    </a:lnTo>
                    <a:lnTo>
                      <a:pt x="24" y="35"/>
                    </a:lnTo>
                    <a:lnTo>
                      <a:pt x="25" y="33"/>
                    </a:lnTo>
                    <a:lnTo>
                      <a:pt x="27" y="32"/>
                    </a:lnTo>
                    <a:lnTo>
                      <a:pt x="29" y="30"/>
                    </a:lnTo>
                    <a:lnTo>
                      <a:pt x="31" y="28"/>
                    </a:lnTo>
                    <a:lnTo>
                      <a:pt x="32" y="26"/>
                    </a:lnTo>
                    <a:lnTo>
                      <a:pt x="35" y="24"/>
                    </a:lnTo>
                    <a:lnTo>
                      <a:pt x="37" y="22"/>
                    </a:lnTo>
                    <a:lnTo>
                      <a:pt x="39" y="20"/>
                    </a:lnTo>
                    <a:lnTo>
                      <a:pt x="41" y="17"/>
                    </a:lnTo>
                    <a:lnTo>
                      <a:pt x="44" y="15"/>
                    </a:lnTo>
                    <a:lnTo>
                      <a:pt x="46" y="13"/>
                    </a:lnTo>
                    <a:lnTo>
                      <a:pt x="49" y="11"/>
                    </a:lnTo>
                    <a:lnTo>
                      <a:pt x="52" y="9"/>
                    </a:lnTo>
                    <a:lnTo>
                      <a:pt x="55" y="7"/>
                    </a:lnTo>
                    <a:lnTo>
                      <a:pt x="58" y="4"/>
                    </a:lnTo>
                    <a:lnTo>
                      <a:pt x="61" y="2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ABAAA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</p:grpSp>
      </p:grpSp>
      <p:grpSp>
        <p:nvGrpSpPr>
          <p:cNvPr id="129" name="グループ化 145"/>
          <p:cNvGrpSpPr>
            <a:grpSpLocks/>
          </p:cNvGrpSpPr>
          <p:nvPr/>
        </p:nvGrpSpPr>
        <p:grpSpPr bwMode="auto">
          <a:xfrm>
            <a:off x="1806251" y="3546883"/>
            <a:ext cx="579077" cy="633665"/>
            <a:chOff x="2335122" y="1164177"/>
            <a:chExt cx="785818" cy="860339"/>
          </a:xfrm>
        </p:grpSpPr>
        <p:sp>
          <p:nvSpPr>
            <p:cNvPr id="130" name="Rectangle 88"/>
            <p:cNvSpPr>
              <a:spLocks noChangeArrowheads="1"/>
            </p:cNvSpPr>
            <p:nvPr/>
          </p:nvSpPr>
          <p:spPr bwMode="auto">
            <a:xfrm>
              <a:off x="2335122" y="1857366"/>
              <a:ext cx="785818" cy="167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ja-JP" sz="800" b="1">
                  <a:solidFill>
                    <a:srgbClr val="000000"/>
                  </a:solidFill>
                  <a:latin typeface="HGP創英角ｺﾞｼｯｸUB" pitchFamily="50" charset="-128"/>
                  <a:ea typeface="HGP創英角ｺﾞｼｯｸUB" pitchFamily="50" charset="-128"/>
                  <a:cs typeface="メイリオ" pitchFamily="50" charset="-128"/>
                </a:rPr>
                <a:t>NC</a:t>
              </a:r>
              <a:endParaRPr lang="ja-JP" altLang="ja-JP" sz="800">
                <a:latin typeface="HGP創英角ｺﾞｼｯｸUB" pitchFamily="50" charset="-128"/>
                <a:ea typeface="HGP創英角ｺﾞｼｯｸUB" pitchFamily="50" charset="-128"/>
                <a:cs typeface="メイリオ" pitchFamily="50" charset="-128"/>
              </a:endParaRPr>
            </a:p>
          </p:txBody>
        </p:sp>
        <p:grpSp>
          <p:nvGrpSpPr>
            <p:cNvPr id="131" name="Group 220"/>
            <p:cNvGrpSpPr>
              <a:grpSpLocks/>
            </p:cNvGrpSpPr>
            <p:nvPr/>
          </p:nvGrpSpPr>
          <p:grpSpPr bwMode="auto">
            <a:xfrm>
              <a:off x="2500298" y="1164177"/>
              <a:ext cx="428628" cy="642948"/>
              <a:chOff x="2359" y="1048"/>
              <a:chExt cx="163" cy="238"/>
            </a:xfrm>
          </p:grpSpPr>
          <p:sp>
            <p:nvSpPr>
              <p:cNvPr id="132" name="Freeform 189"/>
              <p:cNvSpPr>
                <a:spLocks/>
              </p:cNvSpPr>
              <p:nvPr/>
            </p:nvSpPr>
            <p:spPr bwMode="auto">
              <a:xfrm>
                <a:off x="2359" y="1048"/>
                <a:ext cx="163" cy="238"/>
              </a:xfrm>
              <a:custGeom>
                <a:avLst/>
                <a:gdLst>
                  <a:gd name="T0" fmla="*/ 67 w 163"/>
                  <a:gd name="T1" fmla="*/ 1 h 238"/>
                  <a:gd name="T2" fmla="*/ 68 w 163"/>
                  <a:gd name="T3" fmla="*/ 0 h 238"/>
                  <a:gd name="T4" fmla="*/ 69 w 163"/>
                  <a:gd name="T5" fmla="*/ 0 h 238"/>
                  <a:gd name="T6" fmla="*/ 71 w 163"/>
                  <a:gd name="T7" fmla="*/ 0 h 238"/>
                  <a:gd name="T8" fmla="*/ 72 w 163"/>
                  <a:gd name="T9" fmla="*/ 0 h 238"/>
                  <a:gd name="T10" fmla="*/ 74 w 163"/>
                  <a:gd name="T11" fmla="*/ 1 h 238"/>
                  <a:gd name="T12" fmla="*/ 158 w 163"/>
                  <a:gd name="T13" fmla="*/ 49 h 238"/>
                  <a:gd name="T14" fmla="*/ 159 w 163"/>
                  <a:gd name="T15" fmla="*/ 50 h 238"/>
                  <a:gd name="T16" fmla="*/ 160 w 163"/>
                  <a:gd name="T17" fmla="*/ 51 h 238"/>
                  <a:gd name="T18" fmla="*/ 161 w 163"/>
                  <a:gd name="T19" fmla="*/ 52 h 238"/>
                  <a:gd name="T20" fmla="*/ 162 w 163"/>
                  <a:gd name="T21" fmla="*/ 53 h 238"/>
                  <a:gd name="T22" fmla="*/ 163 w 163"/>
                  <a:gd name="T23" fmla="*/ 54 h 238"/>
                  <a:gd name="T24" fmla="*/ 163 w 163"/>
                  <a:gd name="T25" fmla="*/ 192 h 238"/>
                  <a:gd name="T26" fmla="*/ 163 w 163"/>
                  <a:gd name="T27" fmla="*/ 194 h 238"/>
                  <a:gd name="T28" fmla="*/ 163 w 163"/>
                  <a:gd name="T29" fmla="*/ 195 h 238"/>
                  <a:gd name="T30" fmla="*/ 162 w 163"/>
                  <a:gd name="T31" fmla="*/ 196 h 238"/>
                  <a:gd name="T32" fmla="*/ 161 w 163"/>
                  <a:gd name="T33" fmla="*/ 198 h 238"/>
                  <a:gd name="T34" fmla="*/ 160 w 163"/>
                  <a:gd name="T35" fmla="*/ 199 h 238"/>
                  <a:gd name="T36" fmla="*/ 159 w 163"/>
                  <a:gd name="T37" fmla="*/ 200 h 238"/>
                  <a:gd name="T38" fmla="*/ 97 w 163"/>
                  <a:gd name="T39" fmla="*/ 237 h 238"/>
                  <a:gd name="T40" fmla="*/ 96 w 163"/>
                  <a:gd name="T41" fmla="*/ 237 h 238"/>
                  <a:gd name="T42" fmla="*/ 95 w 163"/>
                  <a:gd name="T43" fmla="*/ 238 h 238"/>
                  <a:gd name="T44" fmla="*/ 94 w 163"/>
                  <a:gd name="T45" fmla="*/ 238 h 238"/>
                  <a:gd name="T46" fmla="*/ 93 w 163"/>
                  <a:gd name="T47" fmla="*/ 238 h 238"/>
                  <a:gd name="T48" fmla="*/ 91 w 163"/>
                  <a:gd name="T49" fmla="*/ 237 h 238"/>
                  <a:gd name="T50" fmla="*/ 43 w 163"/>
                  <a:gd name="T51" fmla="*/ 210 h 238"/>
                  <a:gd name="T52" fmla="*/ 42 w 163"/>
                  <a:gd name="T53" fmla="*/ 209 h 238"/>
                  <a:gd name="T54" fmla="*/ 42 w 163"/>
                  <a:gd name="T55" fmla="*/ 208 h 238"/>
                  <a:gd name="T56" fmla="*/ 41 w 163"/>
                  <a:gd name="T57" fmla="*/ 207 h 238"/>
                  <a:gd name="T58" fmla="*/ 41 w 163"/>
                  <a:gd name="T59" fmla="*/ 206 h 238"/>
                  <a:gd name="T60" fmla="*/ 41 w 163"/>
                  <a:gd name="T61" fmla="*/ 205 h 238"/>
                  <a:gd name="T62" fmla="*/ 40 w 163"/>
                  <a:gd name="T63" fmla="*/ 199 h 238"/>
                  <a:gd name="T64" fmla="*/ 39 w 163"/>
                  <a:gd name="T65" fmla="*/ 198 h 238"/>
                  <a:gd name="T66" fmla="*/ 37 w 163"/>
                  <a:gd name="T67" fmla="*/ 198 h 238"/>
                  <a:gd name="T68" fmla="*/ 36 w 163"/>
                  <a:gd name="T69" fmla="*/ 199 h 238"/>
                  <a:gd name="T70" fmla="*/ 35 w 163"/>
                  <a:gd name="T71" fmla="*/ 199 h 238"/>
                  <a:gd name="T72" fmla="*/ 33 w 163"/>
                  <a:gd name="T73" fmla="*/ 201 h 238"/>
                  <a:gd name="T74" fmla="*/ 32 w 163"/>
                  <a:gd name="T75" fmla="*/ 202 h 238"/>
                  <a:gd name="T76" fmla="*/ 32 w 163"/>
                  <a:gd name="T77" fmla="*/ 202 h 238"/>
                  <a:gd name="T78" fmla="*/ 31 w 163"/>
                  <a:gd name="T79" fmla="*/ 202 h 238"/>
                  <a:gd name="T80" fmla="*/ 30 w 163"/>
                  <a:gd name="T81" fmla="*/ 203 h 238"/>
                  <a:gd name="T82" fmla="*/ 29 w 163"/>
                  <a:gd name="T83" fmla="*/ 202 h 238"/>
                  <a:gd name="T84" fmla="*/ 27 w 163"/>
                  <a:gd name="T85" fmla="*/ 202 h 238"/>
                  <a:gd name="T86" fmla="*/ 4 w 163"/>
                  <a:gd name="T87" fmla="*/ 188 h 238"/>
                  <a:gd name="T88" fmla="*/ 2 w 163"/>
                  <a:gd name="T89" fmla="*/ 187 h 238"/>
                  <a:gd name="T90" fmla="*/ 2 w 163"/>
                  <a:gd name="T91" fmla="*/ 186 h 238"/>
                  <a:gd name="T92" fmla="*/ 1 w 163"/>
                  <a:gd name="T93" fmla="*/ 185 h 238"/>
                  <a:gd name="T94" fmla="*/ 0 w 163"/>
                  <a:gd name="T95" fmla="*/ 184 h 238"/>
                  <a:gd name="T96" fmla="*/ 0 w 163"/>
                  <a:gd name="T97" fmla="*/ 183 h 238"/>
                  <a:gd name="T98" fmla="*/ 0 w 163"/>
                  <a:gd name="T99" fmla="*/ 182 h 238"/>
                  <a:gd name="T100" fmla="*/ 0 w 163"/>
                  <a:gd name="T101" fmla="*/ 42 h 238"/>
                  <a:gd name="T102" fmla="*/ 0 w 163"/>
                  <a:gd name="T103" fmla="*/ 41 h 238"/>
                  <a:gd name="T104" fmla="*/ 1 w 163"/>
                  <a:gd name="T105" fmla="*/ 40 h 238"/>
                  <a:gd name="T106" fmla="*/ 1 w 163"/>
                  <a:gd name="T107" fmla="*/ 40 h 238"/>
                  <a:gd name="T108" fmla="*/ 2 w 163"/>
                  <a:gd name="T109" fmla="*/ 39 h 238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63"/>
                  <a:gd name="T166" fmla="*/ 0 h 238"/>
                  <a:gd name="T167" fmla="*/ 163 w 163"/>
                  <a:gd name="T168" fmla="*/ 238 h 238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63" h="238">
                    <a:moveTo>
                      <a:pt x="2" y="39"/>
                    </a:moveTo>
                    <a:lnTo>
                      <a:pt x="66" y="1"/>
                    </a:lnTo>
                    <a:lnTo>
                      <a:pt x="67" y="1"/>
                    </a:lnTo>
                    <a:lnTo>
                      <a:pt x="68" y="0"/>
                    </a:lnTo>
                    <a:lnTo>
                      <a:pt x="69" y="0"/>
                    </a:lnTo>
                    <a:lnTo>
                      <a:pt x="70" y="0"/>
                    </a:lnTo>
                    <a:lnTo>
                      <a:pt x="71" y="0"/>
                    </a:lnTo>
                    <a:lnTo>
                      <a:pt x="72" y="0"/>
                    </a:lnTo>
                    <a:lnTo>
                      <a:pt x="73" y="1"/>
                    </a:lnTo>
                    <a:lnTo>
                      <a:pt x="74" y="1"/>
                    </a:lnTo>
                    <a:lnTo>
                      <a:pt x="158" y="49"/>
                    </a:lnTo>
                    <a:lnTo>
                      <a:pt x="159" y="50"/>
                    </a:lnTo>
                    <a:lnTo>
                      <a:pt x="160" y="50"/>
                    </a:lnTo>
                    <a:lnTo>
                      <a:pt x="160" y="51"/>
                    </a:lnTo>
                    <a:lnTo>
                      <a:pt x="161" y="51"/>
                    </a:lnTo>
                    <a:lnTo>
                      <a:pt x="161" y="52"/>
                    </a:lnTo>
                    <a:lnTo>
                      <a:pt x="162" y="52"/>
                    </a:lnTo>
                    <a:lnTo>
                      <a:pt x="162" y="53"/>
                    </a:lnTo>
                    <a:lnTo>
                      <a:pt x="162" y="54"/>
                    </a:lnTo>
                    <a:lnTo>
                      <a:pt x="163" y="54"/>
                    </a:lnTo>
                    <a:lnTo>
                      <a:pt x="163" y="55"/>
                    </a:lnTo>
                    <a:lnTo>
                      <a:pt x="163" y="56"/>
                    </a:lnTo>
                    <a:lnTo>
                      <a:pt x="163" y="192"/>
                    </a:lnTo>
                    <a:lnTo>
                      <a:pt x="163" y="193"/>
                    </a:lnTo>
                    <a:lnTo>
                      <a:pt x="163" y="194"/>
                    </a:lnTo>
                    <a:lnTo>
                      <a:pt x="163" y="195"/>
                    </a:lnTo>
                    <a:lnTo>
                      <a:pt x="162" y="195"/>
                    </a:lnTo>
                    <a:lnTo>
                      <a:pt x="162" y="196"/>
                    </a:lnTo>
                    <a:lnTo>
                      <a:pt x="162" y="197"/>
                    </a:lnTo>
                    <a:lnTo>
                      <a:pt x="161" y="198"/>
                    </a:lnTo>
                    <a:lnTo>
                      <a:pt x="161" y="199"/>
                    </a:lnTo>
                    <a:lnTo>
                      <a:pt x="160" y="199"/>
                    </a:lnTo>
                    <a:lnTo>
                      <a:pt x="160" y="200"/>
                    </a:lnTo>
                    <a:lnTo>
                      <a:pt x="159" y="200"/>
                    </a:lnTo>
                    <a:lnTo>
                      <a:pt x="98" y="237"/>
                    </a:lnTo>
                    <a:lnTo>
                      <a:pt x="97" y="237"/>
                    </a:lnTo>
                    <a:lnTo>
                      <a:pt x="96" y="237"/>
                    </a:lnTo>
                    <a:lnTo>
                      <a:pt x="96" y="238"/>
                    </a:lnTo>
                    <a:lnTo>
                      <a:pt x="95" y="238"/>
                    </a:lnTo>
                    <a:lnTo>
                      <a:pt x="94" y="238"/>
                    </a:lnTo>
                    <a:lnTo>
                      <a:pt x="93" y="238"/>
                    </a:lnTo>
                    <a:lnTo>
                      <a:pt x="92" y="238"/>
                    </a:lnTo>
                    <a:lnTo>
                      <a:pt x="92" y="237"/>
                    </a:lnTo>
                    <a:lnTo>
                      <a:pt x="91" y="237"/>
                    </a:lnTo>
                    <a:lnTo>
                      <a:pt x="43" y="210"/>
                    </a:lnTo>
                    <a:lnTo>
                      <a:pt x="42" y="210"/>
                    </a:lnTo>
                    <a:lnTo>
                      <a:pt x="42" y="209"/>
                    </a:lnTo>
                    <a:lnTo>
                      <a:pt x="42" y="208"/>
                    </a:lnTo>
                    <a:lnTo>
                      <a:pt x="41" y="208"/>
                    </a:lnTo>
                    <a:lnTo>
                      <a:pt x="41" y="207"/>
                    </a:lnTo>
                    <a:lnTo>
                      <a:pt x="41" y="206"/>
                    </a:lnTo>
                    <a:lnTo>
                      <a:pt x="41" y="205"/>
                    </a:lnTo>
                    <a:lnTo>
                      <a:pt x="41" y="199"/>
                    </a:lnTo>
                    <a:lnTo>
                      <a:pt x="40" y="199"/>
                    </a:lnTo>
                    <a:lnTo>
                      <a:pt x="39" y="199"/>
                    </a:lnTo>
                    <a:lnTo>
                      <a:pt x="39" y="198"/>
                    </a:lnTo>
                    <a:lnTo>
                      <a:pt x="38" y="198"/>
                    </a:lnTo>
                    <a:lnTo>
                      <a:pt x="37" y="198"/>
                    </a:lnTo>
                    <a:lnTo>
                      <a:pt x="37" y="199"/>
                    </a:lnTo>
                    <a:lnTo>
                      <a:pt x="36" y="199"/>
                    </a:lnTo>
                    <a:lnTo>
                      <a:pt x="35" y="199"/>
                    </a:lnTo>
                    <a:lnTo>
                      <a:pt x="34" y="200"/>
                    </a:lnTo>
                    <a:lnTo>
                      <a:pt x="33" y="201"/>
                    </a:lnTo>
                    <a:lnTo>
                      <a:pt x="32" y="202"/>
                    </a:lnTo>
                    <a:lnTo>
                      <a:pt x="31" y="202"/>
                    </a:lnTo>
                    <a:lnTo>
                      <a:pt x="31" y="203"/>
                    </a:lnTo>
                    <a:lnTo>
                      <a:pt x="30" y="203"/>
                    </a:lnTo>
                    <a:lnTo>
                      <a:pt x="29" y="203"/>
                    </a:lnTo>
                    <a:lnTo>
                      <a:pt x="29" y="202"/>
                    </a:lnTo>
                    <a:lnTo>
                      <a:pt x="28" y="202"/>
                    </a:lnTo>
                    <a:lnTo>
                      <a:pt x="27" y="202"/>
                    </a:lnTo>
                    <a:lnTo>
                      <a:pt x="4" y="188"/>
                    </a:lnTo>
                    <a:lnTo>
                      <a:pt x="3" y="187"/>
                    </a:lnTo>
                    <a:lnTo>
                      <a:pt x="2" y="187"/>
                    </a:lnTo>
                    <a:lnTo>
                      <a:pt x="2" y="186"/>
                    </a:lnTo>
                    <a:lnTo>
                      <a:pt x="1" y="186"/>
                    </a:lnTo>
                    <a:lnTo>
                      <a:pt x="1" y="185"/>
                    </a:lnTo>
                    <a:lnTo>
                      <a:pt x="0" y="184"/>
                    </a:lnTo>
                    <a:lnTo>
                      <a:pt x="0" y="183"/>
                    </a:lnTo>
                    <a:lnTo>
                      <a:pt x="0" y="182"/>
                    </a:lnTo>
                    <a:lnTo>
                      <a:pt x="0" y="42"/>
                    </a:lnTo>
                    <a:lnTo>
                      <a:pt x="0" y="41"/>
                    </a:lnTo>
                    <a:lnTo>
                      <a:pt x="0" y="40"/>
                    </a:lnTo>
                    <a:lnTo>
                      <a:pt x="1" y="40"/>
                    </a:lnTo>
                    <a:lnTo>
                      <a:pt x="1" y="39"/>
                    </a:lnTo>
                    <a:lnTo>
                      <a:pt x="2" y="39"/>
                    </a:lnTo>
                    <a:close/>
                  </a:path>
                </a:pathLst>
              </a:custGeom>
              <a:solidFill>
                <a:srgbClr val="8E8D8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133" name="Freeform 190"/>
              <p:cNvSpPr>
                <a:spLocks/>
              </p:cNvSpPr>
              <p:nvPr/>
            </p:nvSpPr>
            <p:spPr bwMode="auto">
              <a:xfrm>
                <a:off x="2379" y="1096"/>
                <a:ext cx="17" cy="151"/>
              </a:xfrm>
              <a:custGeom>
                <a:avLst/>
                <a:gdLst>
                  <a:gd name="T0" fmla="*/ 0 w 17"/>
                  <a:gd name="T1" fmla="*/ 10 h 151"/>
                  <a:gd name="T2" fmla="*/ 11 w 17"/>
                  <a:gd name="T3" fmla="*/ 151 h 151"/>
                  <a:gd name="T4" fmla="*/ 11 w 17"/>
                  <a:gd name="T5" fmla="*/ 150 h 151"/>
                  <a:gd name="T6" fmla="*/ 11 w 17"/>
                  <a:gd name="T7" fmla="*/ 150 h 151"/>
                  <a:gd name="T8" fmla="*/ 11 w 17"/>
                  <a:gd name="T9" fmla="*/ 150 h 151"/>
                  <a:gd name="T10" fmla="*/ 11 w 17"/>
                  <a:gd name="T11" fmla="*/ 150 h 151"/>
                  <a:gd name="T12" fmla="*/ 11 w 17"/>
                  <a:gd name="T13" fmla="*/ 150 h 151"/>
                  <a:gd name="T14" fmla="*/ 12 w 17"/>
                  <a:gd name="T15" fmla="*/ 149 h 151"/>
                  <a:gd name="T16" fmla="*/ 12 w 17"/>
                  <a:gd name="T17" fmla="*/ 149 h 151"/>
                  <a:gd name="T18" fmla="*/ 12 w 17"/>
                  <a:gd name="T19" fmla="*/ 149 h 151"/>
                  <a:gd name="T20" fmla="*/ 12 w 17"/>
                  <a:gd name="T21" fmla="*/ 149 h 151"/>
                  <a:gd name="T22" fmla="*/ 12 w 17"/>
                  <a:gd name="T23" fmla="*/ 149 h 151"/>
                  <a:gd name="T24" fmla="*/ 12 w 17"/>
                  <a:gd name="T25" fmla="*/ 149 h 151"/>
                  <a:gd name="T26" fmla="*/ 13 w 17"/>
                  <a:gd name="T27" fmla="*/ 149 h 151"/>
                  <a:gd name="T28" fmla="*/ 13 w 17"/>
                  <a:gd name="T29" fmla="*/ 148 h 151"/>
                  <a:gd name="T30" fmla="*/ 13 w 17"/>
                  <a:gd name="T31" fmla="*/ 148 h 151"/>
                  <a:gd name="T32" fmla="*/ 13 w 17"/>
                  <a:gd name="T33" fmla="*/ 148 h 151"/>
                  <a:gd name="T34" fmla="*/ 13 w 17"/>
                  <a:gd name="T35" fmla="*/ 148 h 151"/>
                  <a:gd name="T36" fmla="*/ 14 w 17"/>
                  <a:gd name="T37" fmla="*/ 148 h 151"/>
                  <a:gd name="T38" fmla="*/ 14 w 17"/>
                  <a:gd name="T39" fmla="*/ 148 h 151"/>
                  <a:gd name="T40" fmla="*/ 14 w 17"/>
                  <a:gd name="T41" fmla="*/ 148 h 151"/>
                  <a:gd name="T42" fmla="*/ 15 w 17"/>
                  <a:gd name="T43" fmla="*/ 148 h 151"/>
                  <a:gd name="T44" fmla="*/ 15 w 17"/>
                  <a:gd name="T45" fmla="*/ 148 h 151"/>
                  <a:gd name="T46" fmla="*/ 15 w 17"/>
                  <a:gd name="T47" fmla="*/ 147 h 151"/>
                  <a:gd name="T48" fmla="*/ 16 w 17"/>
                  <a:gd name="T49" fmla="*/ 147 h 151"/>
                  <a:gd name="T50" fmla="*/ 16 w 17"/>
                  <a:gd name="T51" fmla="*/ 147 h 151"/>
                  <a:gd name="T52" fmla="*/ 17 w 17"/>
                  <a:gd name="T53" fmla="*/ 147 h 151"/>
                  <a:gd name="T54" fmla="*/ 17 w 17"/>
                  <a:gd name="T55" fmla="*/ 147 h 151"/>
                  <a:gd name="T56" fmla="*/ 17 w 17"/>
                  <a:gd name="T57" fmla="*/ 0 h 151"/>
                  <a:gd name="T58" fmla="*/ 0 w 17"/>
                  <a:gd name="T59" fmla="*/ 10 h 151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17"/>
                  <a:gd name="T91" fmla="*/ 0 h 151"/>
                  <a:gd name="T92" fmla="*/ 17 w 17"/>
                  <a:gd name="T93" fmla="*/ 151 h 151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17" h="151">
                    <a:moveTo>
                      <a:pt x="0" y="10"/>
                    </a:moveTo>
                    <a:lnTo>
                      <a:pt x="11" y="151"/>
                    </a:lnTo>
                    <a:lnTo>
                      <a:pt x="11" y="150"/>
                    </a:lnTo>
                    <a:lnTo>
                      <a:pt x="12" y="149"/>
                    </a:lnTo>
                    <a:lnTo>
                      <a:pt x="13" y="149"/>
                    </a:lnTo>
                    <a:lnTo>
                      <a:pt x="13" y="148"/>
                    </a:lnTo>
                    <a:lnTo>
                      <a:pt x="14" y="148"/>
                    </a:lnTo>
                    <a:lnTo>
                      <a:pt x="15" y="148"/>
                    </a:lnTo>
                    <a:lnTo>
                      <a:pt x="15" y="147"/>
                    </a:lnTo>
                    <a:lnTo>
                      <a:pt x="16" y="147"/>
                    </a:lnTo>
                    <a:lnTo>
                      <a:pt x="17" y="147"/>
                    </a:lnTo>
                    <a:lnTo>
                      <a:pt x="17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5B5B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134" name="Rectangle 191"/>
              <p:cNvSpPr>
                <a:spLocks noChangeArrowheads="1"/>
              </p:cNvSpPr>
              <p:nvPr/>
            </p:nvSpPr>
            <p:spPr bwMode="auto">
              <a:xfrm>
                <a:off x="2390" y="1247"/>
                <a:ext cx="1" cy="1"/>
              </a:xfrm>
              <a:prstGeom prst="rect">
                <a:avLst/>
              </a:prstGeom>
              <a:solidFill>
                <a:srgbClr val="C1C1C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/>
                <a:endParaRPr lang="ja-JP" altLang="en-US" sz="800">
                  <a:latin typeface="HGP創英角ｺﾞｼｯｸUB" pitchFamily="50" charset="-128"/>
                  <a:ea typeface="HGP創英角ｺﾞｼｯｸUB" pitchFamily="50" charset="-128"/>
                  <a:cs typeface="メイリオ" pitchFamily="50" charset="-128"/>
                </a:endParaRPr>
              </a:p>
            </p:txBody>
          </p:sp>
          <p:sp>
            <p:nvSpPr>
              <p:cNvPr id="135" name="Freeform 192"/>
              <p:cNvSpPr>
                <a:spLocks/>
              </p:cNvSpPr>
              <p:nvPr/>
            </p:nvSpPr>
            <p:spPr bwMode="auto">
              <a:xfrm>
                <a:off x="2396" y="1093"/>
                <a:ext cx="22" cy="153"/>
              </a:xfrm>
              <a:custGeom>
                <a:avLst/>
                <a:gdLst>
                  <a:gd name="T0" fmla="*/ 5 w 22"/>
                  <a:gd name="T1" fmla="*/ 0 h 153"/>
                  <a:gd name="T2" fmla="*/ 0 w 22"/>
                  <a:gd name="T3" fmla="*/ 3 h 153"/>
                  <a:gd name="T4" fmla="*/ 0 w 22"/>
                  <a:gd name="T5" fmla="*/ 150 h 153"/>
                  <a:gd name="T6" fmla="*/ 0 w 22"/>
                  <a:gd name="T7" fmla="*/ 150 h 153"/>
                  <a:gd name="T8" fmla="*/ 1 w 22"/>
                  <a:gd name="T9" fmla="*/ 150 h 153"/>
                  <a:gd name="T10" fmla="*/ 1 w 22"/>
                  <a:gd name="T11" fmla="*/ 150 h 153"/>
                  <a:gd name="T12" fmla="*/ 1 w 22"/>
                  <a:gd name="T13" fmla="*/ 150 h 153"/>
                  <a:gd name="T14" fmla="*/ 1 w 22"/>
                  <a:gd name="T15" fmla="*/ 150 h 153"/>
                  <a:gd name="T16" fmla="*/ 2 w 22"/>
                  <a:gd name="T17" fmla="*/ 150 h 153"/>
                  <a:gd name="T18" fmla="*/ 2 w 22"/>
                  <a:gd name="T19" fmla="*/ 150 h 153"/>
                  <a:gd name="T20" fmla="*/ 2 w 22"/>
                  <a:gd name="T21" fmla="*/ 150 h 153"/>
                  <a:gd name="T22" fmla="*/ 3 w 22"/>
                  <a:gd name="T23" fmla="*/ 150 h 153"/>
                  <a:gd name="T24" fmla="*/ 3 w 22"/>
                  <a:gd name="T25" fmla="*/ 150 h 153"/>
                  <a:gd name="T26" fmla="*/ 3 w 22"/>
                  <a:gd name="T27" fmla="*/ 150 h 153"/>
                  <a:gd name="T28" fmla="*/ 4 w 22"/>
                  <a:gd name="T29" fmla="*/ 150 h 153"/>
                  <a:gd name="T30" fmla="*/ 4 w 22"/>
                  <a:gd name="T31" fmla="*/ 150 h 153"/>
                  <a:gd name="T32" fmla="*/ 5 w 22"/>
                  <a:gd name="T33" fmla="*/ 150 h 153"/>
                  <a:gd name="T34" fmla="*/ 5 w 22"/>
                  <a:gd name="T35" fmla="*/ 150 h 153"/>
                  <a:gd name="T36" fmla="*/ 5 w 22"/>
                  <a:gd name="T37" fmla="*/ 150 h 153"/>
                  <a:gd name="T38" fmla="*/ 6 w 22"/>
                  <a:gd name="T39" fmla="*/ 151 h 153"/>
                  <a:gd name="T40" fmla="*/ 6 w 22"/>
                  <a:gd name="T41" fmla="*/ 151 h 153"/>
                  <a:gd name="T42" fmla="*/ 6 w 22"/>
                  <a:gd name="T43" fmla="*/ 151 h 153"/>
                  <a:gd name="T44" fmla="*/ 7 w 22"/>
                  <a:gd name="T45" fmla="*/ 151 h 153"/>
                  <a:gd name="T46" fmla="*/ 7 w 22"/>
                  <a:gd name="T47" fmla="*/ 151 h 153"/>
                  <a:gd name="T48" fmla="*/ 7 w 22"/>
                  <a:gd name="T49" fmla="*/ 151 h 153"/>
                  <a:gd name="T50" fmla="*/ 7 w 22"/>
                  <a:gd name="T51" fmla="*/ 151 h 153"/>
                  <a:gd name="T52" fmla="*/ 8 w 22"/>
                  <a:gd name="T53" fmla="*/ 152 h 153"/>
                  <a:gd name="T54" fmla="*/ 8 w 22"/>
                  <a:gd name="T55" fmla="*/ 152 h 153"/>
                  <a:gd name="T56" fmla="*/ 8 w 22"/>
                  <a:gd name="T57" fmla="*/ 152 h 153"/>
                  <a:gd name="T58" fmla="*/ 9 w 22"/>
                  <a:gd name="T59" fmla="*/ 152 h 153"/>
                  <a:gd name="T60" fmla="*/ 9 w 22"/>
                  <a:gd name="T61" fmla="*/ 153 h 153"/>
                  <a:gd name="T62" fmla="*/ 9 w 22"/>
                  <a:gd name="T63" fmla="*/ 153 h 153"/>
                  <a:gd name="T64" fmla="*/ 10 w 22"/>
                  <a:gd name="T65" fmla="*/ 153 h 153"/>
                  <a:gd name="T66" fmla="*/ 22 w 22"/>
                  <a:gd name="T67" fmla="*/ 9 h 153"/>
                  <a:gd name="T68" fmla="*/ 5 w 22"/>
                  <a:gd name="T69" fmla="*/ 0 h 15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"/>
                  <a:gd name="T106" fmla="*/ 0 h 153"/>
                  <a:gd name="T107" fmla="*/ 22 w 22"/>
                  <a:gd name="T108" fmla="*/ 153 h 15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" h="153">
                    <a:moveTo>
                      <a:pt x="5" y="0"/>
                    </a:moveTo>
                    <a:lnTo>
                      <a:pt x="0" y="3"/>
                    </a:lnTo>
                    <a:lnTo>
                      <a:pt x="0" y="150"/>
                    </a:lnTo>
                    <a:lnTo>
                      <a:pt x="1" y="150"/>
                    </a:lnTo>
                    <a:lnTo>
                      <a:pt x="2" y="150"/>
                    </a:lnTo>
                    <a:lnTo>
                      <a:pt x="3" y="150"/>
                    </a:lnTo>
                    <a:lnTo>
                      <a:pt x="4" y="150"/>
                    </a:lnTo>
                    <a:lnTo>
                      <a:pt x="5" y="150"/>
                    </a:lnTo>
                    <a:lnTo>
                      <a:pt x="6" y="151"/>
                    </a:lnTo>
                    <a:lnTo>
                      <a:pt x="7" y="151"/>
                    </a:lnTo>
                    <a:lnTo>
                      <a:pt x="8" y="152"/>
                    </a:lnTo>
                    <a:lnTo>
                      <a:pt x="9" y="152"/>
                    </a:lnTo>
                    <a:lnTo>
                      <a:pt x="9" y="153"/>
                    </a:lnTo>
                    <a:lnTo>
                      <a:pt x="10" y="153"/>
                    </a:lnTo>
                    <a:lnTo>
                      <a:pt x="22" y="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1C1C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136" name="Freeform 193"/>
              <p:cNvSpPr>
                <a:spLocks/>
              </p:cNvSpPr>
              <p:nvPr/>
            </p:nvSpPr>
            <p:spPr bwMode="auto">
              <a:xfrm>
                <a:off x="2452" y="1101"/>
                <a:ext cx="66" cy="181"/>
              </a:xfrm>
              <a:custGeom>
                <a:avLst/>
                <a:gdLst>
                  <a:gd name="T0" fmla="*/ 0 w 66"/>
                  <a:gd name="T1" fmla="*/ 41 h 181"/>
                  <a:gd name="T2" fmla="*/ 66 w 66"/>
                  <a:gd name="T3" fmla="*/ 0 h 181"/>
                  <a:gd name="T4" fmla="*/ 66 w 66"/>
                  <a:gd name="T5" fmla="*/ 142 h 181"/>
                  <a:gd name="T6" fmla="*/ 1 w 66"/>
                  <a:gd name="T7" fmla="*/ 181 h 181"/>
                  <a:gd name="T8" fmla="*/ 0 w 66"/>
                  <a:gd name="T9" fmla="*/ 41 h 18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6"/>
                  <a:gd name="T16" fmla="*/ 0 h 181"/>
                  <a:gd name="T17" fmla="*/ 66 w 66"/>
                  <a:gd name="T18" fmla="*/ 181 h 18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6" h="181">
                    <a:moveTo>
                      <a:pt x="0" y="41"/>
                    </a:moveTo>
                    <a:lnTo>
                      <a:pt x="66" y="0"/>
                    </a:lnTo>
                    <a:lnTo>
                      <a:pt x="66" y="142"/>
                    </a:lnTo>
                    <a:lnTo>
                      <a:pt x="1" y="181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B9B9B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137" name="Freeform 194"/>
              <p:cNvSpPr>
                <a:spLocks/>
              </p:cNvSpPr>
              <p:nvPr/>
            </p:nvSpPr>
            <p:spPr bwMode="auto">
              <a:xfrm>
                <a:off x="2403" y="1112"/>
                <a:ext cx="50" cy="170"/>
              </a:xfrm>
              <a:custGeom>
                <a:avLst/>
                <a:gdLst>
                  <a:gd name="T0" fmla="*/ 50 w 50"/>
                  <a:gd name="T1" fmla="*/ 29 h 170"/>
                  <a:gd name="T2" fmla="*/ 0 w 50"/>
                  <a:gd name="T3" fmla="*/ 0 h 170"/>
                  <a:gd name="T4" fmla="*/ 0 w 50"/>
                  <a:gd name="T5" fmla="*/ 142 h 170"/>
                  <a:gd name="T6" fmla="*/ 50 w 50"/>
                  <a:gd name="T7" fmla="*/ 170 h 170"/>
                  <a:gd name="T8" fmla="*/ 50 w 50"/>
                  <a:gd name="T9" fmla="*/ 29 h 17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0"/>
                  <a:gd name="T16" fmla="*/ 0 h 170"/>
                  <a:gd name="T17" fmla="*/ 50 w 50"/>
                  <a:gd name="T18" fmla="*/ 170 h 17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0" h="170">
                    <a:moveTo>
                      <a:pt x="50" y="29"/>
                    </a:moveTo>
                    <a:lnTo>
                      <a:pt x="0" y="0"/>
                    </a:lnTo>
                    <a:lnTo>
                      <a:pt x="0" y="142"/>
                    </a:lnTo>
                    <a:lnTo>
                      <a:pt x="50" y="170"/>
                    </a:lnTo>
                    <a:lnTo>
                      <a:pt x="50" y="29"/>
                    </a:lnTo>
                    <a:close/>
                  </a:path>
                </a:pathLst>
              </a:custGeom>
              <a:solidFill>
                <a:srgbClr val="F3F3F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138" name="Freeform 195"/>
              <p:cNvSpPr>
                <a:spLocks/>
              </p:cNvSpPr>
              <p:nvPr/>
            </p:nvSpPr>
            <p:spPr bwMode="auto">
              <a:xfrm>
                <a:off x="2407" y="1123"/>
                <a:ext cx="41" cy="57"/>
              </a:xfrm>
              <a:custGeom>
                <a:avLst/>
                <a:gdLst>
                  <a:gd name="T0" fmla="*/ 0 w 41"/>
                  <a:gd name="T1" fmla="*/ 0 h 57"/>
                  <a:gd name="T2" fmla="*/ 0 w 41"/>
                  <a:gd name="T3" fmla="*/ 34 h 57"/>
                  <a:gd name="T4" fmla="*/ 41 w 41"/>
                  <a:gd name="T5" fmla="*/ 57 h 57"/>
                  <a:gd name="T6" fmla="*/ 41 w 41"/>
                  <a:gd name="T7" fmla="*/ 22 h 57"/>
                  <a:gd name="T8" fmla="*/ 0 w 41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"/>
                  <a:gd name="T16" fmla="*/ 0 h 57"/>
                  <a:gd name="T17" fmla="*/ 41 w 41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" h="57">
                    <a:moveTo>
                      <a:pt x="0" y="0"/>
                    </a:moveTo>
                    <a:lnTo>
                      <a:pt x="0" y="34"/>
                    </a:lnTo>
                    <a:lnTo>
                      <a:pt x="41" y="57"/>
                    </a:lnTo>
                    <a:lnTo>
                      <a:pt x="41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139" name="Freeform 196"/>
              <p:cNvSpPr>
                <a:spLocks/>
              </p:cNvSpPr>
              <p:nvPr/>
            </p:nvSpPr>
            <p:spPr bwMode="auto">
              <a:xfrm>
                <a:off x="2363" y="1089"/>
                <a:ext cx="27" cy="158"/>
              </a:xfrm>
              <a:custGeom>
                <a:avLst/>
                <a:gdLst>
                  <a:gd name="T0" fmla="*/ 0 w 27"/>
                  <a:gd name="T1" fmla="*/ 0 h 158"/>
                  <a:gd name="T2" fmla="*/ 0 w 27"/>
                  <a:gd name="T3" fmla="*/ 142 h 158"/>
                  <a:gd name="T4" fmla="*/ 27 w 27"/>
                  <a:gd name="T5" fmla="*/ 158 h 158"/>
                  <a:gd name="T6" fmla="*/ 27 w 27"/>
                  <a:gd name="T7" fmla="*/ 15 h 158"/>
                  <a:gd name="T8" fmla="*/ 0 w 27"/>
                  <a:gd name="T9" fmla="*/ 0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"/>
                  <a:gd name="T16" fmla="*/ 0 h 158"/>
                  <a:gd name="T17" fmla="*/ 27 w 27"/>
                  <a:gd name="T18" fmla="*/ 158 h 15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" h="158">
                    <a:moveTo>
                      <a:pt x="0" y="0"/>
                    </a:moveTo>
                    <a:lnTo>
                      <a:pt x="0" y="142"/>
                    </a:lnTo>
                    <a:lnTo>
                      <a:pt x="27" y="158"/>
                    </a:lnTo>
                    <a:lnTo>
                      <a:pt x="27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3F3F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140" name="Freeform 197"/>
              <p:cNvSpPr>
                <a:spLocks/>
              </p:cNvSpPr>
              <p:nvPr/>
            </p:nvSpPr>
            <p:spPr bwMode="auto">
              <a:xfrm>
                <a:off x="2367" y="1100"/>
                <a:ext cx="21" cy="48"/>
              </a:xfrm>
              <a:custGeom>
                <a:avLst/>
                <a:gdLst>
                  <a:gd name="T0" fmla="*/ 0 w 21"/>
                  <a:gd name="T1" fmla="*/ 0 h 48"/>
                  <a:gd name="T2" fmla="*/ 0 w 21"/>
                  <a:gd name="T3" fmla="*/ 37 h 48"/>
                  <a:gd name="T4" fmla="*/ 21 w 21"/>
                  <a:gd name="T5" fmla="*/ 48 h 48"/>
                  <a:gd name="T6" fmla="*/ 21 w 21"/>
                  <a:gd name="T7" fmla="*/ 12 h 48"/>
                  <a:gd name="T8" fmla="*/ 0 w 21"/>
                  <a:gd name="T9" fmla="*/ 0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"/>
                  <a:gd name="T16" fmla="*/ 0 h 48"/>
                  <a:gd name="T17" fmla="*/ 21 w 21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" h="48">
                    <a:moveTo>
                      <a:pt x="0" y="0"/>
                    </a:moveTo>
                    <a:lnTo>
                      <a:pt x="0" y="37"/>
                    </a:lnTo>
                    <a:lnTo>
                      <a:pt x="21" y="48"/>
                    </a:lnTo>
                    <a:lnTo>
                      <a:pt x="21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141" name="Freeform 198"/>
              <p:cNvSpPr>
                <a:spLocks/>
              </p:cNvSpPr>
              <p:nvPr/>
            </p:nvSpPr>
            <p:spPr bwMode="auto">
              <a:xfrm>
                <a:off x="2407" y="1164"/>
                <a:ext cx="40" cy="36"/>
              </a:xfrm>
              <a:custGeom>
                <a:avLst/>
                <a:gdLst>
                  <a:gd name="T0" fmla="*/ 40 w 40"/>
                  <a:gd name="T1" fmla="*/ 34 h 36"/>
                  <a:gd name="T2" fmla="*/ 40 w 40"/>
                  <a:gd name="T3" fmla="*/ 35 h 36"/>
                  <a:gd name="T4" fmla="*/ 39 w 40"/>
                  <a:gd name="T5" fmla="*/ 35 h 36"/>
                  <a:gd name="T6" fmla="*/ 39 w 40"/>
                  <a:gd name="T7" fmla="*/ 35 h 36"/>
                  <a:gd name="T8" fmla="*/ 39 w 40"/>
                  <a:gd name="T9" fmla="*/ 35 h 36"/>
                  <a:gd name="T10" fmla="*/ 39 w 40"/>
                  <a:gd name="T11" fmla="*/ 35 h 36"/>
                  <a:gd name="T12" fmla="*/ 39 w 40"/>
                  <a:gd name="T13" fmla="*/ 36 h 36"/>
                  <a:gd name="T14" fmla="*/ 39 w 40"/>
                  <a:gd name="T15" fmla="*/ 36 h 36"/>
                  <a:gd name="T16" fmla="*/ 39 w 40"/>
                  <a:gd name="T17" fmla="*/ 36 h 36"/>
                  <a:gd name="T18" fmla="*/ 38 w 40"/>
                  <a:gd name="T19" fmla="*/ 36 h 36"/>
                  <a:gd name="T20" fmla="*/ 38 w 40"/>
                  <a:gd name="T21" fmla="*/ 36 h 36"/>
                  <a:gd name="T22" fmla="*/ 38 w 40"/>
                  <a:gd name="T23" fmla="*/ 36 h 36"/>
                  <a:gd name="T24" fmla="*/ 38 w 40"/>
                  <a:gd name="T25" fmla="*/ 36 h 36"/>
                  <a:gd name="T26" fmla="*/ 37 w 40"/>
                  <a:gd name="T27" fmla="*/ 36 h 36"/>
                  <a:gd name="T28" fmla="*/ 3 w 40"/>
                  <a:gd name="T29" fmla="*/ 17 h 36"/>
                  <a:gd name="T30" fmla="*/ 2 w 40"/>
                  <a:gd name="T31" fmla="*/ 17 h 36"/>
                  <a:gd name="T32" fmla="*/ 1 w 40"/>
                  <a:gd name="T33" fmla="*/ 16 h 36"/>
                  <a:gd name="T34" fmla="*/ 1 w 40"/>
                  <a:gd name="T35" fmla="*/ 16 h 36"/>
                  <a:gd name="T36" fmla="*/ 0 w 40"/>
                  <a:gd name="T37" fmla="*/ 15 h 36"/>
                  <a:gd name="T38" fmla="*/ 0 w 40"/>
                  <a:gd name="T39" fmla="*/ 14 h 36"/>
                  <a:gd name="T40" fmla="*/ 0 w 40"/>
                  <a:gd name="T41" fmla="*/ 14 h 36"/>
                  <a:gd name="T42" fmla="*/ 0 w 40"/>
                  <a:gd name="T43" fmla="*/ 13 h 36"/>
                  <a:gd name="T44" fmla="*/ 0 w 40"/>
                  <a:gd name="T45" fmla="*/ 12 h 36"/>
                  <a:gd name="T46" fmla="*/ 0 w 40"/>
                  <a:gd name="T47" fmla="*/ 2 h 36"/>
                  <a:gd name="T48" fmla="*/ 0 w 40"/>
                  <a:gd name="T49" fmla="*/ 2 h 36"/>
                  <a:gd name="T50" fmla="*/ 0 w 40"/>
                  <a:gd name="T51" fmla="*/ 2 h 36"/>
                  <a:gd name="T52" fmla="*/ 0 w 40"/>
                  <a:gd name="T53" fmla="*/ 1 h 36"/>
                  <a:gd name="T54" fmla="*/ 0 w 40"/>
                  <a:gd name="T55" fmla="*/ 1 h 36"/>
                  <a:gd name="T56" fmla="*/ 0 w 40"/>
                  <a:gd name="T57" fmla="*/ 1 h 36"/>
                  <a:gd name="T58" fmla="*/ 0 w 40"/>
                  <a:gd name="T59" fmla="*/ 1 h 36"/>
                  <a:gd name="T60" fmla="*/ 0 w 40"/>
                  <a:gd name="T61" fmla="*/ 1 h 36"/>
                  <a:gd name="T62" fmla="*/ 1 w 40"/>
                  <a:gd name="T63" fmla="*/ 1 h 36"/>
                  <a:gd name="T64" fmla="*/ 1 w 40"/>
                  <a:gd name="T65" fmla="*/ 0 h 36"/>
                  <a:gd name="T66" fmla="*/ 1 w 40"/>
                  <a:gd name="T67" fmla="*/ 0 h 36"/>
                  <a:gd name="T68" fmla="*/ 1 w 40"/>
                  <a:gd name="T69" fmla="*/ 0 h 36"/>
                  <a:gd name="T70" fmla="*/ 2 w 40"/>
                  <a:gd name="T71" fmla="*/ 1 h 36"/>
                  <a:gd name="T72" fmla="*/ 2 w 40"/>
                  <a:gd name="T73" fmla="*/ 1 h 36"/>
                  <a:gd name="T74" fmla="*/ 37 w 40"/>
                  <a:gd name="T75" fmla="*/ 19 h 36"/>
                  <a:gd name="T76" fmla="*/ 37 w 40"/>
                  <a:gd name="T77" fmla="*/ 20 h 36"/>
                  <a:gd name="T78" fmla="*/ 38 w 40"/>
                  <a:gd name="T79" fmla="*/ 20 h 36"/>
                  <a:gd name="T80" fmla="*/ 38 w 40"/>
                  <a:gd name="T81" fmla="*/ 21 h 36"/>
                  <a:gd name="T82" fmla="*/ 39 w 40"/>
                  <a:gd name="T83" fmla="*/ 21 h 36"/>
                  <a:gd name="T84" fmla="*/ 39 w 40"/>
                  <a:gd name="T85" fmla="*/ 22 h 36"/>
                  <a:gd name="T86" fmla="*/ 39 w 40"/>
                  <a:gd name="T87" fmla="*/ 23 h 36"/>
                  <a:gd name="T88" fmla="*/ 39 w 40"/>
                  <a:gd name="T89" fmla="*/ 23 h 36"/>
                  <a:gd name="T90" fmla="*/ 40 w 40"/>
                  <a:gd name="T91" fmla="*/ 24 h 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40"/>
                  <a:gd name="T139" fmla="*/ 0 h 36"/>
                  <a:gd name="T140" fmla="*/ 40 w 40"/>
                  <a:gd name="T141" fmla="*/ 36 h 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40" h="36">
                    <a:moveTo>
                      <a:pt x="40" y="34"/>
                    </a:moveTo>
                    <a:lnTo>
                      <a:pt x="40" y="34"/>
                    </a:lnTo>
                    <a:lnTo>
                      <a:pt x="40" y="35"/>
                    </a:lnTo>
                    <a:lnTo>
                      <a:pt x="39" y="35"/>
                    </a:lnTo>
                    <a:lnTo>
                      <a:pt x="39" y="36"/>
                    </a:lnTo>
                    <a:lnTo>
                      <a:pt x="38" y="36"/>
                    </a:lnTo>
                    <a:lnTo>
                      <a:pt x="37" y="36"/>
                    </a:lnTo>
                    <a:lnTo>
                      <a:pt x="3" y="17"/>
                    </a:lnTo>
                    <a:lnTo>
                      <a:pt x="2" y="17"/>
                    </a:lnTo>
                    <a:lnTo>
                      <a:pt x="2" y="16"/>
                    </a:lnTo>
                    <a:lnTo>
                      <a:pt x="1" y="16"/>
                    </a:lnTo>
                    <a:lnTo>
                      <a:pt x="1" y="15"/>
                    </a:lnTo>
                    <a:lnTo>
                      <a:pt x="0" y="15"/>
                    </a:lnTo>
                    <a:lnTo>
                      <a:pt x="0" y="14"/>
                    </a:lnTo>
                    <a:lnTo>
                      <a:pt x="0" y="13"/>
                    </a:lnTo>
                    <a:lnTo>
                      <a:pt x="0" y="1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37" y="19"/>
                    </a:lnTo>
                    <a:lnTo>
                      <a:pt x="37" y="20"/>
                    </a:lnTo>
                    <a:lnTo>
                      <a:pt x="38" y="20"/>
                    </a:lnTo>
                    <a:lnTo>
                      <a:pt x="38" y="21"/>
                    </a:lnTo>
                    <a:lnTo>
                      <a:pt x="39" y="21"/>
                    </a:lnTo>
                    <a:lnTo>
                      <a:pt x="39" y="22"/>
                    </a:lnTo>
                    <a:lnTo>
                      <a:pt x="39" y="23"/>
                    </a:lnTo>
                    <a:lnTo>
                      <a:pt x="40" y="24"/>
                    </a:lnTo>
                    <a:lnTo>
                      <a:pt x="40" y="34"/>
                    </a:lnTo>
                    <a:close/>
                  </a:path>
                </a:pathLst>
              </a:custGeom>
              <a:solidFill>
                <a:srgbClr val="EDA74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142" name="Freeform 199"/>
              <p:cNvSpPr>
                <a:spLocks/>
              </p:cNvSpPr>
              <p:nvPr/>
            </p:nvSpPr>
            <p:spPr bwMode="auto">
              <a:xfrm>
                <a:off x="2367" y="1101"/>
                <a:ext cx="21" cy="13"/>
              </a:xfrm>
              <a:custGeom>
                <a:avLst/>
                <a:gdLst>
                  <a:gd name="T0" fmla="*/ 0 w 21"/>
                  <a:gd name="T1" fmla="*/ 1 h 13"/>
                  <a:gd name="T2" fmla="*/ 0 w 21"/>
                  <a:gd name="T3" fmla="*/ 1 h 13"/>
                  <a:gd name="T4" fmla="*/ 0 w 21"/>
                  <a:gd name="T5" fmla="*/ 1 h 13"/>
                  <a:gd name="T6" fmla="*/ 0 w 21"/>
                  <a:gd name="T7" fmla="*/ 2 h 13"/>
                  <a:gd name="T8" fmla="*/ 0 w 21"/>
                  <a:gd name="T9" fmla="*/ 2 h 13"/>
                  <a:gd name="T10" fmla="*/ 0 w 21"/>
                  <a:gd name="T11" fmla="*/ 2 h 13"/>
                  <a:gd name="T12" fmla="*/ 0 w 21"/>
                  <a:gd name="T13" fmla="*/ 2 h 13"/>
                  <a:gd name="T14" fmla="*/ 1 w 21"/>
                  <a:gd name="T15" fmla="*/ 2 h 13"/>
                  <a:gd name="T16" fmla="*/ 19 w 21"/>
                  <a:gd name="T17" fmla="*/ 13 h 13"/>
                  <a:gd name="T18" fmla="*/ 19 w 21"/>
                  <a:gd name="T19" fmla="*/ 13 h 13"/>
                  <a:gd name="T20" fmla="*/ 19 w 21"/>
                  <a:gd name="T21" fmla="*/ 13 h 13"/>
                  <a:gd name="T22" fmla="*/ 20 w 21"/>
                  <a:gd name="T23" fmla="*/ 13 h 13"/>
                  <a:gd name="T24" fmla="*/ 20 w 21"/>
                  <a:gd name="T25" fmla="*/ 13 h 13"/>
                  <a:gd name="T26" fmla="*/ 20 w 21"/>
                  <a:gd name="T27" fmla="*/ 13 h 13"/>
                  <a:gd name="T28" fmla="*/ 20 w 21"/>
                  <a:gd name="T29" fmla="*/ 13 h 13"/>
                  <a:gd name="T30" fmla="*/ 20 w 21"/>
                  <a:gd name="T31" fmla="*/ 13 h 13"/>
                  <a:gd name="T32" fmla="*/ 20 w 21"/>
                  <a:gd name="T33" fmla="*/ 12 h 13"/>
                  <a:gd name="T34" fmla="*/ 21 w 21"/>
                  <a:gd name="T35" fmla="*/ 12 h 13"/>
                  <a:gd name="T36" fmla="*/ 21 w 21"/>
                  <a:gd name="T37" fmla="*/ 12 h 13"/>
                  <a:gd name="T38" fmla="*/ 21 w 21"/>
                  <a:gd name="T39" fmla="*/ 12 h 13"/>
                  <a:gd name="T40" fmla="*/ 21 w 21"/>
                  <a:gd name="T41" fmla="*/ 11 h 13"/>
                  <a:gd name="T42" fmla="*/ 21 w 21"/>
                  <a:gd name="T43" fmla="*/ 11 h 13"/>
                  <a:gd name="T44" fmla="*/ 20 w 21"/>
                  <a:gd name="T45" fmla="*/ 11 h 13"/>
                  <a:gd name="T46" fmla="*/ 20 w 21"/>
                  <a:gd name="T47" fmla="*/ 11 h 13"/>
                  <a:gd name="T48" fmla="*/ 20 w 21"/>
                  <a:gd name="T49" fmla="*/ 11 h 13"/>
                  <a:gd name="T50" fmla="*/ 2 w 21"/>
                  <a:gd name="T51" fmla="*/ 0 h 13"/>
                  <a:gd name="T52" fmla="*/ 2 w 21"/>
                  <a:gd name="T53" fmla="*/ 0 h 13"/>
                  <a:gd name="T54" fmla="*/ 1 w 21"/>
                  <a:gd name="T55" fmla="*/ 0 h 13"/>
                  <a:gd name="T56" fmla="*/ 1 w 21"/>
                  <a:gd name="T57" fmla="*/ 0 h 13"/>
                  <a:gd name="T58" fmla="*/ 1 w 21"/>
                  <a:gd name="T59" fmla="*/ 0 h 13"/>
                  <a:gd name="T60" fmla="*/ 1 w 21"/>
                  <a:gd name="T61" fmla="*/ 0 h 13"/>
                  <a:gd name="T62" fmla="*/ 1 w 21"/>
                  <a:gd name="T63" fmla="*/ 1 h 13"/>
                  <a:gd name="T64" fmla="*/ 0 w 21"/>
                  <a:gd name="T65" fmla="*/ 1 h 1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1"/>
                  <a:gd name="T100" fmla="*/ 0 h 13"/>
                  <a:gd name="T101" fmla="*/ 21 w 21"/>
                  <a:gd name="T102" fmla="*/ 13 h 1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1" h="13">
                    <a:moveTo>
                      <a:pt x="0" y="1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9" y="13"/>
                    </a:lnTo>
                    <a:lnTo>
                      <a:pt x="20" y="13"/>
                    </a:lnTo>
                    <a:lnTo>
                      <a:pt x="20" y="12"/>
                    </a:lnTo>
                    <a:lnTo>
                      <a:pt x="21" y="12"/>
                    </a:lnTo>
                    <a:lnTo>
                      <a:pt x="21" y="11"/>
                    </a:lnTo>
                    <a:lnTo>
                      <a:pt x="20" y="1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F9E9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143" name="Freeform 200"/>
              <p:cNvSpPr>
                <a:spLocks/>
              </p:cNvSpPr>
              <p:nvPr/>
            </p:nvSpPr>
            <p:spPr bwMode="auto">
              <a:xfrm>
                <a:off x="2367" y="1108"/>
                <a:ext cx="21" cy="12"/>
              </a:xfrm>
              <a:custGeom>
                <a:avLst/>
                <a:gdLst>
                  <a:gd name="T0" fmla="*/ 0 w 21"/>
                  <a:gd name="T1" fmla="*/ 0 h 12"/>
                  <a:gd name="T2" fmla="*/ 0 w 21"/>
                  <a:gd name="T3" fmla="*/ 0 h 12"/>
                  <a:gd name="T4" fmla="*/ 0 w 21"/>
                  <a:gd name="T5" fmla="*/ 1 h 12"/>
                  <a:gd name="T6" fmla="*/ 0 w 21"/>
                  <a:gd name="T7" fmla="*/ 1 h 12"/>
                  <a:gd name="T8" fmla="*/ 0 w 21"/>
                  <a:gd name="T9" fmla="*/ 1 h 12"/>
                  <a:gd name="T10" fmla="*/ 0 w 21"/>
                  <a:gd name="T11" fmla="*/ 1 h 12"/>
                  <a:gd name="T12" fmla="*/ 0 w 21"/>
                  <a:gd name="T13" fmla="*/ 1 h 12"/>
                  <a:gd name="T14" fmla="*/ 1 w 21"/>
                  <a:gd name="T15" fmla="*/ 2 h 12"/>
                  <a:gd name="T16" fmla="*/ 19 w 21"/>
                  <a:gd name="T17" fmla="*/ 12 h 12"/>
                  <a:gd name="T18" fmla="*/ 19 w 21"/>
                  <a:gd name="T19" fmla="*/ 12 h 12"/>
                  <a:gd name="T20" fmla="*/ 19 w 21"/>
                  <a:gd name="T21" fmla="*/ 12 h 12"/>
                  <a:gd name="T22" fmla="*/ 20 w 21"/>
                  <a:gd name="T23" fmla="*/ 12 h 12"/>
                  <a:gd name="T24" fmla="*/ 20 w 21"/>
                  <a:gd name="T25" fmla="*/ 12 h 12"/>
                  <a:gd name="T26" fmla="*/ 20 w 21"/>
                  <a:gd name="T27" fmla="*/ 12 h 12"/>
                  <a:gd name="T28" fmla="*/ 20 w 21"/>
                  <a:gd name="T29" fmla="*/ 12 h 12"/>
                  <a:gd name="T30" fmla="*/ 20 w 21"/>
                  <a:gd name="T31" fmla="*/ 12 h 12"/>
                  <a:gd name="T32" fmla="*/ 20 w 21"/>
                  <a:gd name="T33" fmla="*/ 11 h 12"/>
                  <a:gd name="T34" fmla="*/ 21 w 21"/>
                  <a:gd name="T35" fmla="*/ 11 h 12"/>
                  <a:gd name="T36" fmla="*/ 21 w 21"/>
                  <a:gd name="T37" fmla="*/ 11 h 12"/>
                  <a:gd name="T38" fmla="*/ 21 w 21"/>
                  <a:gd name="T39" fmla="*/ 11 h 12"/>
                  <a:gd name="T40" fmla="*/ 21 w 21"/>
                  <a:gd name="T41" fmla="*/ 11 h 12"/>
                  <a:gd name="T42" fmla="*/ 21 w 21"/>
                  <a:gd name="T43" fmla="*/ 10 h 12"/>
                  <a:gd name="T44" fmla="*/ 20 w 21"/>
                  <a:gd name="T45" fmla="*/ 10 h 12"/>
                  <a:gd name="T46" fmla="*/ 20 w 21"/>
                  <a:gd name="T47" fmla="*/ 10 h 12"/>
                  <a:gd name="T48" fmla="*/ 20 w 21"/>
                  <a:gd name="T49" fmla="*/ 10 h 12"/>
                  <a:gd name="T50" fmla="*/ 2 w 21"/>
                  <a:gd name="T51" fmla="*/ 0 h 12"/>
                  <a:gd name="T52" fmla="*/ 2 w 21"/>
                  <a:gd name="T53" fmla="*/ 0 h 12"/>
                  <a:gd name="T54" fmla="*/ 1 w 21"/>
                  <a:gd name="T55" fmla="*/ 0 h 12"/>
                  <a:gd name="T56" fmla="*/ 1 w 21"/>
                  <a:gd name="T57" fmla="*/ 0 h 12"/>
                  <a:gd name="T58" fmla="*/ 1 w 21"/>
                  <a:gd name="T59" fmla="*/ 0 h 12"/>
                  <a:gd name="T60" fmla="*/ 1 w 21"/>
                  <a:gd name="T61" fmla="*/ 0 h 12"/>
                  <a:gd name="T62" fmla="*/ 1 w 21"/>
                  <a:gd name="T63" fmla="*/ 0 h 12"/>
                  <a:gd name="T64" fmla="*/ 0 w 21"/>
                  <a:gd name="T65" fmla="*/ 0 h 1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1"/>
                  <a:gd name="T100" fmla="*/ 0 h 12"/>
                  <a:gd name="T101" fmla="*/ 21 w 21"/>
                  <a:gd name="T102" fmla="*/ 12 h 1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1"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19" y="12"/>
                    </a:lnTo>
                    <a:lnTo>
                      <a:pt x="20" y="12"/>
                    </a:lnTo>
                    <a:lnTo>
                      <a:pt x="20" y="11"/>
                    </a:lnTo>
                    <a:lnTo>
                      <a:pt x="21" y="11"/>
                    </a:lnTo>
                    <a:lnTo>
                      <a:pt x="21" y="10"/>
                    </a:lnTo>
                    <a:lnTo>
                      <a:pt x="20" y="1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F9E9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144" name="Freeform 201"/>
              <p:cNvSpPr>
                <a:spLocks/>
              </p:cNvSpPr>
              <p:nvPr/>
            </p:nvSpPr>
            <p:spPr bwMode="auto">
              <a:xfrm>
                <a:off x="2367" y="1114"/>
                <a:ext cx="21" cy="12"/>
              </a:xfrm>
              <a:custGeom>
                <a:avLst/>
                <a:gdLst>
                  <a:gd name="T0" fmla="*/ 0 w 21"/>
                  <a:gd name="T1" fmla="*/ 0 h 12"/>
                  <a:gd name="T2" fmla="*/ 0 w 21"/>
                  <a:gd name="T3" fmla="*/ 1 h 12"/>
                  <a:gd name="T4" fmla="*/ 0 w 21"/>
                  <a:gd name="T5" fmla="*/ 1 h 12"/>
                  <a:gd name="T6" fmla="*/ 0 w 21"/>
                  <a:gd name="T7" fmla="*/ 1 h 12"/>
                  <a:gd name="T8" fmla="*/ 0 w 21"/>
                  <a:gd name="T9" fmla="*/ 1 h 12"/>
                  <a:gd name="T10" fmla="*/ 0 w 21"/>
                  <a:gd name="T11" fmla="*/ 1 h 12"/>
                  <a:gd name="T12" fmla="*/ 0 w 21"/>
                  <a:gd name="T13" fmla="*/ 2 h 12"/>
                  <a:gd name="T14" fmla="*/ 1 w 21"/>
                  <a:gd name="T15" fmla="*/ 2 h 12"/>
                  <a:gd name="T16" fmla="*/ 19 w 21"/>
                  <a:gd name="T17" fmla="*/ 12 h 12"/>
                  <a:gd name="T18" fmla="*/ 19 w 21"/>
                  <a:gd name="T19" fmla="*/ 12 h 12"/>
                  <a:gd name="T20" fmla="*/ 19 w 21"/>
                  <a:gd name="T21" fmla="*/ 12 h 12"/>
                  <a:gd name="T22" fmla="*/ 20 w 21"/>
                  <a:gd name="T23" fmla="*/ 12 h 12"/>
                  <a:gd name="T24" fmla="*/ 20 w 21"/>
                  <a:gd name="T25" fmla="*/ 12 h 12"/>
                  <a:gd name="T26" fmla="*/ 20 w 21"/>
                  <a:gd name="T27" fmla="*/ 12 h 12"/>
                  <a:gd name="T28" fmla="*/ 20 w 21"/>
                  <a:gd name="T29" fmla="*/ 12 h 12"/>
                  <a:gd name="T30" fmla="*/ 20 w 21"/>
                  <a:gd name="T31" fmla="*/ 12 h 12"/>
                  <a:gd name="T32" fmla="*/ 20 w 21"/>
                  <a:gd name="T33" fmla="*/ 12 h 12"/>
                  <a:gd name="T34" fmla="*/ 21 w 21"/>
                  <a:gd name="T35" fmla="*/ 11 h 12"/>
                  <a:gd name="T36" fmla="*/ 21 w 21"/>
                  <a:gd name="T37" fmla="*/ 11 h 12"/>
                  <a:gd name="T38" fmla="*/ 21 w 21"/>
                  <a:gd name="T39" fmla="*/ 11 h 12"/>
                  <a:gd name="T40" fmla="*/ 21 w 21"/>
                  <a:gd name="T41" fmla="*/ 11 h 12"/>
                  <a:gd name="T42" fmla="*/ 21 w 21"/>
                  <a:gd name="T43" fmla="*/ 11 h 12"/>
                  <a:gd name="T44" fmla="*/ 20 w 21"/>
                  <a:gd name="T45" fmla="*/ 10 h 12"/>
                  <a:gd name="T46" fmla="*/ 20 w 21"/>
                  <a:gd name="T47" fmla="*/ 10 h 12"/>
                  <a:gd name="T48" fmla="*/ 20 w 21"/>
                  <a:gd name="T49" fmla="*/ 10 h 12"/>
                  <a:gd name="T50" fmla="*/ 2 w 21"/>
                  <a:gd name="T51" fmla="*/ 0 h 12"/>
                  <a:gd name="T52" fmla="*/ 2 w 21"/>
                  <a:gd name="T53" fmla="*/ 0 h 12"/>
                  <a:gd name="T54" fmla="*/ 1 w 21"/>
                  <a:gd name="T55" fmla="*/ 0 h 12"/>
                  <a:gd name="T56" fmla="*/ 1 w 21"/>
                  <a:gd name="T57" fmla="*/ 0 h 12"/>
                  <a:gd name="T58" fmla="*/ 1 w 21"/>
                  <a:gd name="T59" fmla="*/ 0 h 12"/>
                  <a:gd name="T60" fmla="*/ 1 w 21"/>
                  <a:gd name="T61" fmla="*/ 0 h 12"/>
                  <a:gd name="T62" fmla="*/ 1 w 21"/>
                  <a:gd name="T63" fmla="*/ 0 h 12"/>
                  <a:gd name="T64" fmla="*/ 0 w 21"/>
                  <a:gd name="T65" fmla="*/ 0 h 1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1"/>
                  <a:gd name="T100" fmla="*/ 0 h 12"/>
                  <a:gd name="T101" fmla="*/ 21 w 21"/>
                  <a:gd name="T102" fmla="*/ 12 h 1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1"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9" y="12"/>
                    </a:lnTo>
                    <a:lnTo>
                      <a:pt x="20" y="12"/>
                    </a:lnTo>
                    <a:lnTo>
                      <a:pt x="21" y="12"/>
                    </a:lnTo>
                    <a:lnTo>
                      <a:pt x="21" y="11"/>
                    </a:lnTo>
                    <a:lnTo>
                      <a:pt x="20" y="1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F9E9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145" name="Freeform 202"/>
              <p:cNvSpPr>
                <a:spLocks/>
              </p:cNvSpPr>
              <p:nvPr/>
            </p:nvSpPr>
            <p:spPr bwMode="auto">
              <a:xfrm>
                <a:off x="2367" y="1120"/>
                <a:ext cx="21" cy="12"/>
              </a:xfrm>
              <a:custGeom>
                <a:avLst/>
                <a:gdLst>
                  <a:gd name="T0" fmla="*/ 0 w 21"/>
                  <a:gd name="T1" fmla="*/ 1 h 12"/>
                  <a:gd name="T2" fmla="*/ 0 w 21"/>
                  <a:gd name="T3" fmla="*/ 1 h 12"/>
                  <a:gd name="T4" fmla="*/ 0 w 21"/>
                  <a:gd name="T5" fmla="*/ 1 h 12"/>
                  <a:gd name="T6" fmla="*/ 0 w 21"/>
                  <a:gd name="T7" fmla="*/ 1 h 12"/>
                  <a:gd name="T8" fmla="*/ 0 w 21"/>
                  <a:gd name="T9" fmla="*/ 1 h 12"/>
                  <a:gd name="T10" fmla="*/ 0 w 21"/>
                  <a:gd name="T11" fmla="*/ 2 h 12"/>
                  <a:gd name="T12" fmla="*/ 0 w 21"/>
                  <a:gd name="T13" fmla="*/ 2 h 12"/>
                  <a:gd name="T14" fmla="*/ 1 w 21"/>
                  <a:gd name="T15" fmla="*/ 2 h 12"/>
                  <a:gd name="T16" fmla="*/ 19 w 21"/>
                  <a:gd name="T17" fmla="*/ 12 h 12"/>
                  <a:gd name="T18" fmla="*/ 19 w 21"/>
                  <a:gd name="T19" fmla="*/ 12 h 12"/>
                  <a:gd name="T20" fmla="*/ 19 w 21"/>
                  <a:gd name="T21" fmla="*/ 12 h 12"/>
                  <a:gd name="T22" fmla="*/ 20 w 21"/>
                  <a:gd name="T23" fmla="*/ 12 h 12"/>
                  <a:gd name="T24" fmla="*/ 20 w 21"/>
                  <a:gd name="T25" fmla="*/ 12 h 12"/>
                  <a:gd name="T26" fmla="*/ 20 w 21"/>
                  <a:gd name="T27" fmla="*/ 12 h 12"/>
                  <a:gd name="T28" fmla="*/ 20 w 21"/>
                  <a:gd name="T29" fmla="*/ 12 h 12"/>
                  <a:gd name="T30" fmla="*/ 20 w 21"/>
                  <a:gd name="T31" fmla="*/ 12 h 12"/>
                  <a:gd name="T32" fmla="*/ 20 w 21"/>
                  <a:gd name="T33" fmla="*/ 12 h 12"/>
                  <a:gd name="T34" fmla="*/ 21 w 21"/>
                  <a:gd name="T35" fmla="*/ 12 h 12"/>
                  <a:gd name="T36" fmla="*/ 21 w 21"/>
                  <a:gd name="T37" fmla="*/ 11 h 12"/>
                  <a:gd name="T38" fmla="*/ 21 w 21"/>
                  <a:gd name="T39" fmla="*/ 11 h 12"/>
                  <a:gd name="T40" fmla="*/ 21 w 21"/>
                  <a:gd name="T41" fmla="*/ 11 h 12"/>
                  <a:gd name="T42" fmla="*/ 21 w 21"/>
                  <a:gd name="T43" fmla="*/ 11 h 12"/>
                  <a:gd name="T44" fmla="*/ 20 w 21"/>
                  <a:gd name="T45" fmla="*/ 11 h 12"/>
                  <a:gd name="T46" fmla="*/ 20 w 21"/>
                  <a:gd name="T47" fmla="*/ 10 h 12"/>
                  <a:gd name="T48" fmla="*/ 20 w 21"/>
                  <a:gd name="T49" fmla="*/ 10 h 12"/>
                  <a:gd name="T50" fmla="*/ 2 w 21"/>
                  <a:gd name="T51" fmla="*/ 0 h 12"/>
                  <a:gd name="T52" fmla="*/ 2 w 21"/>
                  <a:gd name="T53" fmla="*/ 0 h 12"/>
                  <a:gd name="T54" fmla="*/ 1 w 21"/>
                  <a:gd name="T55" fmla="*/ 0 h 12"/>
                  <a:gd name="T56" fmla="*/ 1 w 21"/>
                  <a:gd name="T57" fmla="*/ 0 h 12"/>
                  <a:gd name="T58" fmla="*/ 1 w 21"/>
                  <a:gd name="T59" fmla="*/ 0 h 12"/>
                  <a:gd name="T60" fmla="*/ 1 w 21"/>
                  <a:gd name="T61" fmla="*/ 0 h 12"/>
                  <a:gd name="T62" fmla="*/ 1 w 21"/>
                  <a:gd name="T63" fmla="*/ 0 h 12"/>
                  <a:gd name="T64" fmla="*/ 0 w 21"/>
                  <a:gd name="T65" fmla="*/ 0 h 1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1"/>
                  <a:gd name="T100" fmla="*/ 0 h 12"/>
                  <a:gd name="T101" fmla="*/ 21 w 21"/>
                  <a:gd name="T102" fmla="*/ 12 h 1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1" h="12">
                    <a:moveTo>
                      <a:pt x="0" y="0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9" y="12"/>
                    </a:lnTo>
                    <a:lnTo>
                      <a:pt x="20" y="12"/>
                    </a:lnTo>
                    <a:lnTo>
                      <a:pt x="21" y="12"/>
                    </a:lnTo>
                    <a:lnTo>
                      <a:pt x="21" y="11"/>
                    </a:lnTo>
                    <a:lnTo>
                      <a:pt x="20" y="11"/>
                    </a:lnTo>
                    <a:lnTo>
                      <a:pt x="20" y="1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F9E9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146" name="Freeform 203"/>
              <p:cNvSpPr>
                <a:spLocks/>
              </p:cNvSpPr>
              <p:nvPr/>
            </p:nvSpPr>
            <p:spPr bwMode="auto">
              <a:xfrm>
                <a:off x="2367" y="1126"/>
                <a:ext cx="21" cy="13"/>
              </a:xfrm>
              <a:custGeom>
                <a:avLst/>
                <a:gdLst>
                  <a:gd name="T0" fmla="*/ 0 w 21"/>
                  <a:gd name="T1" fmla="*/ 1 h 13"/>
                  <a:gd name="T2" fmla="*/ 0 w 21"/>
                  <a:gd name="T3" fmla="*/ 1 h 13"/>
                  <a:gd name="T4" fmla="*/ 0 w 21"/>
                  <a:gd name="T5" fmla="*/ 1 h 13"/>
                  <a:gd name="T6" fmla="*/ 0 w 21"/>
                  <a:gd name="T7" fmla="*/ 1 h 13"/>
                  <a:gd name="T8" fmla="*/ 0 w 21"/>
                  <a:gd name="T9" fmla="*/ 2 h 13"/>
                  <a:gd name="T10" fmla="*/ 0 w 21"/>
                  <a:gd name="T11" fmla="*/ 2 h 13"/>
                  <a:gd name="T12" fmla="*/ 0 w 21"/>
                  <a:gd name="T13" fmla="*/ 2 h 13"/>
                  <a:gd name="T14" fmla="*/ 1 w 21"/>
                  <a:gd name="T15" fmla="*/ 2 h 13"/>
                  <a:gd name="T16" fmla="*/ 19 w 21"/>
                  <a:gd name="T17" fmla="*/ 12 h 13"/>
                  <a:gd name="T18" fmla="*/ 19 w 21"/>
                  <a:gd name="T19" fmla="*/ 13 h 13"/>
                  <a:gd name="T20" fmla="*/ 19 w 21"/>
                  <a:gd name="T21" fmla="*/ 13 h 13"/>
                  <a:gd name="T22" fmla="*/ 20 w 21"/>
                  <a:gd name="T23" fmla="*/ 13 h 13"/>
                  <a:gd name="T24" fmla="*/ 20 w 21"/>
                  <a:gd name="T25" fmla="*/ 13 h 13"/>
                  <a:gd name="T26" fmla="*/ 20 w 21"/>
                  <a:gd name="T27" fmla="*/ 13 h 13"/>
                  <a:gd name="T28" fmla="*/ 20 w 21"/>
                  <a:gd name="T29" fmla="*/ 12 h 13"/>
                  <a:gd name="T30" fmla="*/ 20 w 21"/>
                  <a:gd name="T31" fmla="*/ 12 h 13"/>
                  <a:gd name="T32" fmla="*/ 20 w 21"/>
                  <a:gd name="T33" fmla="*/ 12 h 13"/>
                  <a:gd name="T34" fmla="*/ 21 w 21"/>
                  <a:gd name="T35" fmla="*/ 12 h 13"/>
                  <a:gd name="T36" fmla="*/ 21 w 21"/>
                  <a:gd name="T37" fmla="*/ 12 h 13"/>
                  <a:gd name="T38" fmla="*/ 21 w 21"/>
                  <a:gd name="T39" fmla="*/ 11 h 13"/>
                  <a:gd name="T40" fmla="*/ 21 w 21"/>
                  <a:gd name="T41" fmla="*/ 11 h 13"/>
                  <a:gd name="T42" fmla="*/ 21 w 21"/>
                  <a:gd name="T43" fmla="*/ 11 h 13"/>
                  <a:gd name="T44" fmla="*/ 20 w 21"/>
                  <a:gd name="T45" fmla="*/ 11 h 13"/>
                  <a:gd name="T46" fmla="*/ 20 w 21"/>
                  <a:gd name="T47" fmla="*/ 11 h 13"/>
                  <a:gd name="T48" fmla="*/ 20 w 21"/>
                  <a:gd name="T49" fmla="*/ 10 h 13"/>
                  <a:gd name="T50" fmla="*/ 2 w 21"/>
                  <a:gd name="T51" fmla="*/ 0 h 13"/>
                  <a:gd name="T52" fmla="*/ 2 w 21"/>
                  <a:gd name="T53" fmla="*/ 0 h 13"/>
                  <a:gd name="T54" fmla="*/ 1 w 21"/>
                  <a:gd name="T55" fmla="*/ 0 h 13"/>
                  <a:gd name="T56" fmla="*/ 1 w 21"/>
                  <a:gd name="T57" fmla="*/ 0 h 13"/>
                  <a:gd name="T58" fmla="*/ 1 w 21"/>
                  <a:gd name="T59" fmla="*/ 0 h 13"/>
                  <a:gd name="T60" fmla="*/ 1 w 21"/>
                  <a:gd name="T61" fmla="*/ 0 h 13"/>
                  <a:gd name="T62" fmla="*/ 1 w 21"/>
                  <a:gd name="T63" fmla="*/ 0 h 13"/>
                  <a:gd name="T64" fmla="*/ 0 w 21"/>
                  <a:gd name="T65" fmla="*/ 1 h 1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1"/>
                  <a:gd name="T100" fmla="*/ 0 h 13"/>
                  <a:gd name="T101" fmla="*/ 21 w 21"/>
                  <a:gd name="T102" fmla="*/ 13 h 1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1" h="13">
                    <a:moveTo>
                      <a:pt x="0" y="1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9" y="12"/>
                    </a:lnTo>
                    <a:lnTo>
                      <a:pt x="19" y="13"/>
                    </a:lnTo>
                    <a:lnTo>
                      <a:pt x="20" y="13"/>
                    </a:lnTo>
                    <a:lnTo>
                      <a:pt x="20" y="12"/>
                    </a:lnTo>
                    <a:lnTo>
                      <a:pt x="21" y="12"/>
                    </a:lnTo>
                    <a:lnTo>
                      <a:pt x="21" y="11"/>
                    </a:lnTo>
                    <a:lnTo>
                      <a:pt x="20" y="11"/>
                    </a:lnTo>
                    <a:lnTo>
                      <a:pt x="20" y="1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F9E9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147" name="Freeform 204"/>
              <p:cNvSpPr>
                <a:spLocks/>
              </p:cNvSpPr>
              <p:nvPr/>
            </p:nvSpPr>
            <p:spPr bwMode="auto">
              <a:xfrm>
                <a:off x="2367" y="1132"/>
                <a:ext cx="21" cy="13"/>
              </a:xfrm>
              <a:custGeom>
                <a:avLst/>
                <a:gdLst>
                  <a:gd name="T0" fmla="*/ 0 w 21"/>
                  <a:gd name="T1" fmla="*/ 1 h 13"/>
                  <a:gd name="T2" fmla="*/ 0 w 21"/>
                  <a:gd name="T3" fmla="*/ 1 h 13"/>
                  <a:gd name="T4" fmla="*/ 0 w 21"/>
                  <a:gd name="T5" fmla="*/ 1 h 13"/>
                  <a:gd name="T6" fmla="*/ 0 w 21"/>
                  <a:gd name="T7" fmla="*/ 2 h 13"/>
                  <a:gd name="T8" fmla="*/ 0 w 21"/>
                  <a:gd name="T9" fmla="*/ 2 h 13"/>
                  <a:gd name="T10" fmla="*/ 0 w 21"/>
                  <a:gd name="T11" fmla="*/ 2 h 13"/>
                  <a:gd name="T12" fmla="*/ 0 w 21"/>
                  <a:gd name="T13" fmla="*/ 2 h 13"/>
                  <a:gd name="T14" fmla="*/ 1 w 21"/>
                  <a:gd name="T15" fmla="*/ 2 h 13"/>
                  <a:gd name="T16" fmla="*/ 19 w 21"/>
                  <a:gd name="T17" fmla="*/ 13 h 13"/>
                  <a:gd name="T18" fmla="*/ 19 w 21"/>
                  <a:gd name="T19" fmla="*/ 13 h 13"/>
                  <a:gd name="T20" fmla="*/ 19 w 21"/>
                  <a:gd name="T21" fmla="*/ 13 h 13"/>
                  <a:gd name="T22" fmla="*/ 20 w 21"/>
                  <a:gd name="T23" fmla="*/ 13 h 13"/>
                  <a:gd name="T24" fmla="*/ 20 w 21"/>
                  <a:gd name="T25" fmla="*/ 13 h 13"/>
                  <a:gd name="T26" fmla="*/ 20 w 21"/>
                  <a:gd name="T27" fmla="*/ 13 h 13"/>
                  <a:gd name="T28" fmla="*/ 20 w 21"/>
                  <a:gd name="T29" fmla="*/ 13 h 13"/>
                  <a:gd name="T30" fmla="*/ 20 w 21"/>
                  <a:gd name="T31" fmla="*/ 12 h 13"/>
                  <a:gd name="T32" fmla="*/ 20 w 21"/>
                  <a:gd name="T33" fmla="*/ 12 h 13"/>
                  <a:gd name="T34" fmla="*/ 21 w 21"/>
                  <a:gd name="T35" fmla="*/ 12 h 13"/>
                  <a:gd name="T36" fmla="*/ 21 w 21"/>
                  <a:gd name="T37" fmla="*/ 12 h 13"/>
                  <a:gd name="T38" fmla="*/ 21 w 21"/>
                  <a:gd name="T39" fmla="*/ 12 h 13"/>
                  <a:gd name="T40" fmla="*/ 21 w 21"/>
                  <a:gd name="T41" fmla="*/ 11 h 13"/>
                  <a:gd name="T42" fmla="*/ 21 w 21"/>
                  <a:gd name="T43" fmla="*/ 11 h 13"/>
                  <a:gd name="T44" fmla="*/ 20 w 21"/>
                  <a:gd name="T45" fmla="*/ 11 h 13"/>
                  <a:gd name="T46" fmla="*/ 20 w 21"/>
                  <a:gd name="T47" fmla="*/ 11 h 13"/>
                  <a:gd name="T48" fmla="*/ 20 w 21"/>
                  <a:gd name="T49" fmla="*/ 11 h 13"/>
                  <a:gd name="T50" fmla="*/ 2 w 21"/>
                  <a:gd name="T51" fmla="*/ 0 h 13"/>
                  <a:gd name="T52" fmla="*/ 2 w 21"/>
                  <a:gd name="T53" fmla="*/ 0 h 13"/>
                  <a:gd name="T54" fmla="*/ 1 w 21"/>
                  <a:gd name="T55" fmla="*/ 0 h 13"/>
                  <a:gd name="T56" fmla="*/ 1 w 21"/>
                  <a:gd name="T57" fmla="*/ 0 h 13"/>
                  <a:gd name="T58" fmla="*/ 1 w 21"/>
                  <a:gd name="T59" fmla="*/ 0 h 13"/>
                  <a:gd name="T60" fmla="*/ 1 w 21"/>
                  <a:gd name="T61" fmla="*/ 0 h 13"/>
                  <a:gd name="T62" fmla="*/ 1 w 21"/>
                  <a:gd name="T63" fmla="*/ 1 h 13"/>
                  <a:gd name="T64" fmla="*/ 0 w 21"/>
                  <a:gd name="T65" fmla="*/ 1 h 1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1"/>
                  <a:gd name="T100" fmla="*/ 0 h 13"/>
                  <a:gd name="T101" fmla="*/ 21 w 21"/>
                  <a:gd name="T102" fmla="*/ 13 h 1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1" h="13">
                    <a:moveTo>
                      <a:pt x="0" y="1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9" y="13"/>
                    </a:lnTo>
                    <a:lnTo>
                      <a:pt x="20" y="13"/>
                    </a:lnTo>
                    <a:lnTo>
                      <a:pt x="20" y="12"/>
                    </a:lnTo>
                    <a:lnTo>
                      <a:pt x="21" y="12"/>
                    </a:lnTo>
                    <a:lnTo>
                      <a:pt x="21" y="11"/>
                    </a:lnTo>
                    <a:lnTo>
                      <a:pt x="20" y="1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F9E9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148" name="Freeform 205"/>
              <p:cNvSpPr>
                <a:spLocks/>
              </p:cNvSpPr>
              <p:nvPr/>
            </p:nvSpPr>
            <p:spPr bwMode="auto">
              <a:xfrm>
                <a:off x="2407" y="1123"/>
                <a:ext cx="41" cy="23"/>
              </a:xfrm>
              <a:custGeom>
                <a:avLst/>
                <a:gdLst>
                  <a:gd name="T0" fmla="*/ 0 w 41"/>
                  <a:gd name="T1" fmla="*/ 0 h 23"/>
                  <a:gd name="T2" fmla="*/ 0 w 41"/>
                  <a:gd name="T3" fmla="*/ 1 h 23"/>
                  <a:gd name="T4" fmla="*/ 0 w 41"/>
                  <a:gd name="T5" fmla="*/ 1 h 23"/>
                  <a:gd name="T6" fmla="*/ 0 w 41"/>
                  <a:gd name="T7" fmla="*/ 1 h 23"/>
                  <a:gd name="T8" fmla="*/ 0 w 41"/>
                  <a:gd name="T9" fmla="*/ 1 h 23"/>
                  <a:gd name="T10" fmla="*/ 0 w 41"/>
                  <a:gd name="T11" fmla="*/ 1 h 23"/>
                  <a:gd name="T12" fmla="*/ 0 w 41"/>
                  <a:gd name="T13" fmla="*/ 2 h 23"/>
                  <a:gd name="T14" fmla="*/ 1 w 41"/>
                  <a:gd name="T15" fmla="*/ 2 h 23"/>
                  <a:gd name="T16" fmla="*/ 39 w 41"/>
                  <a:gd name="T17" fmla="*/ 23 h 23"/>
                  <a:gd name="T18" fmla="*/ 40 w 41"/>
                  <a:gd name="T19" fmla="*/ 23 h 23"/>
                  <a:gd name="T20" fmla="*/ 40 w 41"/>
                  <a:gd name="T21" fmla="*/ 23 h 23"/>
                  <a:gd name="T22" fmla="*/ 40 w 41"/>
                  <a:gd name="T23" fmla="*/ 23 h 23"/>
                  <a:gd name="T24" fmla="*/ 40 w 41"/>
                  <a:gd name="T25" fmla="*/ 23 h 23"/>
                  <a:gd name="T26" fmla="*/ 40 w 41"/>
                  <a:gd name="T27" fmla="*/ 23 h 23"/>
                  <a:gd name="T28" fmla="*/ 41 w 41"/>
                  <a:gd name="T29" fmla="*/ 23 h 23"/>
                  <a:gd name="T30" fmla="*/ 41 w 41"/>
                  <a:gd name="T31" fmla="*/ 23 h 23"/>
                  <a:gd name="T32" fmla="*/ 41 w 41"/>
                  <a:gd name="T33" fmla="*/ 23 h 23"/>
                  <a:gd name="T34" fmla="*/ 41 w 41"/>
                  <a:gd name="T35" fmla="*/ 23 h 23"/>
                  <a:gd name="T36" fmla="*/ 41 w 41"/>
                  <a:gd name="T37" fmla="*/ 22 h 23"/>
                  <a:gd name="T38" fmla="*/ 41 w 41"/>
                  <a:gd name="T39" fmla="*/ 22 h 23"/>
                  <a:gd name="T40" fmla="*/ 41 w 41"/>
                  <a:gd name="T41" fmla="*/ 22 h 23"/>
                  <a:gd name="T42" fmla="*/ 41 w 41"/>
                  <a:gd name="T43" fmla="*/ 22 h 23"/>
                  <a:gd name="T44" fmla="*/ 41 w 41"/>
                  <a:gd name="T45" fmla="*/ 22 h 23"/>
                  <a:gd name="T46" fmla="*/ 41 w 41"/>
                  <a:gd name="T47" fmla="*/ 21 h 23"/>
                  <a:gd name="T48" fmla="*/ 40 w 41"/>
                  <a:gd name="T49" fmla="*/ 21 h 23"/>
                  <a:gd name="T50" fmla="*/ 2 w 41"/>
                  <a:gd name="T51" fmla="*/ 0 h 23"/>
                  <a:gd name="T52" fmla="*/ 1 w 41"/>
                  <a:gd name="T53" fmla="*/ 0 h 23"/>
                  <a:gd name="T54" fmla="*/ 1 w 41"/>
                  <a:gd name="T55" fmla="*/ 0 h 23"/>
                  <a:gd name="T56" fmla="*/ 1 w 41"/>
                  <a:gd name="T57" fmla="*/ 0 h 23"/>
                  <a:gd name="T58" fmla="*/ 1 w 41"/>
                  <a:gd name="T59" fmla="*/ 0 h 23"/>
                  <a:gd name="T60" fmla="*/ 1 w 41"/>
                  <a:gd name="T61" fmla="*/ 0 h 23"/>
                  <a:gd name="T62" fmla="*/ 0 w 41"/>
                  <a:gd name="T63" fmla="*/ 0 h 23"/>
                  <a:gd name="T64" fmla="*/ 0 w 41"/>
                  <a:gd name="T65" fmla="*/ 0 h 2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41"/>
                  <a:gd name="T100" fmla="*/ 0 h 23"/>
                  <a:gd name="T101" fmla="*/ 41 w 41"/>
                  <a:gd name="T102" fmla="*/ 23 h 2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41" h="23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39" y="23"/>
                    </a:lnTo>
                    <a:lnTo>
                      <a:pt x="40" y="23"/>
                    </a:lnTo>
                    <a:lnTo>
                      <a:pt x="41" y="23"/>
                    </a:lnTo>
                    <a:lnTo>
                      <a:pt x="41" y="22"/>
                    </a:lnTo>
                    <a:lnTo>
                      <a:pt x="41" y="21"/>
                    </a:lnTo>
                    <a:lnTo>
                      <a:pt x="40" y="2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F9E9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149" name="Freeform 206"/>
              <p:cNvSpPr>
                <a:spLocks/>
              </p:cNvSpPr>
              <p:nvPr/>
            </p:nvSpPr>
            <p:spPr bwMode="auto">
              <a:xfrm>
                <a:off x="2407" y="1129"/>
                <a:ext cx="41" cy="24"/>
              </a:xfrm>
              <a:custGeom>
                <a:avLst/>
                <a:gdLst>
                  <a:gd name="T0" fmla="*/ 0 w 41"/>
                  <a:gd name="T1" fmla="*/ 1 h 24"/>
                  <a:gd name="T2" fmla="*/ 0 w 41"/>
                  <a:gd name="T3" fmla="*/ 1 h 24"/>
                  <a:gd name="T4" fmla="*/ 0 w 41"/>
                  <a:gd name="T5" fmla="*/ 1 h 24"/>
                  <a:gd name="T6" fmla="*/ 0 w 41"/>
                  <a:gd name="T7" fmla="*/ 1 h 24"/>
                  <a:gd name="T8" fmla="*/ 0 w 41"/>
                  <a:gd name="T9" fmla="*/ 1 h 24"/>
                  <a:gd name="T10" fmla="*/ 0 w 41"/>
                  <a:gd name="T11" fmla="*/ 2 h 24"/>
                  <a:gd name="T12" fmla="*/ 0 w 41"/>
                  <a:gd name="T13" fmla="*/ 2 h 24"/>
                  <a:gd name="T14" fmla="*/ 1 w 41"/>
                  <a:gd name="T15" fmla="*/ 2 h 24"/>
                  <a:gd name="T16" fmla="*/ 39 w 41"/>
                  <a:gd name="T17" fmla="*/ 24 h 24"/>
                  <a:gd name="T18" fmla="*/ 40 w 41"/>
                  <a:gd name="T19" fmla="*/ 24 h 24"/>
                  <a:gd name="T20" fmla="*/ 40 w 41"/>
                  <a:gd name="T21" fmla="*/ 24 h 24"/>
                  <a:gd name="T22" fmla="*/ 40 w 41"/>
                  <a:gd name="T23" fmla="*/ 24 h 24"/>
                  <a:gd name="T24" fmla="*/ 40 w 41"/>
                  <a:gd name="T25" fmla="*/ 24 h 24"/>
                  <a:gd name="T26" fmla="*/ 40 w 41"/>
                  <a:gd name="T27" fmla="*/ 24 h 24"/>
                  <a:gd name="T28" fmla="*/ 41 w 41"/>
                  <a:gd name="T29" fmla="*/ 23 h 24"/>
                  <a:gd name="T30" fmla="*/ 41 w 41"/>
                  <a:gd name="T31" fmla="*/ 23 h 24"/>
                  <a:gd name="T32" fmla="*/ 41 w 41"/>
                  <a:gd name="T33" fmla="*/ 23 h 24"/>
                  <a:gd name="T34" fmla="*/ 41 w 41"/>
                  <a:gd name="T35" fmla="*/ 23 h 24"/>
                  <a:gd name="T36" fmla="*/ 41 w 41"/>
                  <a:gd name="T37" fmla="*/ 23 h 24"/>
                  <a:gd name="T38" fmla="*/ 41 w 41"/>
                  <a:gd name="T39" fmla="*/ 22 h 24"/>
                  <a:gd name="T40" fmla="*/ 41 w 41"/>
                  <a:gd name="T41" fmla="*/ 22 h 24"/>
                  <a:gd name="T42" fmla="*/ 41 w 41"/>
                  <a:gd name="T43" fmla="*/ 22 h 24"/>
                  <a:gd name="T44" fmla="*/ 41 w 41"/>
                  <a:gd name="T45" fmla="*/ 22 h 24"/>
                  <a:gd name="T46" fmla="*/ 41 w 41"/>
                  <a:gd name="T47" fmla="*/ 22 h 24"/>
                  <a:gd name="T48" fmla="*/ 40 w 41"/>
                  <a:gd name="T49" fmla="*/ 21 h 24"/>
                  <a:gd name="T50" fmla="*/ 2 w 41"/>
                  <a:gd name="T51" fmla="*/ 0 h 24"/>
                  <a:gd name="T52" fmla="*/ 1 w 41"/>
                  <a:gd name="T53" fmla="*/ 0 h 24"/>
                  <a:gd name="T54" fmla="*/ 1 w 41"/>
                  <a:gd name="T55" fmla="*/ 0 h 24"/>
                  <a:gd name="T56" fmla="*/ 1 w 41"/>
                  <a:gd name="T57" fmla="*/ 0 h 24"/>
                  <a:gd name="T58" fmla="*/ 1 w 41"/>
                  <a:gd name="T59" fmla="*/ 0 h 24"/>
                  <a:gd name="T60" fmla="*/ 1 w 41"/>
                  <a:gd name="T61" fmla="*/ 0 h 24"/>
                  <a:gd name="T62" fmla="*/ 0 w 41"/>
                  <a:gd name="T63" fmla="*/ 0 h 24"/>
                  <a:gd name="T64" fmla="*/ 0 w 41"/>
                  <a:gd name="T65" fmla="*/ 0 h 2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41"/>
                  <a:gd name="T100" fmla="*/ 0 h 24"/>
                  <a:gd name="T101" fmla="*/ 41 w 41"/>
                  <a:gd name="T102" fmla="*/ 24 h 24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41" h="24">
                    <a:moveTo>
                      <a:pt x="0" y="0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39" y="24"/>
                    </a:lnTo>
                    <a:lnTo>
                      <a:pt x="40" y="24"/>
                    </a:lnTo>
                    <a:lnTo>
                      <a:pt x="41" y="23"/>
                    </a:lnTo>
                    <a:lnTo>
                      <a:pt x="41" y="22"/>
                    </a:lnTo>
                    <a:lnTo>
                      <a:pt x="40" y="2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F9E9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150" name="Freeform 207"/>
              <p:cNvSpPr>
                <a:spLocks/>
              </p:cNvSpPr>
              <p:nvPr/>
            </p:nvSpPr>
            <p:spPr bwMode="auto">
              <a:xfrm>
                <a:off x="2407" y="1135"/>
                <a:ext cx="41" cy="24"/>
              </a:xfrm>
              <a:custGeom>
                <a:avLst/>
                <a:gdLst>
                  <a:gd name="T0" fmla="*/ 0 w 41"/>
                  <a:gd name="T1" fmla="*/ 1 h 24"/>
                  <a:gd name="T2" fmla="*/ 0 w 41"/>
                  <a:gd name="T3" fmla="*/ 1 h 24"/>
                  <a:gd name="T4" fmla="*/ 0 w 41"/>
                  <a:gd name="T5" fmla="*/ 1 h 24"/>
                  <a:gd name="T6" fmla="*/ 0 w 41"/>
                  <a:gd name="T7" fmla="*/ 1 h 24"/>
                  <a:gd name="T8" fmla="*/ 0 w 41"/>
                  <a:gd name="T9" fmla="*/ 2 h 24"/>
                  <a:gd name="T10" fmla="*/ 0 w 41"/>
                  <a:gd name="T11" fmla="*/ 2 h 24"/>
                  <a:gd name="T12" fmla="*/ 0 w 41"/>
                  <a:gd name="T13" fmla="*/ 2 h 24"/>
                  <a:gd name="T14" fmla="*/ 1 w 41"/>
                  <a:gd name="T15" fmla="*/ 2 h 24"/>
                  <a:gd name="T16" fmla="*/ 39 w 41"/>
                  <a:gd name="T17" fmla="*/ 24 h 24"/>
                  <a:gd name="T18" fmla="*/ 40 w 41"/>
                  <a:gd name="T19" fmla="*/ 24 h 24"/>
                  <a:gd name="T20" fmla="*/ 40 w 41"/>
                  <a:gd name="T21" fmla="*/ 24 h 24"/>
                  <a:gd name="T22" fmla="*/ 40 w 41"/>
                  <a:gd name="T23" fmla="*/ 24 h 24"/>
                  <a:gd name="T24" fmla="*/ 40 w 41"/>
                  <a:gd name="T25" fmla="*/ 24 h 24"/>
                  <a:gd name="T26" fmla="*/ 40 w 41"/>
                  <a:gd name="T27" fmla="*/ 24 h 24"/>
                  <a:gd name="T28" fmla="*/ 41 w 41"/>
                  <a:gd name="T29" fmla="*/ 24 h 24"/>
                  <a:gd name="T30" fmla="*/ 41 w 41"/>
                  <a:gd name="T31" fmla="*/ 23 h 24"/>
                  <a:gd name="T32" fmla="*/ 41 w 41"/>
                  <a:gd name="T33" fmla="*/ 23 h 24"/>
                  <a:gd name="T34" fmla="*/ 41 w 41"/>
                  <a:gd name="T35" fmla="*/ 23 h 24"/>
                  <a:gd name="T36" fmla="*/ 41 w 41"/>
                  <a:gd name="T37" fmla="*/ 23 h 24"/>
                  <a:gd name="T38" fmla="*/ 41 w 41"/>
                  <a:gd name="T39" fmla="*/ 23 h 24"/>
                  <a:gd name="T40" fmla="*/ 41 w 41"/>
                  <a:gd name="T41" fmla="*/ 22 h 24"/>
                  <a:gd name="T42" fmla="*/ 41 w 41"/>
                  <a:gd name="T43" fmla="*/ 22 h 24"/>
                  <a:gd name="T44" fmla="*/ 41 w 41"/>
                  <a:gd name="T45" fmla="*/ 22 h 24"/>
                  <a:gd name="T46" fmla="*/ 41 w 41"/>
                  <a:gd name="T47" fmla="*/ 22 h 24"/>
                  <a:gd name="T48" fmla="*/ 40 w 41"/>
                  <a:gd name="T49" fmla="*/ 22 h 24"/>
                  <a:gd name="T50" fmla="*/ 2 w 41"/>
                  <a:gd name="T51" fmla="*/ 0 h 24"/>
                  <a:gd name="T52" fmla="*/ 1 w 41"/>
                  <a:gd name="T53" fmla="*/ 0 h 24"/>
                  <a:gd name="T54" fmla="*/ 1 w 41"/>
                  <a:gd name="T55" fmla="*/ 0 h 24"/>
                  <a:gd name="T56" fmla="*/ 1 w 41"/>
                  <a:gd name="T57" fmla="*/ 0 h 24"/>
                  <a:gd name="T58" fmla="*/ 1 w 41"/>
                  <a:gd name="T59" fmla="*/ 0 h 24"/>
                  <a:gd name="T60" fmla="*/ 1 w 41"/>
                  <a:gd name="T61" fmla="*/ 0 h 24"/>
                  <a:gd name="T62" fmla="*/ 0 w 41"/>
                  <a:gd name="T63" fmla="*/ 0 h 24"/>
                  <a:gd name="T64" fmla="*/ 0 w 41"/>
                  <a:gd name="T65" fmla="*/ 0 h 2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41"/>
                  <a:gd name="T100" fmla="*/ 0 h 24"/>
                  <a:gd name="T101" fmla="*/ 41 w 41"/>
                  <a:gd name="T102" fmla="*/ 24 h 24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41" h="24">
                    <a:moveTo>
                      <a:pt x="0" y="1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39" y="24"/>
                    </a:lnTo>
                    <a:lnTo>
                      <a:pt x="40" y="24"/>
                    </a:lnTo>
                    <a:lnTo>
                      <a:pt x="41" y="24"/>
                    </a:lnTo>
                    <a:lnTo>
                      <a:pt x="41" y="23"/>
                    </a:lnTo>
                    <a:lnTo>
                      <a:pt x="41" y="22"/>
                    </a:lnTo>
                    <a:lnTo>
                      <a:pt x="40" y="22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F9E9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151" name="Freeform 208"/>
              <p:cNvSpPr>
                <a:spLocks/>
              </p:cNvSpPr>
              <p:nvPr/>
            </p:nvSpPr>
            <p:spPr bwMode="auto">
              <a:xfrm>
                <a:off x="2407" y="1141"/>
                <a:ext cx="41" cy="24"/>
              </a:xfrm>
              <a:custGeom>
                <a:avLst/>
                <a:gdLst>
                  <a:gd name="T0" fmla="*/ 0 w 41"/>
                  <a:gd name="T1" fmla="*/ 1 h 24"/>
                  <a:gd name="T2" fmla="*/ 0 w 41"/>
                  <a:gd name="T3" fmla="*/ 1 h 24"/>
                  <a:gd name="T4" fmla="*/ 0 w 41"/>
                  <a:gd name="T5" fmla="*/ 1 h 24"/>
                  <a:gd name="T6" fmla="*/ 0 w 41"/>
                  <a:gd name="T7" fmla="*/ 2 h 24"/>
                  <a:gd name="T8" fmla="*/ 0 w 41"/>
                  <a:gd name="T9" fmla="*/ 2 h 24"/>
                  <a:gd name="T10" fmla="*/ 0 w 41"/>
                  <a:gd name="T11" fmla="*/ 2 h 24"/>
                  <a:gd name="T12" fmla="*/ 0 w 41"/>
                  <a:gd name="T13" fmla="*/ 2 h 24"/>
                  <a:gd name="T14" fmla="*/ 1 w 41"/>
                  <a:gd name="T15" fmla="*/ 2 h 24"/>
                  <a:gd name="T16" fmla="*/ 39 w 41"/>
                  <a:gd name="T17" fmla="*/ 24 h 24"/>
                  <a:gd name="T18" fmla="*/ 40 w 41"/>
                  <a:gd name="T19" fmla="*/ 24 h 24"/>
                  <a:gd name="T20" fmla="*/ 40 w 41"/>
                  <a:gd name="T21" fmla="*/ 24 h 24"/>
                  <a:gd name="T22" fmla="*/ 40 w 41"/>
                  <a:gd name="T23" fmla="*/ 24 h 24"/>
                  <a:gd name="T24" fmla="*/ 40 w 41"/>
                  <a:gd name="T25" fmla="*/ 24 h 24"/>
                  <a:gd name="T26" fmla="*/ 40 w 41"/>
                  <a:gd name="T27" fmla="*/ 24 h 24"/>
                  <a:gd name="T28" fmla="*/ 41 w 41"/>
                  <a:gd name="T29" fmla="*/ 24 h 24"/>
                  <a:gd name="T30" fmla="*/ 41 w 41"/>
                  <a:gd name="T31" fmla="*/ 24 h 24"/>
                  <a:gd name="T32" fmla="*/ 41 w 41"/>
                  <a:gd name="T33" fmla="*/ 23 h 24"/>
                  <a:gd name="T34" fmla="*/ 41 w 41"/>
                  <a:gd name="T35" fmla="*/ 23 h 24"/>
                  <a:gd name="T36" fmla="*/ 41 w 41"/>
                  <a:gd name="T37" fmla="*/ 23 h 24"/>
                  <a:gd name="T38" fmla="*/ 41 w 41"/>
                  <a:gd name="T39" fmla="*/ 23 h 24"/>
                  <a:gd name="T40" fmla="*/ 41 w 41"/>
                  <a:gd name="T41" fmla="*/ 23 h 24"/>
                  <a:gd name="T42" fmla="*/ 41 w 41"/>
                  <a:gd name="T43" fmla="*/ 22 h 24"/>
                  <a:gd name="T44" fmla="*/ 41 w 41"/>
                  <a:gd name="T45" fmla="*/ 22 h 24"/>
                  <a:gd name="T46" fmla="*/ 41 w 41"/>
                  <a:gd name="T47" fmla="*/ 22 h 24"/>
                  <a:gd name="T48" fmla="*/ 40 w 41"/>
                  <a:gd name="T49" fmla="*/ 22 h 24"/>
                  <a:gd name="T50" fmla="*/ 2 w 41"/>
                  <a:gd name="T51" fmla="*/ 0 h 24"/>
                  <a:gd name="T52" fmla="*/ 1 w 41"/>
                  <a:gd name="T53" fmla="*/ 0 h 24"/>
                  <a:gd name="T54" fmla="*/ 1 w 41"/>
                  <a:gd name="T55" fmla="*/ 0 h 24"/>
                  <a:gd name="T56" fmla="*/ 1 w 41"/>
                  <a:gd name="T57" fmla="*/ 0 h 24"/>
                  <a:gd name="T58" fmla="*/ 1 w 41"/>
                  <a:gd name="T59" fmla="*/ 0 h 24"/>
                  <a:gd name="T60" fmla="*/ 1 w 41"/>
                  <a:gd name="T61" fmla="*/ 0 h 24"/>
                  <a:gd name="T62" fmla="*/ 0 w 41"/>
                  <a:gd name="T63" fmla="*/ 0 h 24"/>
                  <a:gd name="T64" fmla="*/ 0 w 41"/>
                  <a:gd name="T65" fmla="*/ 1 h 2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41"/>
                  <a:gd name="T100" fmla="*/ 0 h 24"/>
                  <a:gd name="T101" fmla="*/ 41 w 41"/>
                  <a:gd name="T102" fmla="*/ 24 h 24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41" h="24">
                    <a:moveTo>
                      <a:pt x="0" y="1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39" y="24"/>
                    </a:lnTo>
                    <a:lnTo>
                      <a:pt x="40" y="24"/>
                    </a:lnTo>
                    <a:lnTo>
                      <a:pt x="41" y="24"/>
                    </a:lnTo>
                    <a:lnTo>
                      <a:pt x="41" y="23"/>
                    </a:lnTo>
                    <a:lnTo>
                      <a:pt x="41" y="22"/>
                    </a:lnTo>
                    <a:lnTo>
                      <a:pt x="40" y="22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F9E9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152" name="Freeform 209"/>
              <p:cNvSpPr>
                <a:spLocks/>
              </p:cNvSpPr>
              <p:nvPr/>
            </p:nvSpPr>
            <p:spPr bwMode="auto">
              <a:xfrm>
                <a:off x="2407" y="1147"/>
                <a:ext cx="41" cy="24"/>
              </a:xfrm>
              <a:custGeom>
                <a:avLst/>
                <a:gdLst>
                  <a:gd name="T0" fmla="*/ 0 w 41"/>
                  <a:gd name="T1" fmla="*/ 1 h 24"/>
                  <a:gd name="T2" fmla="*/ 0 w 41"/>
                  <a:gd name="T3" fmla="*/ 1 h 24"/>
                  <a:gd name="T4" fmla="*/ 0 w 41"/>
                  <a:gd name="T5" fmla="*/ 2 h 24"/>
                  <a:gd name="T6" fmla="*/ 0 w 41"/>
                  <a:gd name="T7" fmla="*/ 2 h 24"/>
                  <a:gd name="T8" fmla="*/ 0 w 41"/>
                  <a:gd name="T9" fmla="*/ 2 h 24"/>
                  <a:gd name="T10" fmla="*/ 0 w 41"/>
                  <a:gd name="T11" fmla="*/ 2 h 24"/>
                  <a:gd name="T12" fmla="*/ 0 w 41"/>
                  <a:gd name="T13" fmla="*/ 2 h 24"/>
                  <a:gd name="T14" fmla="*/ 1 w 41"/>
                  <a:gd name="T15" fmla="*/ 2 h 24"/>
                  <a:gd name="T16" fmla="*/ 39 w 41"/>
                  <a:gd name="T17" fmla="*/ 24 h 24"/>
                  <a:gd name="T18" fmla="*/ 40 w 41"/>
                  <a:gd name="T19" fmla="*/ 24 h 24"/>
                  <a:gd name="T20" fmla="*/ 40 w 41"/>
                  <a:gd name="T21" fmla="*/ 24 h 24"/>
                  <a:gd name="T22" fmla="*/ 40 w 41"/>
                  <a:gd name="T23" fmla="*/ 24 h 24"/>
                  <a:gd name="T24" fmla="*/ 40 w 41"/>
                  <a:gd name="T25" fmla="*/ 24 h 24"/>
                  <a:gd name="T26" fmla="*/ 40 w 41"/>
                  <a:gd name="T27" fmla="*/ 24 h 24"/>
                  <a:gd name="T28" fmla="*/ 41 w 41"/>
                  <a:gd name="T29" fmla="*/ 24 h 24"/>
                  <a:gd name="T30" fmla="*/ 41 w 41"/>
                  <a:gd name="T31" fmla="*/ 24 h 24"/>
                  <a:gd name="T32" fmla="*/ 41 w 41"/>
                  <a:gd name="T33" fmla="*/ 24 h 24"/>
                  <a:gd name="T34" fmla="*/ 41 w 41"/>
                  <a:gd name="T35" fmla="*/ 23 h 24"/>
                  <a:gd name="T36" fmla="*/ 41 w 41"/>
                  <a:gd name="T37" fmla="*/ 23 h 24"/>
                  <a:gd name="T38" fmla="*/ 41 w 41"/>
                  <a:gd name="T39" fmla="*/ 23 h 24"/>
                  <a:gd name="T40" fmla="*/ 41 w 41"/>
                  <a:gd name="T41" fmla="*/ 23 h 24"/>
                  <a:gd name="T42" fmla="*/ 41 w 41"/>
                  <a:gd name="T43" fmla="*/ 23 h 24"/>
                  <a:gd name="T44" fmla="*/ 41 w 41"/>
                  <a:gd name="T45" fmla="*/ 22 h 24"/>
                  <a:gd name="T46" fmla="*/ 41 w 41"/>
                  <a:gd name="T47" fmla="*/ 22 h 24"/>
                  <a:gd name="T48" fmla="*/ 40 w 41"/>
                  <a:gd name="T49" fmla="*/ 22 h 24"/>
                  <a:gd name="T50" fmla="*/ 2 w 41"/>
                  <a:gd name="T51" fmla="*/ 0 h 24"/>
                  <a:gd name="T52" fmla="*/ 1 w 41"/>
                  <a:gd name="T53" fmla="*/ 0 h 24"/>
                  <a:gd name="T54" fmla="*/ 1 w 41"/>
                  <a:gd name="T55" fmla="*/ 0 h 24"/>
                  <a:gd name="T56" fmla="*/ 1 w 41"/>
                  <a:gd name="T57" fmla="*/ 0 h 24"/>
                  <a:gd name="T58" fmla="*/ 1 w 41"/>
                  <a:gd name="T59" fmla="*/ 0 h 24"/>
                  <a:gd name="T60" fmla="*/ 1 w 41"/>
                  <a:gd name="T61" fmla="*/ 1 h 24"/>
                  <a:gd name="T62" fmla="*/ 0 w 41"/>
                  <a:gd name="T63" fmla="*/ 1 h 24"/>
                  <a:gd name="T64" fmla="*/ 0 w 41"/>
                  <a:gd name="T65" fmla="*/ 1 h 2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41"/>
                  <a:gd name="T100" fmla="*/ 0 h 24"/>
                  <a:gd name="T101" fmla="*/ 41 w 41"/>
                  <a:gd name="T102" fmla="*/ 24 h 24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41" h="24">
                    <a:moveTo>
                      <a:pt x="0" y="1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39" y="24"/>
                    </a:lnTo>
                    <a:lnTo>
                      <a:pt x="40" y="24"/>
                    </a:lnTo>
                    <a:lnTo>
                      <a:pt x="41" y="24"/>
                    </a:lnTo>
                    <a:lnTo>
                      <a:pt x="41" y="23"/>
                    </a:lnTo>
                    <a:lnTo>
                      <a:pt x="41" y="22"/>
                    </a:lnTo>
                    <a:lnTo>
                      <a:pt x="40" y="22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F9E9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153" name="Freeform 210"/>
              <p:cNvSpPr>
                <a:spLocks/>
              </p:cNvSpPr>
              <p:nvPr/>
            </p:nvSpPr>
            <p:spPr bwMode="auto">
              <a:xfrm>
                <a:off x="2407" y="1154"/>
                <a:ext cx="41" cy="23"/>
              </a:xfrm>
              <a:custGeom>
                <a:avLst/>
                <a:gdLst>
                  <a:gd name="T0" fmla="*/ 0 w 41"/>
                  <a:gd name="T1" fmla="*/ 0 h 23"/>
                  <a:gd name="T2" fmla="*/ 0 w 41"/>
                  <a:gd name="T3" fmla="*/ 0 h 23"/>
                  <a:gd name="T4" fmla="*/ 0 w 41"/>
                  <a:gd name="T5" fmla="*/ 1 h 23"/>
                  <a:gd name="T6" fmla="*/ 0 w 41"/>
                  <a:gd name="T7" fmla="*/ 1 h 23"/>
                  <a:gd name="T8" fmla="*/ 0 w 41"/>
                  <a:gd name="T9" fmla="*/ 1 h 23"/>
                  <a:gd name="T10" fmla="*/ 0 w 41"/>
                  <a:gd name="T11" fmla="*/ 1 h 23"/>
                  <a:gd name="T12" fmla="*/ 0 w 41"/>
                  <a:gd name="T13" fmla="*/ 1 h 23"/>
                  <a:gd name="T14" fmla="*/ 1 w 41"/>
                  <a:gd name="T15" fmla="*/ 2 h 23"/>
                  <a:gd name="T16" fmla="*/ 39 w 41"/>
                  <a:gd name="T17" fmla="*/ 23 h 23"/>
                  <a:gd name="T18" fmla="*/ 40 w 41"/>
                  <a:gd name="T19" fmla="*/ 23 h 23"/>
                  <a:gd name="T20" fmla="*/ 40 w 41"/>
                  <a:gd name="T21" fmla="*/ 23 h 23"/>
                  <a:gd name="T22" fmla="*/ 40 w 41"/>
                  <a:gd name="T23" fmla="*/ 23 h 23"/>
                  <a:gd name="T24" fmla="*/ 40 w 41"/>
                  <a:gd name="T25" fmla="*/ 23 h 23"/>
                  <a:gd name="T26" fmla="*/ 40 w 41"/>
                  <a:gd name="T27" fmla="*/ 23 h 23"/>
                  <a:gd name="T28" fmla="*/ 41 w 41"/>
                  <a:gd name="T29" fmla="*/ 23 h 23"/>
                  <a:gd name="T30" fmla="*/ 41 w 41"/>
                  <a:gd name="T31" fmla="*/ 23 h 23"/>
                  <a:gd name="T32" fmla="*/ 41 w 41"/>
                  <a:gd name="T33" fmla="*/ 23 h 23"/>
                  <a:gd name="T34" fmla="*/ 41 w 41"/>
                  <a:gd name="T35" fmla="*/ 23 h 23"/>
                  <a:gd name="T36" fmla="*/ 41 w 41"/>
                  <a:gd name="T37" fmla="*/ 22 h 23"/>
                  <a:gd name="T38" fmla="*/ 41 w 41"/>
                  <a:gd name="T39" fmla="*/ 22 h 23"/>
                  <a:gd name="T40" fmla="*/ 41 w 41"/>
                  <a:gd name="T41" fmla="*/ 22 h 23"/>
                  <a:gd name="T42" fmla="*/ 41 w 41"/>
                  <a:gd name="T43" fmla="*/ 22 h 23"/>
                  <a:gd name="T44" fmla="*/ 41 w 41"/>
                  <a:gd name="T45" fmla="*/ 22 h 23"/>
                  <a:gd name="T46" fmla="*/ 41 w 41"/>
                  <a:gd name="T47" fmla="*/ 21 h 23"/>
                  <a:gd name="T48" fmla="*/ 40 w 41"/>
                  <a:gd name="T49" fmla="*/ 21 h 23"/>
                  <a:gd name="T50" fmla="*/ 2 w 41"/>
                  <a:gd name="T51" fmla="*/ 0 h 23"/>
                  <a:gd name="T52" fmla="*/ 1 w 41"/>
                  <a:gd name="T53" fmla="*/ 0 h 23"/>
                  <a:gd name="T54" fmla="*/ 1 w 41"/>
                  <a:gd name="T55" fmla="*/ 0 h 23"/>
                  <a:gd name="T56" fmla="*/ 1 w 41"/>
                  <a:gd name="T57" fmla="*/ 0 h 23"/>
                  <a:gd name="T58" fmla="*/ 1 w 41"/>
                  <a:gd name="T59" fmla="*/ 0 h 23"/>
                  <a:gd name="T60" fmla="*/ 1 w 41"/>
                  <a:gd name="T61" fmla="*/ 0 h 23"/>
                  <a:gd name="T62" fmla="*/ 0 w 41"/>
                  <a:gd name="T63" fmla="*/ 0 h 23"/>
                  <a:gd name="T64" fmla="*/ 0 w 41"/>
                  <a:gd name="T65" fmla="*/ 0 h 2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41"/>
                  <a:gd name="T100" fmla="*/ 0 h 23"/>
                  <a:gd name="T101" fmla="*/ 41 w 41"/>
                  <a:gd name="T102" fmla="*/ 23 h 2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41" h="23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39" y="23"/>
                    </a:lnTo>
                    <a:lnTo>
                      <a:pt x="40" y="23"/>
                    </a:lnTo>
                    <a:lnTo>
                      <a:pt x="41" y="23"/>
                    </a:lnTo>
                    <a:lnTo>
                      <a:pt x="41" y="22"/>
                    </a:lnTo>
                    <a:lnTo>
                      <a:pt x="41" y="21"/>
                    </a:lnTo>
                    <a:lnTo>
                      <a:pt x="40" y="2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F9E9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154" name="Freeform 211"/>
              <p:cNvSpPr>
                <a:spLocks/>
              </p:cNvSpPr>
              <p:nvPr/>
            </p:nvSpPr>
            <p:spPr bwMode="auto">
              <a:xfrm>
                <a:off x="2403" y="1232"/>
                <a:ext cx="50" cy="29"/>
              </a:xfrm>
              <a:custGeom>
                <a:avLst/>
                <a:gdLst>
                  <a:gd name="T0" fmla="*/ 0 w 50"/>
                  <a:gd name="T1" fmla="*/ 0 h 29"/>
                  <a:gd name="T2" fmla="*/ 0 w 50"/>
                  <a:gd name="T3" fmla="*/ 1 h 29"/>
                  <a:gd name="T4" fmla="*/ 0 w 50"/>
                  <a:gd name="T5" fmla="*/ 1 h 29"/>
                  <a:gd name="T6" fmla="*/ 0 w 50"/>
                  <a:gd name="T7" fmla="*/ 1 h 29"/>
                  <a:gd name="T8" fmla="*/ 0 w 50"/>
                  <a:gd name="T9" fmla="*/ 1 h 29"/>
                  <a:gd name="T10" fmla="*/ 0 w 50"/>
                  <a:gd name="T11" fmla="*/ 1 h 29"/>
                  <a:gd name="T12" fmla="*/ 0 w 50"/>
                  <a:gd name="T13" fmla="*/ 2 h 29"/>
                  <a:gd name="T14" fmla="*/ 0 w 50"/>
                  <a:gd name="T15" fmla="*/ 2 h 29"/>
                  <a:gd name="T16" fmla="*/ 49 w 50"/>
                  <a:gd name="T17" fmla="*/ 29 h 29"/>
                  <a:gd name="T18" fmla="*/ 49 w 50"/>
                  <a:gd name="T19" fmla="*/ 29 h 29"/>
                  <a:gd name="T20" fmla="*/ 49 w 50"/>
                  <a:gd name="T21" fmla="*/ 29 h 29"/>
                  <a:gd name="T22" fmla="*/ 49 w 50"/>
                  <a:gd name="T23" fmla="*/ 29 h 29"/>
                  <a:gd name="T24" fmla="*/ 50 w 50"/>
                  <a:gd name="T25" fmla="*/ 29 h 29"/>
                  <a:gd name="T26" fmla="*/ 50 w 50"/>
                  <a:gd name="T27" fmla="*/ 29 h 29"/>
                  <a:gd name="T28" fmla="*/ 50 w 50"/>
                  <a:gd name="T29" fmla="*/ 29 h 29"/>
                  <a:gd name="T30" fmla="*/ 50 w 50"/>
                  <a:gd name="T31" fmla="*/ 29 h 29"/>
                  <a:gd name="T32" fmla="*/ 50 w 50"/>
                  <a:gd name="T33" fmla="*/ 29 h 29"/>
                  <a:gd name="T34" fmla="*/ 50 w 50"/>
                  <a:gd name="T35" fmla="*/ 28 h 29"/>
                  <a:gd name="T36" fmla="*/ 50 w 50"/>
                  <a:gd name="T37" fmla="*/ 28 h 29"/>
                  <a:gd name="T38" fmla="*/ 50 w 50"/>
                  <a:gd name="T39" fmla="*/ 28 h 29"/>
                  <a:gd name="T40" fmla="*/ 50 w 50"/>
                  <a:gd name="T41" fmla="*/ 28 h 29"/>
                  <a:gd name="T42" fmla="*/ 50 w 50"/>
                  <a:gd name="T43" fmla="*/ 28 h 29"/>
                  <a:gd name="T44" fmla="*/ 50 w 50"/>
                  <a:gd name="T45" fmla="*/ 27 h 29"/>
                  <a:gd name="T46" fmla="*/ 50 w 50"/>
                  <a:gd name="T47" fmla="*/ 27 h 29"/>
                  <a:gd name="T48" fmla="*/ 50 w 50"/>
                  <a:gd name="T49" fmla="*/ 27 h 29"/>
                  <a:gd name="T50" fmla="*/ 1 w 50"/>
                  <a:gd name="T51" fmla="*/ 0 h 29"/>
                  <a:gd name="T52" fmla="*/ 1 w 50"/>
                  <a:gd name="T53" fmla="*/ 0 h 29"/>
                  <a:gd name="T54" fmla="*/ 1 w 50"/>
                  <a:gd name="T55" fmla="*/ 0 h 29"/>
                  <a:gd name="T56" fmla="*/ 1 w 50"/>
                  <a:gd name="T57" fmla="*/ 0 h 29"/>
                  <a:gd name="T58" fmla="*/ 0 w 50"/>
                  <a:gd name="T59" fmla="*/ 0 h 29"/>
                  <a:gd name="T60" fmla="*/ 0 w 50"/>
                  <a:gd name="T61" fmla="*/ 0 h 29"/>
                  <a:gd name="T62" fmla="*/ 0 w 50"/>
                  <a:gd name="T63" fmla="*/ 0 h 29"/>
                  <a:gd name="T64" fmla="*/ 0 w 50"/>
                  <a:gd name="T65" fmla="*/ 0 h 29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50"/>
                  <a:gd name="T100" fmla="*/ 0 h 29"/>
                  <a:gd name="T101" fmla="*/ 50 w 50"/>
                  <a:gd name="T102" fmla="*/ 29 h 29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50" h="29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49" y="29"/>
                    </a:lnTo>
                    <a:lnTo>
                      <a:pt x="50" y="29"/>
                    </a:lnTo>
                    <a:lnTo>
                      <a:pt x="50" y="28"/>
                    </a:lnTo>
                    <a:lnTo>
                      <a:pt x="50" y="27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4B4B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155" name="Freeform 212"/>
              <p:cNvSpPr>
                <a:spLocks/>
              </p:cNvSpPr>
              <p:nvPr/>
            </p:nvSpPr>
            <p:spPr bwMode="auto">
              <a:xfrm>
                <a:off x="2403" y="1238"/>
                <a:ext cx="50" cy="29"/>
              </a:xfrm>
              <a:custGeom>
                <a:avLst/>
                <a:gdLst>
                  <a:gd name="T0" fmla="*/ 0 w 50"/>
                  <a:gd name="T1" fmla="*/ 0 h 29"/>
                  <a:gd name="T2" fmla="*/ 0 w 50"/>
                  <a:gd name="T3" fmla="*/ 1 h 29"/>
                  <a:gd name="T4" fmla="*/ 0 w 50"/>
                  <a:gd name="T5" fmla="*/ 1 h 29"/>
                  <a:gd name="T6" fmla="*/ 0 w 50"/>
                  <a:gd name="T7" fmla="*/ 1 h 29"/>
                  <a:gd name="T8" fmla="*/ 0 w 50"/>
                  <a:gd name="T9" fmla="*/ 1 h 29"/>
                  <a:gd name="T10" fmla="*/ 0 w 50"/>
                  <a:gd name="T11" fmla="*/ 2 h 29"/>
                  <a:gd name="T12" fmla="*/ 0 w 50"/>
                  <a:gd name="T13" fmla="*/ 2 h 29"/>
                  <a:gd name="T14" fmla="*/ 0 w 50"/>
                  <a:gd name="T15" fmla="*/ 2 h 29"/>
                  <a:gd name="T16" fmla="*/ 49 w 50"/>
                  <a:gd name="T17" fmla="*/ 29 h 29"/>
                  <a:gd name="T18" fmla="*/ 49 w 50"/>
                  <a:gd name="T19" fmla="*/ 29 h 29"/>
                  <a:gd name="T20" fmla="*/ 49 w 50"/>
                  <a:gd name="T21" fmla="*/ 29 h 29"/>
                  <a:gd name="T22" fmla="*/ 49 w 50"/>
                  <a:gd name="T23" fmla="*/ 29 h 29"/>
                  <a:gd name="T24" fmla="*/ 50 w 50"/>
                  <a:gd name="T25" fmla="*/ 29 h 29"/>
                  <a:gd name="T26" fmla="*/ 50 w 50"/>
                  <a:gd name="T27" fmla="*/ 29 h 29"/>
                  <a:gd name="T28" fmla="*/ 50 w 50"/>
                  <a:gd name="T29" fmla="*/ 29 h 29"/>
                  <a:gd name="T30" fmla="*/ 50 w 50"/>
                  <a:gd name="T31" fmla="*/ 29 h 29"/>
                  <a:gd name="T32" fmla="*/ 50 w 50"/>
                  <a:gd name="T33" fmla="*/ 29 h 29"/>
                  <a:gd name="T34" fmla="*/ 50 w 50"/>
                  <a:gd name="T35" fmla="*/ 29 h 29"/>
                  <a:gd name="T36" fmla="*/ 50 w 50"/>
                  <a:gd name="T37" fmla="*/ 28 h 29"/>
                  <a:gd name="T38" fmla="*/ 50 w 50"/>
                  <a:gd name="T39" fmla="*/ 28 h 29"/>
                  <a:gd name="T40" fmla="*/ 50 w 50"/>
                  <a:gd name="T41" fmla="*/ 28 h 29"/>
                  <a:gd name="T42" fmla="*/ 50 w 50"/>
                  <a:gd name="T43" fmla="*/ 28 h 29"/>
                  <a:gd name="T44" fmla="*/ 50 w 50"/>
                  <a:gd name="T45" fmla="*/ 28 h 29"/>
                  <a:gd name="T46" fmla="*/ 50 w 50"/>
                  <a:gd name="T47" fmla="*/ 27 h 29"/>
                  <a:gd name="T48" fmla="*/ 50 w 50"/>
                  <a:gd name="T49" fmla="*/ 27 h 29"/>
                  <a:gd name="T50" fmla="*/ 1 w 50"/>
                  <a:gd name="T51" fmla="*/ 0 h 29"/>
                  <a:gd name="T52" fmla="*/ 1 w 50"/>
                  <a:gd name="T53" fmla="*/ 0 h 29"/>
                  <a:gd name="T54" fmla="*/ 1 w 50"/>
                  <a:gd name="T55" fmla="*/ 0 h 29"/>
                  <a:gd name="T56" fmla="*/ 1 w 50"/>
                  <a:gd name="T57" fmla="*/ 0 h 29"/>
                  <a:gd name="T58" fmla="*/ 0 w 50"/>
                  <a:gd name="T59" fmla="*/ 0 h 29"/>
                  <a:gd name="T60" fmla="*/ 0 w 50"/>
                  <a:gd name="T61" fmla="*/ 0 h 29"/>
                  <a:gd name="T62" fmla="*/ 0 w 50"/>
                  <a:gd name="T63" fmla="*/ 0 h 29"/>
                  <a:gd name="T64" fmla="*/ 0 w 50"/>
                  <a:gd name="T65" fmla="*/ 0 h 29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50"/>
                  <a:gd name="T100" fmla="*/ 0 h 29"/>
                  <a:gd name="T101" fmla="*/ 50 w 50"/>
                  <a:gd name="T102" fmla="*/ 29 h 29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50" h="29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49" y="29"/>
                    </a:lnTo>
                    <a:lnTo>
                      <a:pt x="50" y="29"/>
                    </a:lnTo>
                    <a:lnTo>
                      <a:pt x="50" y="28"/>
                    </a:lnTo>
                    <a:lnTo>
                      <a:pt x="50" y="27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4B4B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156" name="Freeform 213"/>
              <p:cNvSpPr>
                <a:spLocks/>
              </p:cNvSpPr>
              <p:nvPr/>
            </p:nvSpPr>
            <p:spPr bwMode="auto">
              <a:xfrm>
                <a:off x="2413" y="1173"/>
                <a:ext cx="8" cy="8"/>
              </a:xfrm>
              <a:custGeom>
                <a:avLst/>
                <a:gdLst>
                  <a:gd name="T0" fmla="*/ 8 w 8"/>
                  <a:gd name="T1" fmla="*/ 5 h 8"/>
                  <a:gd name="T2" fmla="*/ 8 w 8"/>
                  <a:gd name="T3" fmla="*/ 5 h 8"/>
                  <a:gd name="T4" fmla="*/ 7 w 8"/>
                  <a:gd name="T5" fmla="*/ 6 h 8"/>
                  <a:gd name="T6" fmla="*/ 7 w 8"/>
                  <a:gd name="T7" fmla="*/ 7 h 8"/>
                  <a:gd name="T8" fmla="*/ 7 w 8"/>
                  <a:gd name="T9" fmla="*/ 7 h 8"/>
                  <a:gd name="T10" fmla="*/ 7 w 8"/>
                  <a:gd name="T11" fmla="*/ 7 h 8"/>
                  <a:gd name="T12" fmla="*/ 6 w 8"/>
                  <a:gd name="T13" fmla="*/ 8 h 8"/>
                  <a:gd name="T14" fmla="*/ 6 w 8"/>
                  <a:gd name="T15" fmla="*/ 8 h 8"/>
                  <a:gd name="T16" fmla="*/ 5 w 8"/>
                  <a:gd name="T17" fmla="*/ 8 h 8"/>
                  <a:gd name="T18" fmla="*/ 5 w 8"/>
                  <a:gd name="T19" fmla="*/ 8 h 8"/>
                  <a:gd name="T20" fmla="*/ 4 w 8"/>
                  <a:gd name="T21" fmla="*/ 8 h 8"/>
                  <a:gd name="T22" fmla="*/ 3 w 8"/>
                  <a:gd name="T23" fmla="*/ 8 h 8"/>
                  <a:gd name="T24" fmla="*/ 3 w 8"/>
                  <a:gd name="T25" fmla="*/ 8 h 8"/>
                  <a:gd name="T26" fmla="*/ 2 w 8"/>
                  <a:gd name="T27" fmla="*/ 8 h 8"/>
                  <a:gd name="T28" fmla="*/ 2 w 8"/>
                  <a:gd name="T29" fmla="*/ 7 h 8"/>
                  <a:gd name="T30" fmla="*/ 1 w 8"/>
                  <a:gd name="T31" fmla="*/ 7 h 8"/>
                  <a:gd name="T32" fmla="*/ 1 w 8"/>
                  <a:gd name="T33" fmla="*/ 7 h 8"/>
                  <a:gd name="T34" fmla="*/ 1 w 8"/>
                  <a:gd name="T35" fmla="*/ 6 h 8"/>
                  <a:gd name="T36" fmla="*/ 0 w 8"/>
                  <a:gd name="T37" fmla="*/ 5 h 8"/>
                  <a:gd name="T38" fmla="*/ 0 w 8"/>
                  <a:gd name="T39" fmla="*/ 5 h 8"/>
                  <a:gd name="T40" fmla="*/ 0 w 8"/>
                  <a:gd name="T41" fmla="*/ 4 h 8"/>
                  <a:gd name="T42" fmla="*/ 0 w 8"/>
                  <a:gd name="T43" fmla="*/ 3 h 8"/>
                  <a:gd name="T44" fmla="*/ 0 w 8"/>
                  <a:gd name="T45" fmla="*/ 3 h 8"/>
                  <a:gd name="T46" fmla="*/ 0 w 8"/>
                  <a:gd name="T47" fmla="*/ 2 h 8"/>
                  <a:gd name="T48" fmla="*/ 0 w 8"/>
                  <a:gd name="T49" fmla="*/ 2 h 8"/>
                  <a:gd name="T50" fmla="*/ 1 w 8"/>
                  <a:gd name="T51" fmla="*/ 1 h 8"/>
                  <a:gd name="T52" fmla="*/ 1 w 8"/>
                  <a:gd name="T53" fmla="*/ 1 h 8"/>
                  <a:gd name="T54" fmla="*/ 1 w 8"/>
                  <a:gd name="T55" fmla="*/ 0 h 8"/>
                  <a:gd name="T56" fmla="*/ 2 w 8"/>
                  <a:gd name="T57" fmla="*/ 0 h 8"/>
                  <a:gd name="T58" fmla="*/ 2 w 8"/>
                  <a:gd name="T59" fmla="*/ 0 h 8"/>
                  <a:gd name="T60" fmla="*/ 3 w 8"/>
                  <a:gd name="T61" fmla="*/ 0 h 8"/>
                  <a:gd name="T62" fmla="*/ 3 w 8"/>
                  <a:gd name="T63" fmla="*/ 0 h 8"/>
                  <a:gd name="T64" fmla="*/ 4 w 8"/>
                  <a:gd name="T65" fmla="*/ 0 h 8"/>
                  <a:gd name="T66" fmla="*/ 5 w 8"/>
                  <a:gd name="T67" fmla="*/ 0 h 8"/>
                  <a:gd name="T68" fmla="*/ 5 w 8"/>
                  <a:gd name="T69" fmla="*/ 0 h 8"/>
                  <a:gd name="T70" fmla="*/ 6 w 8"/>
                  <a:gd name="T71" fmla="*/ 1 h 8"/>
                  <a:gd name="T72" fmla="*/ 6 w 8"/>
                  <a:gd name="T73" fmla="*/ 1 h 8"/>
                  <a:gd name="T74" fmla="*/ 6 w 8"/>
                  <a:gd name="T75" fmla="*/ 1 h 8"/>
                  <a:gd name="T76" fmla="*/ 7 w 8"/>
                  <a:gd name="T77" fmla="*/ 2 h 8"/>
                  <a:gd name="T78" fmla="*/ 7 w 8"/>
                  <a:gd name="T79" fmla="*/ 2 h 8"/>
                  <a:gd name="T80" fmla="*/ 7 w 8"/>
                  <a:gd name="T81" fmla="*/ 3 h 8"/>
                  <a:gd name="T82" fmla="*/ 7 w 8"/>
                  <a:gd name="T83" fmla="*/ 4 h 8"/>
                  <a:gd name="T84" fmla="*/ 8 w 8"/>
                  <a:gd name="T85" fmla="*/ 4 h 8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8"/>
                  <a:gd name="T130" fmla="*/ 0 h 8"/>
                  <a:gd name="T131" fmla="*/ 8 w 8"/>
                  <a:gd name="T132" fmla="*/ 8 h 8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8" h="8">
                    <a:moveTo>
                      <a:pt x="8" y="4"/>
                    </a:moveTo>
                    <a:lnTo>
                      <a:pt x="8" y="5"/>
                    </a:lnTo>
                    <a:lnTo>
                      <a:pt x="7" y="6"/>
                    </a:lnTo>
                    <a:lnTo>
                      <a:pt x="7" y="7"/>
                    </a:lnTo>
                    <a:lnTo>
                      <a:pt x="6" y="8"/>
                    </a:lnTo>
                    <a:lnTo>
                      <a:pt x="5" y="8"/>
                    </a:lnTo>
                    <a:lnTo>
                      <a:pt x="4" y="8"/>
                    </a:lnTo>
                    <a:lnTo>
                      <a:pt x="3" y="8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1" y="7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6" y="1"/>
                    </a:lnTo>
                    <a:lnTo>
                      <a:pt x="7" y="2"/>
                    </a:lnTo>
                    <a:lnTo>
                      <a:pt x="7" y="3"/>
                    </a:lnTo>
                    <a:lnTo>
                      <a:pt x="7" y="4"/>
                    </a:lnTo>
                    <a:lnTo>
                      <a:pt x="8" y="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157" name="Freeform 214"/>
              <p:cNvSpPr>
                <a:spLocks/>
              </p:cNvSpPr>
              <p:nvPr/>
            </p:nvSpPr>
            <p:spPr bwMode="auto">
              <a:xfrm>
                <a:off x="2426" y="1180"/>
                <a:ext cx="8" cy="9"/>
              </a:xfrm>
              <a:custGeom>
                <a:avLst/>
                <a:gdLst>
                  <a:gd name="T0" fmla="*/ 8 w 8"/>
                  <a:gd name="T1" fmla="*/ 5 h 9"/>
                  <a:gd name="T2" fmla="*/ 8 w 8"/>
                  <a:gd name="T3" fmla="*/ 6 h 9"/>
                  <a:gd name="T4" fmla="*/ 8 w 8"/>
                  <a:gd name="T5" fmla="*/ 7 h 9"/>
                  <a:gd name="T6" fmla="*/ 8 w 8"/>
                  <a:gd name="T7" fmla="*/ 7 h 9"/>
                  <a:gd name="T8" fmla="*/ 7 w 8"/>
                  <a:gd name="T9" fmla="*/ 8 h 9"/>
                  <a:gd name="T10" fmla="*/ 7 w 8"/>
                  <a:gd name="T11" fmla="*/ 8 h 9"/>
                  <a:gd name="T12" fmla="*/ 7 w 8"/>
                  <a:gd name="T13" fmla="*/ 8 h 9"/>
                  <a:gd name="T14" fmla="*/ 6 w 8"/>
                  <a:gd name="T15" fmla="*/ 9 h 9"/>
                  <a:gd name="T16" fmla="*/ 6 w 8"/>
                  <a:gd name="T17" fmla="*/ 9 h 9"/>
                  <a:gd name="T18" fmla="*/ 5 w 8"/>
                  <a:gd name="T19" fmla="*/ 9 h 9"/>
                  <a:gd name="T20" fmla="*/ 4 w 8"/>
                  <a:gd name="T21" fmla="*/ 9 h 9"/>
                  <a:gd name="T22" fmla="*/ 4 w 8"/>
                  <a:gd name="T23" fmla="*/ 9 h 9"/>
                  <a:gd name="T24" fmla="*/ 3 w 8"/>
                  <a:gd name="T25" fmla="*/ 9 h 9"/>
                  <a:gd name="T26" fmla="*/ 3 w 8"/>
                  <a:gd name="T27" fmla="*/ 8 h 9"/>
                  <a:gd name="T28" fmla="*/ 2 w 8"/>
                  <a:gd name="T29" fmla="*/ 8 h 9"/>
                  <a:gd name="T30" fmla="*/ 2 w 8"/>
                  <a:gd name="T31" fmla="*/ 8 h 9"/>
                  <a:gd name="T32" fmla="*/ 1 w 8"/>
                  <a:gd name="T33" fmla="*/ 7 h 9"/>
                  <a:gd name="T34" fmla="*/ 1 w 8"/>
                  <a:gd name="T35" fmla="*/ 7 h 9"/>
                  <a:gd name="T36" fmla="*/ 1 w 8"/>
                  <a:gd name="T37" fmla="*/ 6 h 9"/>
                  <a:gd name="T38" fmla="*/ 1 w 8"/>
                  <a:gd name="T39" fmla="*/ 5 h 9"/>
                  <a:gd name="T40" fmla="*/ 0 w 8"/>
                  <a:gd name="T41" fmla="*/ 5 h 9"/>
                  <a:gd name="T42" fmla="*/ 0 w 8"/>
                  <a:gd name="T43" fmla="*/ 4 h 9"/>
                  <a:gd name="T44" fmla="*/ 0 w 8"/>
                  <a:gd name="T45" fmla="*/ 3 h 9"/>
                  <a:gd name="T46" fmla="*/ 1 w 8"/>
                  <a:gd name="T47" fmla="*/ 3 h 9"/>
                  <a:gd name="T48" fmla="*/ 1 w 8"/>
                  <a:gd name="T49" fmla="*/ 2 h 9"/>
                  <a:gd name="T50" fmla="*/ 1 w 8"/>
                  <a:gd name="T51" fmla="*/ 2 h 9"/>
                  <a:gd name="T52" fmla="*/ 1 w 8"/>
                  <a:gd name="T53" fmla="*/ 1 h 9"/>
                  <a:gd name="T54" fmla="*/ 2 w 8"/>
                  <a:gd name="T55" fmla="*/ 1 h 9"/>
                  <a:gd name="T56" fmla="*/ 2 w 8"/>
                  <a:gd name="T57" fmla="*/ 0 h 9"/>
                  <a:gd name="T58" fmla="*/ 3 w 8"/>
                  <a:gd name="T59" fmla="*/ 0 h 9"/>
                  <a:gd name="T60" fmla="*/ 3 w 8"/>
                  <a:gd name="T61" fmla="*/ 0 h 9"/>
                  <a:gd name="T62" fmla="*/ 4 w 8"/>
                  <a:gd name="T63" fmla="*/ 0 h 9"/>
                  <a:gd name="T64" fmla="*/ 4 w 8"/>
                  <a:gd name="T65" fmla="*/ 0 h 9"/>
                  <a:gd name="T66" fmla="*/ 5 w 8"/>
                  <a:gd name="T67" fmla="*/ 0 h 9"/>
                  <a:gd name="T68" fmla="*/ 6 w 8"/>
                  <a:gd name="T69" fmla="*/ 1 h 9"/>
                  <a:gd name="T70" fmla="*/ 6 w 8"/>
                  <a:gd name="T71" fmla="*/ 1 h 9"/>
                  <a:gd name="T72" fmla="*/ 7 w 8"/>
                  <a:gd name="T73" fmla="*/ 1 h 9"/>
                  <a:gd name="T74" fmla="*/ 7 w 8"/>
                  <a:gd name="T75" fmla="*/ 2 h 9"/>
                  <a:gd name="T76" fmla="*/ 7 w 8"/>
                  <a:gd name="T77" fmla="*/ 2 h 9"/>
                  <a:gd name="T78" fmla="*/ 8 w 8"/>
                  <a:gd name="T79" fmla="*/ 3 h 9"/>
                  <a:gd name="T80" fmla="*/ 8 w 8"/>
                  <a:gd name="T81" fmla="*/ 4 h 9"/>
                  <a:gd name="T82" fmla="*/ 8 w 8"/>
                  <a:gd name="T83" fmla="*/ 4 h 9"/>
                  <a:gd name="T84" fmla="*/ 8 w 8"/>
                  <a:gd name="T85" fmla="*/ 5 h 9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8"/>
                  <a:gd name="T130" fmla="*/ 0 h 9"/>
                  <a:gd name="T131" fmla="*/ 8 w 8"/>
                  <a:gd name="T132" fmla="*/ 9 h 9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8" h="9">
                    <a:moveTo>
                      <a:pt x="8" y="5"/>
                    </a:moveTo>
                    <a:lnTo>
                      <a:pt x="8" y="5"/>
                    </a:lnTo>
                    <a:lnTo>
                      <a:pt x="8" y="6"/>
                    </a:lnTo>
                    <a:lnTo>
                      <a:pt x="8" y="7"/>
                    </a:lnTo>
                    <a:lnTo>
                      <a:pt x="7" y="7"/>
                    </a:lnTo>
                    <a:lnTo>
                      <a:pt x="7" y="8"/>
                    </a:lnTo>
                    <a:lnTo>
                      <a:pt x="6" y="8"/>
                    </a:lnTo>
                    <a:lnTo>
                      <a:pt x="6" y="9"/>
                    </a:lnTo>
                    <a:lnTo>
                      <a:pt x="5" y="9"/>
                    </a:lnTo>
                    <a:lnTo>
                      <a:pt x="4" y="9"/>
                    </a:lnTo>
                    <a:lnTo>
                      <a:pt x="3" y="9"/>
                    </a:lnTo>
                    <a:lnTo>
                      <a:pt x="3" y="8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1" y="7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7" y="2"/>
                    </a:lnTo>
                    <a:lnTo>
                      <a:pt x="7" y="3"/>
                    </a:lnTo>
                    <a:lnTo>
                      <a:pt x="8" y="3"/>
                    </a:lnTo>
                    <a:lnTo>
                      <a:pt x="8" y="4"/>
                    </a:lnTo>
                    <a:lnTo>
                      <a:pt x="8" y="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158" name="Freeform 215"/>
              <p:cNvSpPr>
                <a:spLocks/>
              </p:cNvSpPr>
              <p:nvPr/>
            </p:nvSpPr>
            <p:spPr bwMode="auto">
              <a:xfrm>
                <a:off x="2413" y="1173"/>
                <a:ext cx="7" cy="8"/>
              </a:xfrm>
              <a:custGeom>
                <a:avLst/>
                <a:gdLst>
                  <a:gd name="T0" fmla="*/ 7 w 7"/>
                  <a:gd name="T1" fmla="*/ 4 h 8"/>
                  <a:gd name="T2" fmla="*/ 7 w 7"/>
                  <a:gd name="T3" fmla="*/ 4 h 8"/>
                  <a:gd name="T4" fmla="*/ 7 w 7"/>
                  <a:gd name="T5" fmla="*/ 5 h 8"/>
                  <a:gd name="T6" fmla="*/ 6 w 7"/>
                  <a:gd name="T7" fmla="*/ 5 h 8"/>
                  <a:gd name="T8" fmla="*/ 6 w 7"/>
                  <a:gd name="T9" fmla="*/ 6 h 8"/>
                  <a:gd name="T10" fmla="*/ 6 w 7"/>
                  <a:gd name="T11" fmla="*/ 6 h 8"/>
                  <a:gd name="T12" fmla="*/ 6 w 7"/>
                  <a:gd name="T13" fmla="*/ 6 h 8"/>
                  <a:gd name="T14" fmla="*/ 6 w 7"/>
                  <a:gd name="T15" fmla="*/ 6 h 8"/>
                  <a:gd name="T16" fmla="*/ 6 w 7"/>
                  <a:gd name="T17" fmla="*/ 7 h 8"/>
                  <a:gd name="T18" fmla="*/ 5 w 7"/>
                  <a:gd name="T19" fmla="*/ 7 h 8"/>
                  <a:gd name="T20" fmla="*/ 5 w 7"/>
                  <a:gd name="T21" fmla="*/ 7 h 8"/>
                  <a:gd name="T22" fmla="*/ 5 w 7"/>
                  <a:gd name="T23" fmla="*/ 7 h 8"/>
                  <a:gd name="T24" fmla="*/ 5 w 7"/>
                  <a:gd name="T25" fmla="*/ 7 h 8"/>
                  <a:gd name="T26" fmla="*/ 4 w 7"/>
                  <a:gd name="T27" fmla="*/ 7 h 8"/>
                  <a:gd name="T28" fmla="*/ 4 w 7"/>
                  <a:gd name="T29" fmla="*/ 7 h 8"/>
                  <a:gd name="T30" fmla="*/ 4 w 7"/>
                  <a:gd name="T31" fmla="*/ 8 h 8"/>
                  <a:gd name="T32" fmla="*/ 3 w 7"/>
                  <a:gd name="T33" fmla="*/ 7 h 8"/>
                  <a:gd name="T34" fmla="*/ 3 w 7"/>
                  <a:gd name="T35" fmla="*/ 7 h 8"/>
                  <a:gd name="T36" fmla="*/ 3 w 7"/>
                  <a:gd name="T37" fmla="*/ 7 h 8"/>
                  <a:gd name="T38" fmla="*/ 2 w 7"/>
                  <a:gd name="T39" fmla="*/ 7 h 8"/>
                  <a:gd name="T40" fmla="*/ 2 w 7"/>
                  <a:gd name="T41" fmla="*/ 7 h 8"/>
                  <a:gd name="T42" fmla="*/ 2 w 7"/>
                  <a:gd name="T43" fmla="*/ 7 h 8"/>
                  <a:gd name="T44" fmla="*/ 1 w 7"/>
                  <a:gd name="T45" fmla="*/ 7 h 8"/>
                  <a:gd name="T46" fmla="*/ 1 w 7"/>
                  <a:gd name="T47" fmla="*/ 6 h 8"/>
                  <a:gd name="T48" fmla="*/ 1 w 7"/>
                  <a:gd name="T49" fmla="*/ 6 h 8"/>
                  <a:gd name="T50" fmla="*/ 1 w 7"/>
                  <a:gd name="T51" fmla="*/ 6 h 8"/>
                  <a:gd name="T52" fmla="*/ 0 w 7"/>
                  <a:gd name="T53" fmla="*/ 5 h 8"/>
                  <a:gd name="T54" fmla="*/ 0 w 7"/>
                  <a:gd name="T55" fmla="*/ 5 h 8"/>
                  <a:gd name="T56" fmla="*/ 0 w 7"/>
                  <a:gd name="T57" fmla="*/ 5 h 8"/>
                  <a:gd name="T58" fmla="*/ 0 w 7"/>
                  <a:gd name="T59" fmla="*/ 4 h 8"/>
                  <a:gd name="T60" fmla="*/ 0 w 7"/>
                  <a:gd name="T61" fmla="*/ 4 h 8"/>
                  <a:gd name="T62" fmla="*/ 0 w 7"/>
                  <a:gd name="T63" fmla="*/ 3 h 8"/>
                  <a:gd name="T64" fmla="*/ 0 w 7"/>
                  <a:gd name="T65" fmla="*/ 3 h 8"/>
                  <a:gd name="T66" fmla="*/ 0 w 7"/>
                  <a:gd name="T67" fmla="*/ 3 h 8"/>
                  <a:gd name="T68" fmla="*/ 0 w 7"/>
                  <a:gd name="T69" fmla="*/ 2 h 8"/>
                  <a:gd name="T70" fmla="*/ 0 w 7"/>
                  <a:gd name="T71" fmla="*/ 2 h 8"/>
                  <a:gd name="T72" fmla="*/ 0 w 7"/>
                  <a:gd name="T73" fmla="*/ 2 h 8"/>
                  <a:gd name="T74" fmla="*/ 0 w 7"/>
                  <a:gd name="T75" fmla="*/ 1 h 8"/>
                  <a:gd name="T76" fmla="*/ 0 w 7"/>
                  <a:gd name="T77" fmla="*/ 1 h 8"/>
                  <a:gd name="T78" fmla="*/ 1 w 7"/>
                  <a:gd name="T79" fmla="*/ 1 h 8"/>
                  <a:gd name="T80" fmla="*/ 1 w 7"/>
                  <a:gd name="T81" fmla="*/ 0 h 8"/>
                  <a:gd name="T82" fmla="*/ 1 w 7"/>
                  <a:gd name="T83" fmla="*/ 0 h 8"/>
                  <a:gd name="T84" fmla="*/ 1 w 7"/>
                  <a:gd name="T85" fmla="*/ 0 h 8"/>
                  <a:gd name="T86" fmla="*/ 2 w 7"/>
                  <a:gd name="T87" fmla="*/ 0 h 8"/>
                  <a:gd name="T88" fmla="*/ 2 w 7"/>
                  <a:gd name="T89" fmla="*/ 0 h 8"/>
                  <a:gd name="T90" fmla="*/ 2 w 7"/>
                  <a:gd name="T91" fmla="*/ 0 h 8"/>
                  <a:gd name="T92" fmla="*/ 2 w 7"/>
                  <a:gd name="T93" fmla="*/ 0 h 8"/>
                  <a:gd name="T94" fmla="*/ 3 w 7"/>
                  <a:gd name="T95" fmla="*/ 0 h 8"/>
                  <a:gd name="T96" fmla="*/ 3 w 7"/>
                  <a:gd name="T97" fmla="*/ 0 h 8"/>
                  <a:gd name="T98" fmla="*/ 4 w 7"/>
                  <a:gd name="T99" fmla="*/ 0 h 8"/>
                  <a:gd name="T100" fmla="*/ 4 w 7"/>
                  <a:gd name="T101" fmla="*/ 0 h 8"/>
                  <a:gd name="T102" fmla="*/ 4 w 7"/>
                  <a:gd name="T103" fmla="*/ 0 h 8"/>
                  <a:gd name="T104" fmla="*/ 5 w 7"/>
                  <a:gd name="T105" fmla="*/ 0 h 8"/>
                  <a:gd name="T106" fmla="*/ 5 w 7"/>
                  <a:gd name="T107" fmla="*/ 0 h 8"/>
                  <a:gd name="T108" fmla="*/ 5 w 7"/>
                  <a:gd name="T109" fmla="*/ 1 h 8"/>
                  <a:gd name="T110" fmla="*/ 5 w 7"/>
                  <a:gd name="T111" fmla="*/ 1 h 8"/>
                  <a:gd name="T112" fmla="*/ 6 w 7"/>
                  <a:gd name="T113" fmla="*/ 1 h 8"/>
                  <a:gd name="T114" fmla="*/ 6 w 7"/>
                  <a:gd name="T115" fmla="*/ 2 h 8"/>
                  <a:gd name="T116" fmla="*/ 6 w 7"/>
                  <a:gd name="T117" fmla="*/ 2 h 8"/>
                  <a:gd name="T118" fmla="*/ 6 w 7"/>
                  <a:gd name="T119" fmla="*/ 3 h 8"/>
                  <a:gd name="T120" fmla="*/ 6 w 7"/>
                  <a:gd name="T121" fmla="*/ 3 h 8"/>
                  <a:gd name="T122" fmla="*/ 7 w 7"/>
                  <a:gd name="T123" fmla="*/ 3 h 8"/>
                  <a:gd name="T124" fmla="*/ 7 w 7"/>
                  <a:gd name="T125" fmla="*/ 4 h 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7"/>
                  <a:gd name="T190" fmla="*/ 0 h 8"/>
                  <a:gd name="T191" fmla="*/ 7 w 7"/>
                  <a:gd name="T192" fmla="*/ 8 h 8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7" h="8">
                    <a:moveTo>
                      <a:pt x="7" y="4"/>
                    </a:moveTo>
                    <a:lnTo>
                      <a:pt x="7" y="4"/>
                    </a:lnTo>
                    <a:lnTo>
                      <a:pt x="7" y="5"/>
                    </a:lnTo>
                    <a:lnTo>
                      <a:pt x="6" y="5"/>
                    </a:lnTo>
                    <a:lnTo>
                      <a:pt x="6" y="6"/>
                    </a:lnTo>
                    <a:lnTo>
                      <a:pt x="6" y="7"/>
                    </a:lnTo>
                    <a:lnTo>
                      <a:pt x="5" y="7"/>
                    </a:lnTo>
                    <a:lnTo>
                      <a:pt x="4" y="7"/>
                    </a:lnTo>
                    <a:lnTo>
                      <a:pt x="4" y="8"/>
                    </a:lnTo>
                    <a:lnTo>
                      <a:pt x="3" y="7"/>
                    </a:lnTo>
                    <a:lnTo>
                      <a:pt x="2" y="7"/>
                    </a:lnTo>
                    <a:lnTo>
                      <a:pt x="1" y="7"/>
                    </a:lnTo>
                    <a:lnTo>
                      <a:pt x="1" y="6"/>
                    </a:lnTo>
                    <a:lnTo>
                      <a:pt x="0" y="6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5" y="1"/>
                    </a:lnTo>
                    <a:lnTo>
                      <a:pt x="6" y="1"/>
                    </a:lnTo>
                    <a:lnTo>
                      <a:pt x="6" y="2"/>
                    </a:lnTo>
                    <a:lnTo>
                      <a:pt x="6" y="3"/>
                    </a:lnTo>
                    <a:lnTo>
                      <a:pt x="7" y="3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B5673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159" name="Freeform 216"/>
              <p:cNvSpPr>
                <a:spLocks/>
              </p:cNvSpPr>
              <p:nvPr/>
            </p:nvSpPr>
            <p:spPr bwMode="auto">
              <a:xfrm>
                <a:off x="2426" y="1180"/>
                <a:ext cx="7" cy="8"/>
              </a:xfrm>
              <a:custGeom>
                <a:avLst/>
                <a:gdLst>
                  <a:gd name="T0" fmla="*/ 7 w 7"/>
                  <a:gd name="T1" fmla="*/ 5 h 8"/>
                  <a:gd name="T2" fmla="*/ 7 w 7"/>
                  <a:gd name="T3" fmla="*/ 5 h 8"/>
                  <a:gd name="T4" fmla="*/ 7 w 7"/>
                  <a:gd name="T5" fmla="*/ 5 h 8"/>
                  <a:gd name="T6" fmla="*/ 7 w 7"/>
                  <a:gd name="T7" fmla="*/ 6 h 8"/>
                  <a:gd name="T8" fmla="*/ 7 w 7"/>
                  <a:gd name="T9" fmla="*/ 6 h 8"/>
                  <a:gd name="T10" fmla="*/ 7 w 7"/>
                  <a:gd name="T11" fmla="*/ 6 h 8"/>
                  <a:gd name="T12" fmla="*/ 7 w 7"/>
                  <a:gd name="T13" fmla="*/ 7 h 8"/>
                  <a:gd name="T14" fmla="*/ 6 w 7"/>
                  <a:gd name="T15" fmla="*/ 7 h 8"/>
                  <a:gd name="T16" fmla="*/ 6 w 7"/>
                  <a:gd name="T17" fmla="*/ 7 h 8"/>
                  <a:gd name="T18" fmla="*/ 6 w 7"/>
                  <a:gd name="T19" fmla="*/ 7 h 8"/>
                  <a:gd name="T20" fmla="*/ 6 w 7"/>
                  <a:gd name="T21" fmla="*/ 8 h 8"/>
                  <a:gd name="T22" fmla="*/ 5 w 7"/>
                  <a:gd name="T23" fmla="*/ 8 h 8"/>
                  <a:gd name="T24" fmla="*/ 5 w 7"/>
                  <a:gd name="T25" fmla="*/ 8 h 8"/>
                  <a:gd name="T26" fmla="*/ 5 w 7"/>
                  <a:gd name="T27" fmla="*/ 8 h 8"/>
                  <a:gd name="T28" fmla="*/ 5 w 7"/>
                  <a:gd name="T29" fmla="*/ 8 h 8"/>
                  <a:gd name="T30" fmla="*/ 4 w 7"/>
                  <a:gd name="T31" fmla="*/ 8 h 8"/>
                  <a:gd name="T32" fmla="*/ 4 w 7"/>
                  <a:gd name="T33" fmla="*/ 8 h 8"/>
                  <a:gd name="T34" fmla="*/ 3 w 7"/>
                  <a:gd name="T35" fmla="*/ 8 h 8"/>
                  <a:gd name="T36" fmla="*/ 3 w 7"/>
                  <a:gd name="T37" fmla="*/ 8 h 8"/>
                  <a:gd name="T38" fmla="*/ 3 w 7"/>
                  <a:gd name="T39" fmla="*/ 8 h 8"/>
                  <a:gd name="T40" fmla="*/ 2 w 7"/>
                  <a:gd name="T41" fmla="*/ 7 h 8"/>
                  <a:gd name="T42" fmla="*/ 2 w 7"/>
                  <a:gd name="T43" fmla="*/ 7 h 8"/>
                  <a:gd name="T44" fmla="*/ 2 w 7"/>
                  <a:gd name="T45" fmla="*/ 7 h 8"/>
                  <a:gd name="T46" fmla="*/ 2 w 7"/>
                  <a:gd name="T47" fmla="*/ 7 h 8"/>
                  <a:gd name="T48" fmla="*/ 1 w 7"/>
                  <a:gd name="T49" fmla="*/ 6 h 8"/>
                  <a:gd name="T50" fmla="*/ 1 w 7"/>
                  <a:gd name="T51" fmla="*/ 6 h 8"/>
                  <a:gd name="T52" fmla="*/ 1 w 7"/>
                  <a:gd name="T53" fmla="*/ 6 h 8"/>
                  <a:gd name="T54" fmla="*/ 1 w 7"/>
                  <a:gd name="T55" fmla="*/ 5 h 8"/>
                  <a:gd name="T56" fmla="*/ 1 w 7"/>
                  <a:gd name="T57" fmla="*/ 5 h 8"/>
                  <a:gd name="T58" fmla="*/ 1 w 7"/>
                  <a:gd name="T59" fmla="*/ 5 h 8"/>
                  <a:gd name="T60" fmla="*/ 0 w 7"/>
                  <a:gd name="T61" fmla="*/ 4 h 8"/>
                  <a:gd name="T62" fmla="*/ 0 w 7"/>
                  <a:gd name="T63" fmla="*/ 4 h 8"/>
                  <a:gd name="T64" fmla="*/ 0 w 7"/>
                  <a:gd name="T65" fmla="*/ 3 h 8"/>
                  <a:gd name="T66" fmla="*/ 0 w 7"/>
                  <a:gd name="T67" fmla="*/ 3 h 8"/>
                  <a:gd name="T68" fmla="*/ 0 w 7"/>
                  <a:gd name="T69" fmla="*/ 3 h 8"/>
                  <a:gd name="T70" fmla="*/ 0 w 7"/>
                  <a:gd name="T71" fmla="*/ 2 h 8"/>
                  <a:gd name="T72" fmla="*/ 1 w 7"/>
                  <a:gd name="T73" fmla="*/ 2 h 8"/>
                  <a:gd name="T74" fmla="*/ 1 w 7"/>
                  <a:gd name="T75" fmla="*/ 2 h 8"/>
                  <a:gd name="T76" fmla="*/ 1 w 7"/>
                  <a:gd name="T77" fmla="*/ 1 h 8"/>
                  <a:gd name="T78" fmla="*/ 1 w 7"/>
                  <a:gd name="T79" fmla="*/ 1 h 8"/>
                  <a:gd name="T80" fmla="*/ 1 w 7"/>
                  <a:gd name="T81" fmla="*/ 1 h 8"/>
                  <a:gd name="T82" fmla="*/ 2 w 7"/>
                  <a:gd name="T83" fmla="*/ 1 h 8"/>
                  <a:gd name="T84" fmla="*/ 2 w 7"/>
                  <a:gd name="T85" fmla="*/ 0 h 8"/>
                  <a:gd name="T86" fmla="*/ 2 w 7"/>
                  <a:gd name="T87" fmla="*/ 0 h 8"/>
                  <a:gd name="T88" fmla="*/ 2 w 7"/>
                  <a:gd name="T89" fmla="*/ 0 h 8"/>
                  <a:gd name="T90" fmla="*/ 3 w 7"/>
                  <a:gd name="T91" fmla="*/ 0 h 8"/>
                  <a:gd name="T92" fmla="*/ 3 w 7"/>
                  <a:gd name="T93" fmla="*/ 0 h 8"/>
                  <a:gd name="T94" fmla="*/ 3 w 7"/>
                  <a:gd name="T95" fmla="*/ 0 h 8"/>
                  <a:gd name="T96" fmla="*/ 4 w 7"/>
                  <a:gd name="T97" fmla="*/ 0 h 8"/>
                  <a:gd name="T98" fmla="*/ 4 w 7"/>
                  <a:gd name="T99" fmla="*/ 0 h 8"/>
                  <a:gd name="T100" fmla="*/ 4 w 7"/>
                  <a:gd name="T101" fmla="*/ 0 h 8"/>
                  <a:gd name="T102" fmla="*/ 5 w 7"/>
                  <a:gd name="T103" fmla="*/ 0 h 8"/>
                  <a:gd name="T104" fmla="*/ 5 w 7"/>
                  <a:gd name="T105" fmla="*/ 1 h 8"/>
                  <a:gd name="T106" fmla="*/ 5 w 7"/>
                  <a:gd name="T107" fmla="*/ 1 h 8"/>
                  <a:gd name="T108" fmla="*/ 6 w 7"/>
                  <a:gd name="T109" fmla="*/ 1 h 8"/>
                  <a:gd name="T110" fmla="*/ 6 w 7"/>
                  <a:gd name="T111" fmla="*/ 1 h 8"/>
                  <a:gd name="T112" fmla="*/ 6 w 7"/>
                  <a:gd name="T113" fmla="*/ 2 h 8"/>
                  <a:gd name="T114" fmla="*/ 7 w 7"/>
                  <a:gd name="T115" fmla="*/ 2 h 8"/>
                  <a:gd name="T116" fmla="*/ 7 w 7"/>
                  <a:gd name="T117" fmla="*/ 3 h 8"/>
                  <a:gd name="T118" fmla="*/ 7 w 7"/>
                  <a:gd name="T119" fmla="*/ 3 h 8"/>
                  <a:gd name="T120" fmla="*/ 7 w 7"/>
                  <a:gd name="T121" fmla="*/ 3 h 8"/>
                  <a:gd name="T122" fmla="*/ 7 w 7"/>
                  <a:gd name="T123" fmla="*/ 4 h 8"/>
                  <a:gd name="T124" fmla="*/ 7 w 7"/>
                  <a:gd name="T125" fmla="*/ 4 h 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7"/>
                  <a:gd name="T190" fmla="*/ 0 h 8"/>
                  <a:gd name="T191" fmla="*/ 7 w 7"/>
                  <a:gd name="T192" fmla="*/ 8 h 8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7" h="8">
                    <a:moveTo>
                      <a:pt x="7" y="4"/>
                    </a:moveTo>
                    <a:lnTo>
                      <a:pt x="7" y="5"/>
                    </a:lnTo>
                    <a:lnTo>
                      <a:pt x="7" y="6"/>
                    </a:lnTo>
                    <a:lnTo>
                      <a:pt x="7" y="7"/>
                    </a:lnTo>
                    <a:lnTo>
                      <a:pt x="6" y="7"/>
                    </a:lnTo>
                    <a:lnTo>
                      <a:pt x="6" y="8"/>
                    </a:lnTo>
                    <a:lnTo>
                      <a:pt x="5" y="8"/>
                    </a:lnTo>
                    <a:lnTo>
                      <a:pt x="4" y="8"/>
                    </a:lnTo>
                    <a:lnTo>
                      <a:pt x="3" y="8"/>
                    </a:lnTo>
                    <a:lnTo>
                      <a:pt x="3" y="7"/>
                    </a:lnTo>
                    <a:lnTo>
                      <a:pt x="2" y="7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5" y="1"/>
                    </a:lnTo>
                    <a:lnTo>
                      <a:pt x="6" y="1"/>
                    </a:lnTo>
                    <a:lnTo>
                      <a:pt x="6" y="2"/>
                    </a:lnTo>
                    <a:lnTo>
                      <a:pt x="7" y="2"/>
                    </a:lnTo>
                    <a:lnTo>
                      <a:pt x="7" y="3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B5673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160" name="Freeform 217"/>
              <p:cNvSpPr>
                <a:spLocks/>
              </p:cNvSpPr>
              <p:nvPr/>
            </p:nvSpPr>
            <p:spPr bwMode="auto">
              <a:xfrm>
                <a:off x="2363" y="1052"/>
                <a:ext cx="155" cy="89"/>
              </a:xfrm>
              <a:custGeom>
                <a:avLst/>
                <a:gdLst>
                  <a:gd name="T0" fmla="*/ 0 w 155"/>
                  <a:gd name="T1" fmla="*/ 37 h 89"/>
                  <a:gd name="T2" fmla="*/ 66 w 155"/>
                  <a:gd name="T3" fmla="*/ 0 h 89"/>
                  <a:gd name="T4" fmla="*/ 155 w 155"/>
                  <a:gd name="T5" fmla="*/ 50 h 89"/>
                  <a:gd name="T6" fmla="*/ 90 w 155"/>
                  <a:gd name="T7" fmla="*/ 89 h 89"/>
                  <a:gd name="T8" fmla="*/ 40 w 155"/>
                  <a:gd name="T9" fmla="*/ 59 h 89"/>
                  <a:gd name="T10" fmla="*/ 40 w 155"/>
                  <a:gd name="T11" fmla="*/ 59 h 89"/>
                  <a:gd name="T12" fmla="*/ 41 w 155"/>
                  <a:gd name="T13" fmla="*/ 59 h 89"/>
                  <a:gd name="T14" fmla="*/ 41 w 155"/>
                  <a:gd name="T15" fmla="*/ 59 h 89"/>
                  <a:gd name="T16" fmla="*/ 42 w 155"/>
                  <a:gd name="T17" fmla="*/ 59 h 89"/>
                  <a:gd name="T18" fmla="*/ 42 w 155"/>
                  <a:gd name="T19" fmla="*/ 58 h 89"/>
                  <a:gd name="T20" fmla="*/ 42 w 155"/>
                  <a:gd name="T21" fmla="*/ 58 h 89"/>
                  <a:gd name="T22" fmla="*/ 43 w 155"/>
                  <a:gd name="T23" fmla="*/ 58 h 89"/>
                  <a:gd name="T24" fmla="*/ 43 w 155"/>
                  <a:gd name="T25" fmla="*/ 58 h 89"/>
                  <a:gd name="T26" fmla="*/ 43 w 155"/>
                  <a:gd name="T27" fmla="*/ 57 h 89"/>
                  <a:gd name="T28" fmla="*/ 44 w 155"/>
                  <a:gd name="T29" fmla="*/ 57 h 89"/>
                  <a:gd name="T30" fmla="*/ 44 w 155"/>
                  <a:gd name="T31" fmla="*/ 57 h 89"/>
                  <a:gd name="T32" fmla="*/ 44 w 155"/>
                  <a:gd name="T33" fmla="*/ 57 h 89"/>
                  <a:gd name="T34" fmla="*/ 45 w 155"/>
                  <a:gd name="T35" fmla="*/ 56 h 89"/>
                  <a:gd name="T36" fmla="*/ 45 w 155"/>
                  <a:gd name="T37" fmla="*/ 56 h 89"/>
                  <a:gd name="T38" fmla="*/ 45 w 155"/>
                  <a:gd name="T39" fmla="*/ 55 h 89"/>
                  <a:gd name="T40" fmla="*/ 45 w 155"/>
                  <a:gd name="T41" fmla="*/ 55 h 89"/>
                  <a:gd name="T42" fmla="*/ 45 w 155"/>
                  <a:gd name="T43" fmla="*/ 55 h 89"/>
                  <a:gd name="T44" fmla="*/ 45 w 155"/>
                  <a:gd name="T45" fmla="*/ 54 h 89"/>
                  <a:gd name="T46" fmla="*/ 45 w 155"/>
                  <a:gd name="T47" fmla="*/ 54 h 89"/>
                  <a:gd name="T48" fmla="*/ 45 w 155"/>
                  <a:gd name="T49" fmla="*/ 54 h 89"/>
                  <a:gd name="T50" fmla="*/ 45 w 155"/>
                  <a:gd name="T51" fmla="*/ 53 h 89"/>
                  <a:gd name="T52" fmla="*/ 45 w 155"/>
                  <a:gd name="T53" fmla="*/ 53 h 89"/>
                  <a:gd name="T54" fmla="*/ 45 w 155"/>
                  <a:gd name="T55" fmla="*/ 52 h 89"/>
                  <a:gd name="T56" fmla="*/ 45 w 155"/>
                  <a:gd name="T57" fmla="*/ 52 h 89"/>
                  <a:gd name="T58" fmla="*/ 44 w 155"/>
                  <a:gd name="T59" fmla="*/ 52 h 89"/>
                  <a:gd name="T60" fmla="*/ 44 w 155"/>
                  <a:gd name="T61" fmla="*/ 51 h 89"/>
                  <a:gd name="T62" fmla="*/ 43 w 155"/>
                  <a:gd name="T63" fmla="*/ 51 h 89"/>
                  <a:gd name="T64" fmla="*/ 43 w 155"/>
                  <a:gd name="T65" fmla="*/ 50 h 89"/>
                  <a:gd name="T66" fmla="*/ 42 w 155"/>
                  <a:gd name="T67" fmla="*/ 50 h 89"/>
                  <a:gd name="T68" fmla="*/ 42 w 155"/>
                  <a:gd name="T69" fmla="*/ 50 h 89"/>
                  <a:gd name="T70" fmla="*/ 42 w 155"/>
                  <a:gd name="T71" fmla="*/ 50 h 89"/>
                  <a:gd name="T72" fmla="*/ 41 w 155"/>
                  <a:gd name="T73" fmla="*/ 50 h 89"/>
                  <a:gd name="T74" fmla="*/ 41 w 155"/>
                  <a:gd name="T75" fmla="*/ 49 h 89"/>
                  <a:gd name="T76" fmla="*/ 41 w 155"/>
                  <a:gd name="T77" fmla="*/ 49 h 89"/>
                  <a:gd name="T78" fmla="*/ 40 w 155"/>
                  <a:gd name="T79" fmla="*/ 49 h 89"/>
                  <a:gd name="T80" fmla="*/ 40 w 155"/>
                  <a:gd name="T81" fmla="*/ 49 h 89"/>
                  <a:gd name="T82" fmla="*/ 39 w 155"/>
                  <a:gd name="T83" fmla="*/ 49 h 89"/>
                  <a:gd name="T84" fmla="*/ 39 w 155"/>
                  <a:gd name="T85" fmla="*/ 49 h 89"/>
                  <a:gd name="T86" fmla="*/ 38 w 155"/>
                  <a:gd name="T87" fmla="*/ 49 h 89"/>
                  <a:gd name="T88" fmla="*/ 38 w 155"/>
                  <a:gd name="T89" fmla="*/ 49 h 89"/>
                  <a:gd name="T90" fmla="*/ 37 w 155"/>
                  <a:gd name="T91" fmla="*/ 49 h 89"/>
                  <a:gd name="T92" fmla="*/ 37 w 155"/>
                  <a:gd name="T93" fmla="*/ 49 h 89"/>
                  <a:gd name="T94" fmla="*/ 36 w 155"/>
                  <a:gd name="T95" fmla="*/ 49 h 89"/>
                  <a:gd name="T96" fmla="*/ 36 w 155"/>
                  <a:gd name="T97" fmla="*/ 49 h 89"/>
                  <a:gd name="T98" fmla="*/ 35 w 155"/>
                  <a:gd name="T99" fmla="*/ 49 h 89"/>
                  <a:gd name="T100" fmla="*/ 34 w 155"/>
                  <a:gd name="T101" fmla="*/ 49 h 89"/>
                  <a:gd name="T102" fmla="*/ 34 w 155"/>
                  <a:gd name="T103" fmla="*/ 49 h 89"/>
                  <a:gd name="T104" fmla="*/ 33 w 155"/>
                  <a:gd name="T105" fmla="*/ 49 h 89"/>
                  <a:gd name="T106" fmla="*/ 32 w 155"/>
                  <a:gd name="T107" fmla="*/ 49 h 89"/>
                  <a:gd name="T108" fmla="*/ 31 w 155"/>
                  <a:gd name="T109" fmla="*/ 50 h 89"/>
                  <a:gd name="T110" fmla="*/ 31 w 155"/>
                  <a:gd name="T111" fmla="*/ 50 h 89"/>
                  <a:gd name="T112" fmla="*/ 30 w 155"/>
                  <a:gd name="T113" fmla="*/ 51 h 89"/>
                  <a:gd name="T114" fmla="*/ 29 w 155"/>
                  <a:gd name="T115" fmla="*/ 51 h 89"/>
                  <a:gd name="T116" fmla="*/ 28 w 155"/>
                  <a:gd name="T117" fmla="*/ 52 h 89"/>
                  <a:gd name="T118" fmla="*/ 28 w 155"/>
                  <a:gd name="T119" fmla="*/ 52 h 89"/>
                  <a:gd name="T120" fmla="*/ 27 w 155"/>
                  <a:gd name="T121" fmla="*/ 53 h 89"/>
                  <a:gd name="T122" fmla="*/ 0 w 155"/>
                  <a:gd name="T123" fmla="*/ 37 h 89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55"/>
                  <a:gd name="T187" fmla="*/ 0 h 89"/>
                  <a:gd name="T188" fmla="*/ 155 w 155"/>
                  <a:gd name="T189" fmla="*/ 89 h 89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55" h="89">
                    <a:moveTo>
                      <a:pt x="0" y="37"/>
                    </a:moveTo>
                    <a:lnTo>
                      <a:pt x="66" y="0"/>
                    </a:lnTo>
                    <a:lnTo>
                      <a:pt x="155" y="50"/>
                    </a:lnTo>
                    <a:lnTo>
                      <a:pt x="90" y="89"/>
                    </a:lnTo>
                    <a:lnTo>
                      <a:pt x="40" y="59"/>
                    </a:lnTo>
                    <a:lnTo>
                      <a:pt x="41" y="59"/>
                    </a:lnTo>
                    <a:lnTo>
                      <a:pt x="42" y="59"/>
                    </a:lnTo>
                    <a:lnTo>
                      <a:pt x="42" y="58"/>
                    </a:lnTo>
                    <a:lnTo>
                      <a:pt x="43" y="58"/>
                    </a:lnTo>
                    <a:lnTo>
                      <a:pt x="43" y="57"/>
                    </a:lnTo>
                    <a:lnTo>
                      <a:pt x="44" y="57"/>
                    </a:lnTo>
                    <a:lnTo>
                      <a:pt x="45" y="56"/>
                    </a:lnTo>
                    <a:lnTo>
                      <a:pt x="45" y="55"/>
                    </a:lnTo>
                    <a:lnTo>
                      <a:pt x="45" y="54"/>
                    </a:lnTo>
                    <a:lnTo>
                      <a:pt x="45" y="53"/>
                    </a:lnTo>
                    <a:lnTo>
                      <a:pt x="45" y="52"/>
                    </a:lnTo>
                    <a:lnTo>
                      <a:pt x="44" y="52"/>
                    </a:lnTo>
                    <a:lnTo>
                      <a:pt x="44" y="51"/>
                    </a:lnTo>
                    <a:lnTo>
                      <a:pt x="43" y="51"/>
                    </a:lnTo>
                    <a:lnTo>
                      <a:pt x="43" y="50"/>
                    </a:lnTo>
                    <a:lnTo>
                      <a:pt x="42" y="50"/>
                    </a:lnTo>
                    <a:lnTo>
                      <a:pt x="41" y="50"/>
                    </a:lnTo>
                    <a:lnTo>
                      <a:pt x="41" y="49"/>
                    </a:lnTo>
                    <a:lnTo>
                      <a:pt x="40" y="49"/>
                    </a:lnTo>
                    <a:lnTo>
                      <a:pt x="39" y="49"/>
                    </a:lnTo>
                    <a:lnTo>
                      <a:pt x="38" y="49"/>
                    </a:lnTo>
                    <a:lnTo>
                      <a:pt x="37" y="49"/>
                    </a:lnTo>
                    <a:lnTo>
                      <a:pt x="36" y="49"/>
                    </a:lnTo>
                    <a:lnTo>
                      <a:pt x="35" y="49"/>
                    </a:lnTo>
                    <a:lnTo>
                      <a:pt x="34" y="49"/>
                    </a:lnTo>
                    <a:lnTo>
                      <a:pt x="33" y="49"/>
                    </a:lnTo>
                    <a:lnTo>
                      <a:pt x="32" y="49"/>
                    </a:lnTo>
                    <a:lnTo>
                      <a:pt x="31" y="50"/>
                    </a:lnTo>
                    <a:lnTo>
                      <a:pt x="30" y="51"/>
                    </a:lnTo>
                    <a:lnTo>
                      <a:pt x="29" y="51"/>
                    </a:lnTo>
                    <a:lnTo>
                      <a:pt x="28" y="52"/>
                    </a:lnTo>
                    <a:lnTo>
                      <a:pt x="27" y="53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EBEBE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161" name="Freeform 218"/>
              <p:cNvSpPr>
                <a:spLocks/>
              </p:cNvSpPr>
              <p:nvPr/>
            </p:nvSpPr>
            <p:spPr bwMode="auto">
              <a:xfrm>
                <a:off x="2403" y="1100"/>
                <a:ext cx="115" cy="41"/>
              </a:xfrm>
              <a:custGeom>
                <a:avLst/>
                <a:gdLst>
                  <a:gd name="T0" fmla="*/ 0 w 115"/>
                  <a:gd name="T1" fmla="*/ 11 h 41"/>
                  <a:gd name="T2" fmla="*/ 50 w 115"/>
                  <a:gd name="T3" fmla="*/ 41 h 41"/>
                  <a:gd name="T4" fmla="*/ 115 w 115"/>
                  <a:gd name="T5" fmla="*/ 2 h 41"/>
                  <a:gd name="T6" fmla="*/ 112 w 115"/>
                  <a:gd name="T7" fmla="*/ 0 h 41"/>
                  <a:gd name="T8" fmla="*/ 50 w 115"/>
                  <a:gd name="T9" fmla="*/ 36 h 41"/>
                  <a:gd name="T10" fmla="*/ 3 w 115"/>
                  <a:gd name="T11" fmla="*/ 10 h 41"/>
                  <a:gd name="T12" fmla="*/ 0 w 115"/>
                  <a:gd name="T13" fmla="*/ 11 h 4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15"/>
                  <a:gd name="T22" fmla="*/ 0 h 41"/>
                  <a:gd name="T23" fmla="*/ 115 w 115"/>
                  <a:gd name="T24" fmla="*/ 41 h 4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15" h="41">
                    <a:moveTo>
                      <a:pt x="0" y="11"/>
                    </a:moveTo>
                    <a:lnTo>
                      <a:pt x="50" y="41"/>
                    </a:lnTo>
                    <a:lnTo>
                      <a:pt x="115" y="2"/>
                    </a:lnTo>
                    <a:lnTo>
                      <a:pt x="112" y="0"/>
                    </a:lnTo>
                    <a:lnTo>
                      <a:pt x="50" y="36"/>
                    </a:lnTo>
                    <a:lnTo>
                      <a:pt x="3" y="1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  <p:sp>
            <p:nvSpPr>
              <p:cNvPr id="162" name="Freeform 219"/>
              <p:cNvSpPr>
                <a:spLocks/>
              </p:cNvSpPr>
              <p:nvPr/>
            </p:nvSpPr>
            <p:spPr bwMode="auto">
              <a:xfrm>
                <a:off x="2453" y="1102"/>
                <a:ext cx="64" cy="97"/>
              </a:xfrm>
              <a:custGeom>
                <a:avLst/>
                <a:gdLst>
                  <a:gd name="T0" fmla="*/ 64 w 64"/>
                  <a:gd name="T1" fmla="*/ 0 h 97"/>
                  <a:gd name="T2" fmla="*/ 0 w 64"/>
                  <a:gd name="T3" fmla="*/ 39 h 97"/>
                  <a:gd name="T4" fmla="*/ 1 w 64"/>
                  <a:gd name="T5" fmla="*/ 97 h 97"/>
                  <a:gd name="T6" fmla="*/ 1 w 64"/>
                  <a:gd name="T7" fmla="*/ 97 h 97"/>
                  <a:gd name="T8" fmla="*/ 1 w 64"/>
                  <a:gd name="T9" fmla="*/ 96 h 97"/>
                  <a:gd name="T10" fmla="*/ 1 w 64"/>
                  <a:gd name="T11" fmla="*/ 94 h 97"/>
                  <a:gd name="T12" fmla="*/ 1 w 64"/>
                  <a:gd name="T13" fmla="*/ 92 h 97"/>
                  <a:gd name="T14" fmla="*/ 1 w 64"/>
                  <a:gd name="T15" fmla="*/ 91 h 97"/>
                  <a:gd name="T16" fmla="*/ 1 w 64"/>
                  <a:gd name="T17" fmla="*/ 89 h 97"/>
                  <a:gd name="T18" fmla="*/ 2 w 64"/>
                  <a:gd name="T19" fmla="*/ 88 h 97"/>
                  <a:gd name="T20" fmla="*/ 2 w 64"/>
                  <a:gd name="T21" fmla="*/ 86 h 97"/>
                  <a:gd name="T22" fmla="*/ 2 w 64"/>
                  <a:gd name="T23" fmla="*/ 85 h 97"/>
                  <a:gd name="T24" fmla="*/ 2 w 64"/>
                  <a:gd name="T25" fmla="*/ 83 h 97"/>
                  <a:gd name="T26" fmla="*/ 3 w 64"/>
                  <a:gd name="T27" fmla="*/ 81 h 97"/>
                  <a:gd name="T28" fmla="*/ 3 w 64"/>
                  <a:gd name="T29" fmla="*/ 79 h 97"/>
                  <a:gd name="T30" fmla="*/ 3 w 64"/>
                  <a:gd name="T31" fmla="*/ 78 h 97"/>
                  <a:gd name="T32" fmla="*/ 4 w 64"/>
                  <a:gd name="T33" fmla="*/ 76 h 97"/>
                  <a:gd name="T34" fmla="*/ 4 w 64"/>
                  <a:gd name="T35" fmla="*/ 74 h 97"/>
                  <a:gd name="T36" fmla="*/ 4 w 64"/>
                  <a:gd name="T37" fmla="*/ 72 h 97"/>
                  <a:gd name="T38" fmla="*/ 5 w 64"/>
                  <a:gd name="T39" fmla="*/ 70 h 97"/>
                  <a:gd name="T40" fmla="*/ 5 w 64"/>
                  <a:gd name="T41" fmla="*/ 68 h 97"/>
                  <a:gd name="T42" fmla="*/ 6 w 64"/>
                  <a:gd name="T43" fmla="*/ 66 h 97"/>
                  <a:gd name="T44" fmla="*/ 7 w 64"/>
                  <a:gd name="T45" fmla="*/ 64 h 97"/>
                  <a:gd name="T46" fmla="*/ 7 w 64"/>
                  <a:gd name="T47" fmla="*/ 62 h 97"/>
                  <a:gd name="T48" fmla="*/ 8 w 64"/>
                  <a:gd name="T49" fmla="*/ 60 h 97"/>
                  <a:gd name="T50" fmla="*/ 9 w 64"/>
                  <a:gd name="T51" fmla="*/ 58 h 97"/>
                  <a:gd name="T52" fmla="*/ 10 w 64"/>
                  <a:gd name="T53" fmla="*/ 56 h 97"/>
                  <a:gd name="T54" fmla="*/ 10 w 64"/>
                  <a:gd name="T55" fmla="*/ 55 h 97"/>
                  <a:gd name="T56" fmla="*/ 11 w 64"/>
                  <a:gd name="T57" fmla="*/ 53 h 97"/>
                  <a:gd name="T58" fmla="*/ 12 w 64"/>
                  <a:gd name="T59" fmla="*/ 52 h 97"/>
                  <a:gd name="T60" fmla="*/ 13 w 64"/>
                  <a:gd name="T61" fmla="*/ 50 h 97"/>
                  <a:gd name="T62" fmla="*/ 13 w 64"/>
                  <a:gd name="T63" fmla="*/ 50 h 97"/>
                  <a:gd name="T64" fmla="*/ 14 w 64"/>
                  <a:gd name="T65" fmla="*/ 49 h 97"/>
                  <a:gd name="T66" fmla="*/ 14 w 64"/>
                  <a:gd name="T67" fmla="*/ 48 h 97"/>
                  <a:gd name="T68" fmla="*/ 15 w 64"/>
                  <a:gd name="T69" fmla="*/ 47 h 97"/>
                  <a:gd name="T70" fmla="*/ 16 w 64"/>
                  <a:gd name="T71" fmla="*/ 46 h 97"/>
                  <a:gd name="T72" fmla="*/ 16 w 64"/>
                  <a:gd name="T73" fmla="*/ 45 h 97"/>
                  <a:gd name="T74" fmla="*/ 17 w 64"/>
                  <a:gd name="T75" fmla="*/ 44 h 97"/>
                  <a:gd name="T76" fmla="*/ 18 w 64"/>
                  <a:gd name="T77" fmla="*/ 43 h 97"/>
                  <a:gd name="T78" fmla="*/ 19 w 64"/>
                  <a:gd name="T79" fmla="*/ 42 h 97"/>
                  <a:gd name="T80" fmla="*/ 20 w 64"/>
                  <a:gd name="T81" fmla="*/ 40 h 97"/>
                  <a:gd name="T82" fmla="*/ 21 w 64"/>
                  <a:gd name="T83" fmla="*/ 39 h 97"/>
                  <a:gd name="T84" fmla="*/ 23 w 64"/>
                  <a:gd name="T85" fmla="*/ 37 h 97"/>
                  <a:gd name="T86" fmla="*/ 24 w 64"/>
                  <a:gd name="T87" fmla="*/ 35 h 97"/>
                  <a:gd name="T88" fmla="*/ 25 w 64"/>
                  <a:gd name="T89" fmla="*/ 33 h 97"/>
                  <a:gd name="T90" fmla="*/ 27 w 64"/>
                  <a:gd name="T91" fmla="*/ 32 h 97"/>
                  <a:gd name="T92" fmla="*/ 29 w 64"/>
                  <a:gd name="T93" fmla="*/ 30 h 97"/>
                  <a:gd name="T94" fmla="*/ 31 w 64"/>
                  <a:gd name="T95" fmla="*/ 28 h 97"/>
                  <a:gd name="T96" fmla="*/ 32 w 64"/>
                  <a:gd name="T97" fmla="*/ 26 h 97"/>
                  <a:gd name="T98" fmla="*/ 35 w 64"/>
                  <a:gd name="T99" fmla="*/ 24 h 97"/>
                  <a:gd name="T100" fmla="*/ 37 w 64"/>
                  <a:gd name="T101" fmla="*/ 22 h 97"/>
                  <a:gd name="T102" fmla="*/ 39 w 64"/>
                  <a:gd name="T103" fmla="*/ 20 h 97"/>
                  <a:gd name="T104" fmla="*/ 41 w 64"/>
                  <a:gd name="T105" fmla="*/ 17 h 97"/>
                  <a:gd name="T106" fmla="*/ 44 w 64"/>
                  <a:gd name="T107" fmla="*/ 15 h 97"/>
                  <a:gd name="T108" fmla="*/ 46 w 64"/>
                  <a:gd name="T109" fmla="*/ 13 h 97"/>
                  <a:gd name="T110" fmla="*/ 49 w 64"/>
                  <a:gd name="T111" fmla="*/ 11 h 97"/>
                  <a:gd name="T112" fmla="*/ 52 w 64"/>
                  <a:gd name="T113" fmla="*/ 9 h 97"/>
                  <a:gd name="T114" fmla="*/ 55 w 64"/>
                  <a:gd name="T115" fmla="*/ 7 h 97"/>
                  <a:gd name="T116" fmla="*/ 58 w 64"/>
                  <a:gd name="T117" fmla="*/ 4 h 97"/>
                  <a:gd name="T118" fmla="*/ 61 w 64"/>
                  <a:gd name="T119" fmla="*/ 2 h 97"/>
                  <a:gd name="T120" fmla="*/ 64 w 64"/>
                  <a:gd name="T121" fmla="*/ 0 h 97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64"/>
                  <a:gd name="T184" fmla="*/ 0 h 97"/>
                  <a:gd name="T185" fmla="*/ 64 w 64"/>
                  <a:gd name="T186" fmla="*/ 97 h 97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64" h="97">
                    <a:moveTo>
                      <a:pt x="64" y="0"/>
                    </a:moveTo>
                    <a:lnTo>
                      <a:pt x="0" y="39"/>
                    </a:lnTo>
                    <a:lnTo>
                      <a:pt x="1" y="97"/>
                    </a:lnTo>
                    <a:lnTo>
                      <a:pt x="1" y="96"/>
                    </a:lnTo>
                    <a:lnTo>
                      <a:pt x="1" y="94"/>
                    </a:lnTo>
                    <a:lnTo>
                      <a:pt x="1" y="92"/>
                    </a:lnTo>
                    <a:lnTo>
                      <a:pt x="1" y="91"/>
                    </a:lnTo>
                    <a:lnTo>
                      <a:pt x="1" y="89"/>
                    </a:lnTo>
                    <a:lnTo>
                      <a:pt x="2" y="88"/>
                    </a:lnTo>
                    <a:lnTo>
                      <a:pt x="2" y="86"/>
                    </a:lnTo>
                    <a:lnTo>
                      <a:pt x="2" y="85"/>
                    </a:lnTo>
                    <a:lnTo>
                      <a:pt x="2" y="83"/>
                    </a:lnTo>
                    <a:lnTo>
                      <a:pt x="3" y="81"/>
                    </a:lnTo>
                    <a:lnTo>
                      <a:pt x="3" y="79"/>
                    </a:lnTo>
                    <a:lnTo>
                      <a:pt x="3" y="78"/>
                    </a:lnTo>
                    <a:lnTo>
                      <a:pt x="4" y="76"/>
                    </a:lnTo>
                    <a:lnTo>
                      <a:pt x="4" y="74"/>
                    </a:lnTo>
                    <a:lnTo>
                      <a:pt x="4" y="72"/>
                    </a:lnTo>
                    <a:lnTo>
                      <a:pt x="5" y="70"/>
                    </a:lnTo>
                    <a:lnTo>
                      <a:pt x="5" y="68"/>
                    </a:lnTo>
                    <a:lnTo>
                      <a:pt x="6" y="66"/>
                    </a:lnTo>
                    <a:lnTo>
                      <a:pt x="7" y="64"/>
                    </a:lnTo>
                    <a:lnTo>
                      <a:pt x="7" y="62"/>
                    </a:lnTo>
                    <a:lnTo>
                      <a:pt x="8" y="60"/>
                    </a:lnTo>
                    <a:lnTo>
                      <a:pt x="9" y="58"/>
                    </a:lnTo>
                    <a:lnTo>
                      <a:pt x="10" y="56"/>
                    </a:lnTo>
                    <a:lnTo>
                      <a:pt x="10" y="55"/>
                    </a:lnTo>
                    <a:lnTo>
                      <a:pt x="11" y="53"/>
                    </a:lnTo>
                    <a:lnTo>
                      <a:pt x="12" y="52"/>
                    </a:lnTo>
                    <a:lnTo>
                      <a:pt x="13" y="50"/>
                    </a:lnTo>
                    <a:lnTo>
                      <a:pt x="14" y="49"/>
                    </a:lnTo>
                    <a:lnTo>
                      <a:pt x="14" y="48"/>
                    </a:lnTo>
                    <a:lnTo>
                      <a:pt x="15" y="47"/>
                    </a:lnTo>
                    <a:lnTo>
                      <a:pt x="16" y="46"/>
                    </a:lnTo>
                    <a:lnTo>
                      <a:pt x="16" y="45"/>
                    </a:lnTo>
                    <a:lnTo>
                      <a:pt x="17" y="44"/>
                    </a:lnTo>
                    <a:lnTo>
                      <a:pt x="18" y="43"/>
                    </a:lnTo>
                    <a:lnTo>
                      <a:pt x="19" y="42"/>
                    </a:lnTo>
                    <a:lnTo>
                      <a:pt x="20" y="40"/>
                    </a:lnTo>
                    <a:lnTo>
                      <a:pt x="21" y="39"/>
                    </a:lnTo>
                    <a:lnTo>
                      <a:pt x="23" y="37"/>
                    </a:lnTo>
                    <a:lnTo>
                      <a:pt x="24" y="35"/>
                    </a:lnTo>
                    <a:lnTo>
                      <a:pt x="25" y="33"/>
                    </a:lnTo>
                    <a:lnTo>
                      <a:pt x="27" y="32"/>
                    </a:lnTo>
                    <a:lnTo>
                      <a:pt x="29" y="30"/>
                    </a:lnTo>
                    <a:lnTo>
                      <a:pt x="31" y="28"/>
                    </a:lnTo>
                    <a:lnTo>
                      <a:pt x="32" y="26"/>
                    </a:lnTo>
                    <a:lnTo>
                      <a:pt x="35" y="24"/>
                    </a:lnTo>
                    <a:lnTo>
                      <a:pt x="37" y="22"/>
                    </a:lnTo>
                    <a:lnTo>
                      <a:pt x="39" y="20"/>
                    </a:lnTo>
                    <a:lnTo>
                      <a:pt x="41" y="17"/>
                    </a:lnTo>
                    <a:lnTo>
                      <a:pt x="44" y="15"/>
                    </a:lnTo>
                    <a:lnTo>
                      <a:pt x="46" y="13"/>
                    </a:lnTo>
                    <a:lnTo>
                      <a:pt x="49" y="11"/>
                    </a:lnTo>
                    <a:lnTo>
                      <a:pt x="52" y="9"/>
                    </a:lnTo>
                    <a:lnTo>
                      <a:pt x="55" y="7"/>
                    </a:lnTo>
                    <a:lnTo>
                      <a:pt x="58" y="4"/>
                    </a:lnTo>
                    <a:lnTo>
                      <a:pt x="61" y="2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ABAAA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 sz="1100"/>
              </a:p>
            </p:txBody>
          </p:sp>
        </p:grpSp>
      </p:grpSp>
      <p:cxnSp>
        <p:nvCxnSpPr>
          <p:cNvPr id="163" name="直線矢印コネクタ 162"/>
          <p:cNvCxnSpPr/>
          <p:nvPr/>
        </p:nvCxnSpPr>
        <p:spPr bwMode="auto">
          <a:xfrm flipV="1">
            <a:off x="944071" y="2055323"/>
            <a:ext cx="78965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4" name="直線矢印コネクタ 163"/>
          <p:cNvCxnSpPr/>
          <p:nvPr/>
        </p:nvCxnSpPr>
        <p:spPr bwMode="auto">
          <a:xfrm rot="16200000" flipH="1">
            <a:off x="1843102" y="2296897"/>
            <a:ext cx="361485" cy="234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5" name="直線矢印コネクタ 164"/>
          <p:cNvCxnSpPr/>
          <p:nvPr/>
        </p:nvCxnSpPr>
        <p:spPr bwMode="auto">
          <a:xfrm rot="16200000" flipH="1">
            <a:off x="1843101" y="3329877"/>
            <a:ext cx="432845" cy="117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66" name="テキスト ボックス 381"/>
          <p:cNvSpPr txBox="1">
            <a:spLocks noChangeArrowheads="1"/>
          </p:cNvSpPr>
          <p:nvPr/>
        </p:nvSpPr>
        <p:spPr bwMode="auto">
          <a:xfrm>
            <a:off x="733498" y="1745312"/>
            <a:ext cx="110551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ja-JP" sz="800" dirty="0" smtClean="0">
                <a:latin typeface="HGP創英角ｺﾞｼｯｸUB" pitchFamily="50" charset="-128"/>
                <a:ea typeface="HGP創英角ｺﾞｼｯｸUB" pitchFamily="50" charset="-128"/>
                <a:cs typeface="メイリオ" pitchFamily="50" charset="-128"/>
              </a:rPr>
              <a:t>Run-instance</a:t>
            </a:r>
            <a:endParaRPr lang="ja-JP" altLang="en-US" sz="800" dirty="0">
              <a:latin typeface="HGP創英角ｺﾞｼｯｸUB" pitchFamily="50" charset="-128"/>
              <a:ea typeface="HGP創英角ｺﾞｼｯｸUB" pitchFamily="50" charset="-128"/>
              <a:cs typeface="メイリオ" pitchFamily="50" charset="-128"/>
            </a:endParaRPr>
          </a:p>
        </p:txBody>
      </p:sp>
      <p:sp>
        <p:nvSpPr>
          <p:cNvPr id="167" name="テキスト ボックス 381"/>
          <p:cNvSpPr txBox="1">
            <a:spLocks noChangeArrowheads="1"/>
          </p:cNvSpPr>
          <p:nvPr/>
        </p:nvSpPr>
        <p:spPr bwMode="auto">
          <a:xfrm>
            <a:off x="1523147" y="3166683"/>
            <a:ext cx="1105510" cy="2154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ja-JP" sz="800" dirty="0" smtClean="0">
                <a:latin typeface="HGP創英角ｺﾞｼｯｸUB" pitchFamily="50" charset="-128"/>
                <a:ea typeface="HGP創英角ｺﾞｼｯｸUB" pitchFamily="50" charset="-128"/>
                <a:cs typeface="メイリオ" pitchFamily="50" charset="-128"/>
              </a:rPr>
              <a:t>Run-instance</a:t>
            </a:r>
            <a:endParaRPr lang="ja-JP" altLang="en-US" sz="800" dirty="0">
              <a:latin typeface="HGP創英角ｺﾞｼｯｸUB" pitchFamily="50" charset="-128"/>
              <a:ea typeface="HGP創英角ｺﾞｼｯｸUB" pitchFamily="50" charset="-128"/>
              <a:cs typeface="メイリオ" pitchFamily="50" charset="-128"/>
            </a:endParaRPr>
          </a:p>
        </p:txBody>
      </p:sp>
      <p:sp>
        <p:nvSpPr>
          <p:cNvPr id="168" name="テキスト ボックス 381"/>
          <p:cNvSpPr txBox="1">
            <a:spLocks noChangeArrowheads="1"/>
          </p:cNvSpPr>
          <p:nvPr/>
        </p:nvSpPr>
        <p:spPr bwMode="auto">
          <a:xfrm>
            <a:off x="1470504" y="2166459"/>
            <a:ext cx="1105510" cy="2154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ja-JP" sz="800" dirty="0" smtClean="0">
                <a:latin typeface="HGP創英角ｺﾞｼｯｸUB" pitchFamily="50" charset="-128"/>
                <a:ea typeface="HGP創英角ｺﾞｼｯｸUB" pitchFamily="50" charset="-128"/>
                <a:cs typeface="メイリオ" pitchFamily="50" charset="-128"/>
              </a:rPr>
              <a:t>Run-instance</a:t>
            </a:r>
            <a:endParaRPr lang="ja-JP" altLang="en-US" sz="800" dirty="0">
              <a:latin typeface="HGP創英角ｺﾞｼｯｸUB" pitchFamily="50" charset="-128"/>
              <a:ea typeface="HGP創英角ｺﾞｼｯｸUB" pitchFamily="50" charset="-128"/>
              <a:cs typeface="メイリオ" pitchFamily="50" charset="-128"/>
            </a:endParaRPr>
          </a:p>
        </p:txBody>
      </p:sp>
      <p:sp>
        <p:nvSpPr>
          <p:cNvPr id="182" name="テキスト ボックス 181"/>
          <p:cNvSpPr txBox="1"/>
          <p:nvPr/>
        </p:nvSpPr>
        <p:spPr>
          <a:xfrm>
            <a:off x="128464" y="3714151"/>
            <a:ext cx="178464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1000" dirty="0">
                <a:latin typeface="HGP創英角ｺﾞｼｯｸUB" pitchFamily="50" charset="-128"/>
                <a:ea typeface="HGP創英角ｺﾞｼｯｸUB" pitchFamily="50" charset="-128"/>
              </a:rPr>
              <a:t>CLC  : </a:t>
            </a:r>
            <a:r>
              <a:rPr lang="en-US" altLang="ja-JP" sz="1000" dirty="0" smtClean="0">
                <a:latin typeface="HGP創英角ｺﾞｼｯｸUB" pitchFamily="50" charset="-128"/>
                <a:ea typeface="HGP創英角ｺﾞｼｯｸUB" pitchFamily="50" charset="-128"/>
              </a:rPr>
              <a:t>Cloud Controller</a:t>
            </a:r>
            <a:endParaRPr lang="en-US" altLang="ja-JP" sz="1000" dirty="0">
              <a:latin typeface="HGP創英角ｺﾞｼｯｸUB" pitchFamily="50" charset="-128"/>
              <a:ea typeface="HGP創英角ｺﾞｼｯｸUB" pitchFamily="50" charset="-128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1000" dirty="0">
                <a:latin typeface="HGP創英角ｺﾞｼｯｸUB" pitchFamily="50" charset="-128"/>
                <a:ea typeface="HGP創英角ｺﾞｼｯｸUB" pitchFamily="50" charset="-128"/>
              </a:rPr>
              <a:t>CC  </a:t>
            </a:r>
            <a:r>
              <a:rPr lang="en-US" altLang="ja-JP" sz="1000" dirty="0" smtClean="0">
                <a:latin typeface="HGP創英角ｺﾞｼｯｸUB" pitchFamily="50" charset="-128"/>
                <a:ea typeface="HGP創英角ｺﾞｼｯｸUB" pitchFamily="50" charset="-128"/>
              </a:rPr>
              <a:t>  </a:t>
            </a:r>
            <a:r>
              <a:rPr lang="en-US" altLang="ja-JP" sz="1000" dirty="0">
                <a:latin typeface="HGP創英角ｺﾞｼｯｸUB" pitchFamily="50" charset="-128"/>
                <a:ea typeface="HGP創英角ｺﾞｼｯｸUB" pitchFamily="50" charset="-128"/>
              </a:rPr>
              <a:t>: </a:t>
            </a:r>
            <a:r>
              <a:rPr lang="en-US" altLang="ja-JP" sz="1000" dirty="0" smtClean="0">
                <a:latin typeface="HGP創英角ｺﾞｼｯｸUB" pitchFamily="50" charset="-128"/>
                <a:ea typeface="HGP創英角ｺﾞｼｯｸUB" pitchFamily="50" charset="-128"/>
              </a:rPr>
              <a:t>Cluster Controller</a:t>
            </a:r>
            <a:endParaRPr lang="en-US" altLang="ja-JP" sz="1000" dirty="0">
              <a:latin typeface="HGP創英角ｺﾞｼｯｸUB" pitchFamily="50" charset="-128"/>
              <a:ea typeface="HGP創英角ｺﾞｼｯｸUB" pitchFamily="50" charset="-128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1000" dirty="0">
                <a:latin typeface="HGP創英角ｺﾞｼｯｸUB" pitchFamily="50" charset="-128"/>
                <a:ea typeface="HGP創英角ｺﾞｼｯｸUB" pitchFamily="50" charset="-128"/>
              </a:rPr>
              <a:t>NC </a:t>
            </a:r>
            <a:r>
              <a:rPr lang="en-US" altLang="ja-JP" sz="1000" dirty="0" smtClean="0">
                <a:latin typeface="HGP創英角ｺﾞｼｯｸUB" pitchFamily="50" charset="-128"/>
                <a:ea typeface="HGP創英角ｺﾞｼｯｸUB" pitchFamily="50" charset="-128"/>
              </a:rPr>
              <a:t>   </a:t>
            </a:r>
            <a:r>
              <a:rPr lang="en-US" altLang="ja-JP" sz="1000" dirty="0">
                <a:latin typeface="HGP創英角ｺﾞｼｯｸUB" pitchFamily="50" charset="-128"/>
                <a:ea typeface="HGP創英角ｺﾞｼｯｸUB" pitchFamily="50" charset="-128"/>
              </a:rPr>
              <a:t>: </a:t>
            </a:r>
            <a:r>
              <a:rPr lang="en-US" altLang="ja-JP" sz="1000" dirty="0" smtClean="0">
                <a:latin typeface="HGP創英角ｺﾞｼｯｸUB" pitchFamily="50" charset="-128"/>
                <a:ea typeface="HGP創英角ｺﾞｼｯｸUB" pitchFamily="50" charset="-128"/>
              </a:rPr>
              <a:t>Node Controller</a:t>
            </a:r>
            <a:endParaRPr lang="ja-JP" altLang="en-US" sz="1000" dirty="0"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grpSp>
        <p:nvGrpSpPr>
          <p:cNvPr id="195" name="グループ化 194"/>
          <p:cNvGrpSpPr/>
          <p:nvPr/>
        </p:nvGrpSpPr>
        <p:grpSpPr>
          <a:xfrm>
            <a:off x="6606117" y="1121863"/>
            <a:ext cx="3234048" cy="3096344"/>
            <a:chOff x="4749800" y="1377744"/>
            <a:chExt cx="4530149" cy="4337256"/>
          </a:xfrm>
        </p:grpSpPr>
        <p:sp>
          <p:nvSpPr>
            <p:cNvPr id="184" name="角丸四角形 183"/>
            <p:cNvSpPr/>
            <p:nvPr/>
          </p:nvSpPr>
          <p:spPr>
            <a:xfrm>
              <a:off x="4749800" y="2551113"/>
              <a:ext cx="3571875" cy="42862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1400" dirty="0" smtClean="0">
                  <a:latin typeface="HGP創英角ｺﾞｼｯｸUB" pitchFamily="50" charset="-128"/>
                  <a:ea typeface="HGP創英角ｺﾞｼｯｸUB" pitchFamily="50" charset="-128"/>
                </a:rPr>
                <a:t>Machine image copy</a:t>
              </a:r>
              <a:endParaRPr lang="ja-JP" altLang="en-US" sz="1400" dirty="0">
                <a:latin typeface="HGP創英角ｺﾞｼｯｸUB" pitchFamily="50" charset="-128"/>
                <a:ea typeface="HGP創英角ｺﾞｼｯｸUB" pitchFamily="50" charset="-128"/>
              </a:endParaRPr>
            </a:p>
          </p:txBody>
        </p:sp>
        <p:sp>
          <p:nvSpPr>
            <p:cNvPr id="185" name="角丸四角形 184"/>
            <p:cNvSpPr/>
            <p:nvPr/>
          </p:nvSpPr>
          <p:spPr>
            <a:xfrm>
              <a:off x="4749800" y="4643438"/>
              <a:ext cx="3571875" cy="42862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1400" dirty="0" smtClean="0">
                  <a:latin typeface="HGP創英角ｺﾞｼｯｸUB" pitchFamily="50" charset="-128"/>
                  <a:ea typeface="HGP創英角ｺﾞｼｯｸUB" pitchFamily="50" charset="-128"/>
                </a:rPr>
                <a:t>SWAP</a:t>
              </a:r>
              <a:r>
                <a:rPr lang="ja-JP" altLang="en-US" sz="1400" dirty="0" smtClean="0">
                  <a:latin typeface="HGP創英角ｺﾞｼｯｸUB" pitchFamily="50" charset="-128"/>
                  <a:ea typeface="HGP創英角ｺﾞｼｯｸUB" pitchFamily="50" charset="-128"/>
                </a:rPr>
                <a:t> </a:t>
              </a:r>
              <a:r>
                <a:rPr lang="en-US" altLang="ja-JP" sz="1400" dirty="0" smtClean="0">
                  <a:latin typeface="HGP創英角ｺﾞｼｯｸUB" pitchFamily="50" charset="-128"/>
                  <a:ea typeface="HGP創英角ｺﾞｼｯｸUB" pitchFamily="50" charset="-128"/>
                </a:rPr>
                <a:t>area setting </a:t>
              </a:r>
              <a:endParaRPr lang="ja-JP" altLang="en-US" sz="1400" dirty="0">
                <a:latin typeface="HGP創英角ｺﾞｼｯｸUB" pitchFamily="50" charset="-128"/>
                <a:ea typeface="HGP創英角ｺﾞｼｯｸUB" pitchFamily="50" charset="-128"/>
              </a:endParaRPr>
            </a:p>
          </p:txBody>
        </p:sp>
        <p:sp>
          <p:nvSpPr>
            <p:cNvPr id="186" name="角丸四角形 185"/>
            <p:cNvSpPr/>
            <p:nvPr/>
          </p:nvSpPr>
          <p:spPr>
            <a:xfrm>
              <a:off x="4749800" y="3929063"/>
              <a:ext cx="3571875" cy="42862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1400" dirty="0" smtClean="0">
                  <a:latin typeface="HGP創英角ｺﾞｼｯｸUB" pitchFamily="50" charset="-128"/>
                  <a:ea typeface="HGP創英角ｺﾞｼｯｸUB" pitchFamily="50" charset="-128"/>
                </a:rPr>
                <a:t>Ephemeral disk setting</a:t>
              </a:r>
              <a:endParaRPr lang="ja-JP" altLang="en-US" sz="1400" dirty="0">
                <a:latin typeface="HGP創英角ｺﾞｼｯｸUB" pitchFamily="50" charset="-128"/>
                <a:ea typeface="HGP創英角ｺﾞｼｯｸUB" pitchFamily="50" charset="-128"/>
              </a:endParaRPr>
            </a:p>
          </p:txBody>
        </p:sp>
        <p:sp>
          <p:nvSpPr>
            <p:cNvPr id="187" name="角丸四角形 186"/>
            <p:cNvSpPr/>
            <p:nvPr/>
          </p:nvSpPr>
          <p:spPr>
            <a:xfrm>
              <a:off x="4749800" y="5286375"/>
              <a:ext cx="3571875" cy="42862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1400" dirty="0" err="1" smtClean="0">
                  <a:latin typeface="HGP創英角ｺﾞｼｯｸUB" pitchFamily="50" charset="-128"/>
                  <a:ea typeface="HGP創英角ｺﾞｼｯｸUB" pitchFamily="50" charset="-128"/>
                </a:rPr>
                <a:t>Xen</a:t>
              </a:r>
              <a:r>
                <a:rPr lang="en-US" altLang="ja-JP" sz="1400" dirty="0" smtClean="0">
                  <a:latin typeface="HGP創英角ｺﾞｼｯｸUB" pitchFamily="50" charset="-128"/>
                  <a:ea typeface="HGP創英角ｺﾞｼｯｸUB" pitchFamily="50" charset="-128"/>
                </a:rPr>
                <a:t> </a:t>
              </a:r>
              <a:r>
                <a:rPr lang="en-US" altLang="ja-JP" sz="1400" dirty="0" err="1" smtClean="0">
                  <a:latin typeface="HGP創英角ｺﾞｼｯｸUB" pitchFamily="50" charset="-128"/>
                  <a:ea typeface="HGP創英角ｺﾞｼｯｸUB" pitchFamily="50" charset="-128"/>
                </a:rPr>
                <a:t>virCreateDomainLinux</a:t>
              </a:r>
              <a:r>
                <a:rPr lang="en-US" altLang="ja-JP" sz="1400" dirty="0" smtClean="0">
                  <a:latin typeface="HGP創英角ｺﾞｼｯｸUB" pitchFamily="50" charset="-128"/>
                  <a:ea typeface="HGP創英角ｺﾞｼｯｸUB" pitchFamily="50" charset="-128"/>
                </a:rPr>
                <a:t> call</a:t>
              </a:r>
              <a:r>
                <a:rPr lang="ja-JP" altLang="en-US" sz="1400" dirty="0" smtClean="0">
                  <a:latin typeface="HGP創英角ｺﾞｼｯｸUB" pitchFamily="50" charset="-128"/>
                  <a:ea typeface="HGP創英角ｺﾞｼｯｸUB" pitchFamily="50" charset="-128"/>
                </a:rPr>
                <a:t> </a:t>
              </a:r>
              <a:endParaRPr lang="ja-JP" altLang="en-US" sz="1400" dirty="0">
                <a:latin typeface="HGP創英角ｺﾞｼｯｸUB" pitchFamily="50" charset="-128"/>
                <a:ea typeface="HGP創英角ｺﾞｼｯｸUB" pitchFamily="50" charset="-128"/>
              </a:endParaRPr>
            </a:p>
          </p:txBody>
        </p:sp>
        <p:sp>
          <p:nvSpPr>
            <p:cNvPr id="188" name="角丸四角形 187"/>
            <p:cNvSpPr/>
            <p:nvPr/>
          </p:nvSpPr>
          <p:spPr>
            <a:xfrm>
              <a:off x="4749800" y="3214688"/>
              <a:ext cx="3571875" cy="42862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1400" dirty="0" smtClean="0">
                  <a:latin typeface="HGP創英角ｺﾞｼｯｸUB" pitchFamily="50" charset="-128"/>
                  <a:ea typeface="HGP創英角ｺﾞｼｯｸUB" pitchFamily="50" charset="-128"/>
                </a:rPr>
                <a:t>Credential setting </a:t>
              </a:r>
              <a:endParaRPr lang="ja-JP" altLang="en-US" sz="1400" dirty="0">
                <a:latin typeface="HGP創英角ｺﾞｼｯｸUB" pitchFamily="50" charset="-128"/>
                <a:ea typeface="HGP創英角ｺﾞｼｯｸUB" pitchFamily="50" charset="-128"/>
              </a:endParaRPr>
            </a:p>
          </p:txBody>
        </p:sp>
        <p:sp>
          <p:nvSpPr>
            <p:cNvPr id="189" name="角丸四角形 188"/>
            <p:cNvSpPr/>
            <p:nvPr/>
          </p:nvSpPr>
          <p:spPr>
            <a:xfrm>
              <a:off x="4749800" y="1928813"/>
              <a:ext cx="3571875" cy="42862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1100" dirty="0" smtClean="0">
                  <a:latin typeface="HGP創英角ｺﾞｼｯｸUB" pitchFamily="50" charset="-128"/>
                  <a:ea typeface="HGP創英角ｺﾞｼｯｸUB" pitchFamily="50" charset="-128"/>
                </a:rPr>
                <a:t>Machine image download from CLC</a:t>
              </a:r>
              <a:endParaRPr lang="ja-JP" altLang="en-US" sz="1100" dirty="0">
                <a:latin typeface="HGP創英角ｺﾞｼｯｸUB" pitchFamily="50" charset="-128"/>
                <a:ea typeface="HGP創英角ｺﾞｼｯｸUB" pitchFamily="50" charset="-128"/>
              </a:endParaRPr>
            </a:p>
          </p:txBody>
        </p:sp>
        <p:sp>
          <p:nvSpPr>
            <p:cNvPr id="193" name="四角形吹き出し 192"/>
            <p:cNvSpPr/>
            <p:nvPr/>
          </p:nvSpPr>
          <p:spPr>
            <a:xfrm>
              <a:off x="7846929" y="1377744"/>
              <a:ext cx="1433020" cy="428625"/>
            </a:xfrm>
            <a:prstGeom prst="wedgeRectCallout">
              <a:avLst>
                <a:gd name="adj1" fmla="val -42347"/>
                <a:gd name="adj2" fmla="val 9892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1000" dirty="0" smtClean="0">
                  <a:latin typeface="HGP創英角ｺﾞｼｯｸUB" pitchFamily="50" charset="-128"/>
                  <a:ea typeface="HGP創英角ｺﾞｼｯｸUB" pitchFamily="50" charset="-128"/>
                </a:rPr>
                <a:t>Pre-executed</a:t>
              </a:r>
              <a:endParaRPr lang="ja-JP" altLang="en-US" sz="1000" dirty="0">
                <a:latin typeface="HGP創英角ｺﾞｼｯｸUB" pitchFamily="50" charset="-128"/>
                <a:ea typeface="HGP創英角ｺﾞｼｯｸUB" pitchFamily="50" charset="-128"/>
              </a:endParaRPr>
            </a:p>
          </p:txBody>
        </p:sp>
      </p:grpSp>
      <p:pic>
        <p:nvPicPr>
          <p:cNvPr id="207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99333" y="4389587"/>
            <a:ext cx="3096344" cy="1919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8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26925" y="4408198"/>
            <a:ext cx="3215270" cy="1898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0" name="四角形吹き出し 209"/>
          <p:cNvSpPr/>
          <p:nvPr/>
        </p:nvSpPr>
        <p:spPr>
          <a:xfrm>
            <a:off x="8817140" y="1769935"/>
            <a:ext cx="1023025" cy="305993"/>
          </a:xfrm>
          <a:prstGeom prst="wedgeRectCallout">
            <a:avLst>
              <a:gd name="adj1" fmla="val -42347"/>
              <a:gd name="adj2" fmla="val 9892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1000" dirty="0" smtClean="0">
                <a:latin typeface="HGP創英角ｺﾞｼｯｸUB" pitchFamily="50" charset="-128"/>
                <a:ea typeface="HGP創英角ｺﾞｼｯｸUB" pitchFamily="50" charset="-128"/>
              </a:rPr>
              <a:t>Pre-executed</a:t>
            </a:r>
            <a:endParaRPr lang="ja-JP" altLang="en-US" sz="1000" dirty="0"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211" name="四角形吹き出し 210"/>
          <p:cNvSpPr/>
          <p:nvPr/>
        </p:nvSpPr>
        <p:spPr>
          <a:xfrm>
            <a:off x="8817140" y="2778047"/>
            <a:ext cx="1023025" cy="305993"/>
          </a:xfrm>
          <a:prstGeom prst="wedgeRectCallout">
            <a:avLst>
              <a:gd name="adj1" fmla="val -42347"/>
              <a:gd name="adj2" fmla="val 9892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1000" dirty="0" smtClean="0">
                <a:latin typeface="HGP創英角ｺﾞｼｯｸUB" pitchFamily="50" charset="-128"/>
                <a:ea typeface="HGP創英角ｺﾞｼｯｸUB" pitchFamily="50" charset="-128"/>
              </a:rPr>
              <a:t>Pre-executed</a:t>
            </a:r>
            <a:endParaRPr lang="ja-JP" altLang="en-US" sz="1000" dirty="0"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212" name="四角形吹き出し 211"/>
          <p:cNvSpPr/>
          <p:nvPr/>
        </p:nvSpPr>
        <p:spPr>
          <a:xfrm>
            <a:off x="8817140" y="3282103"/>
            <a:ext cx="1023025" cy="305993"/>
          </a:xfrm>
          <a:prstGeom prst="wedgeRectCallout">
            <a:avLst>
              <a:gd name="adj1" fmla="val -42347"/>
              <a:gd name="adj2" fmla="val 9892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1000" dirty="0" smtClean="0">
                <a:latin typeface="HGP創英角ｺﾞｼｯｸUB" pitchFamily="50" charset="-128"/>
                <a:ea typeface="HGP創英角ｺﾞｼｯｸUB" pitchFamily="50" charset="-128"/>
              </a:rPr>
              <a:t>Pre-executed</a:t>
            </a:r>
            <a:endParaRPr lang="ja-JP" altLang="en-US" sz="1000" dirty="0"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213" name="テキスト ボックス 212"/>
          <p:cNvSpPr txBox="1"/>
          <p:nvPr/>
        </p:nvSpPr>
        <p:spPr>
          <a:xfrm>
            <a:off x="6687365" y="4434231"/>
            <a:ext cx="266429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 smtClean="0"/>
              <a:t>Multiple </a:t>
            </a:r>
            <a:r>
              <a:rPr lang="en-US" altLang="ja-JP" sz="1200" dirty="0" smtClean="0"/>
              <a:t>i</a:t>
            </a:r>
            <a:r>
              <a:rPr kumimoji="1" lang="en-US" altLang="ja-JP" sz="1200" dirty="0" smtClean="0"/>
              <a:t>nstance launching time</a:t>
            </a:r>
            <a:endParaRPr kumimoji="1" lang="ja-JP" altLang="en-US" sz="1200" dirty="0"/>
          </a:p>
        </p:txBody>
      </p:sp>
      <p:sp>
        <p:nvSpPr>
          <p:cNvPr id="215" name="テキスト ボックス 214"/>
          <p:cNvSpPr txBox="1"/>
          <p:nvPr/>
        </p:nvSpPr>
        <p:spPr>
          <a:xfrm rot="16200000">
            <a:off x="5734204" y="5315384"/>
            <a:ext cx="1584175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 smtClean="0"/>
              <a:t>Launching time (Sec)</a:t>
            </a:r>
            <a:endParaRPr kumimoji="1" lang="ja-JP" altLang="en-US" sz="1000" dirty="0"/>
          </a:p>
        </p:txBody>
      </p:sp>
      <p:cxnSp>
        <p:nvCxnSpPr>
          <p:cNvPr id="217" name="直線コネクタ 216"/>
          <p:cNvCxnSpPr/>
          <p:nvPr/>
        </p:nvCxnSpPr>
        <p:spPr>
          <a:xfrm rot="5400000">
            <a:off x="5499233" y="5406339"/>
            <a:ext cx="18002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タイトル 1"/>
          <p:cNvSpPr txBox="1">
            <a:spLocks/>
          </p:cNvSpPr>
          <p:nvPr/>
        </p:nvSpPr>
        <p:spPr bwMode="auto">
          <a:xfrm>
            <a:off x="3591021" y="833831"/>
            <a:ext cx="1512168" cy="582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HG創英角ｺﾞｼｯｸUB" pitchFamily="49" charset="0"/>
              </a:rPr>
              <a:t>Original</a:t>
            </a:r>
            <a:endParaRPr kumimoji="1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HG創英角ｺﾞｼｯｸUB" pitchFamily="49" charset="0"/>
            </a:endParaRPr>
          </a:p>
        </p:txBody>
      </p:sp>
      <p:sp>
        <p:nvSpPr>
          <p:cNvPr id="223" name="タイトル 1"/>
          <p:cNvSpPr txBox="1">
            <a:spLocks/>
          </p:cNvSpPr>
          <p:nvPr/>
        </p:nvSpPr>
        <p:spPr bwMode="auto">
          <a:xfrm>
            <a:off x="7119413" y="905839"/>
            <a:ext cx="1800200" cy="434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HG創英角ｺﾞｼｯｸUB" pitchFamily="49" charset="0"/>
              </a:rPr>
              <a:t>Hacked</a:t>
            </a:r>
            <a:endParaRPr kumimoji="1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HG創英角ｺﾞｼｯｸUB" pitchFamily="49" charset="0"/>
            </a:endParaRPr>
          </a:p>
        </p:txBody>
      </p:sp>
      <p:sp>
        <p:nvSpPr>
          <p:cNvPr id="224" name="テキスト ボックス 223"/>
          <p:cNvSpPr txBox="1"/>
          <p:nvPr/>
        </p:nvSpPr>
        <p:spPr>
          <a:xfrm>
            <a:off x="3158973" y="4434231"/>
            <a:ext cx="266429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 smtClean="0"/>
              <a:t>Multiple instance </a:t>
            </a:r>
            <a:r>
              <a:rPr lang="en-US" altLang="ja-JP" sz="1100" dirty="0" smtClean="0"/>
              <a:t>l</a:t>
            </a:r>
            <a:r>
              <a:rPr kumimoji="1" lang="en-US" altLang="ja-JP" sz="1100" dirty="0" smtClean="0"/>
              <a:t>aunching time</a:t>
            </a:r>
            <a:endParaRPr kumimoji="1" lang="ja-JP" altLang="en-US" sz="1100" dirty="0"/>
          </a:p>
        </p:txBody>
      </p:sp>
      <p:sp>
        <p:nvSpPr>
          <p:cNvPr id="225" name="テキスト ボックス 224"/>
          <p:cNvSpPr txBox="1"/>
          <p:nvPr/>
        </p:nvSpPr>
        <p:spPr>
          <a:xfrm rot="16200000">
            <a:off x="2061797" y="5262612"/>
            <a:ext cx="158417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00" dirty="0" smtClean="0"/>
              <a:t>Launching time (Sec)</a:t>
            </a:r>
            <a:endParaRPr kumimoji="1" lang="ja-JP" altLang="en-US" sz="800" dirty="0"/>
          </a:p>
        </p:txBody>
      </p:sp>
      <p:sp>
        <p:nvSpPr>
          <p:cNvPr id="9" name="角丸四角形吹き出し 8"/>
          <p:cNvSpPr/>
          <p:nvPr/>
        </p:nvSpPr>
        <p:spPr>
          <a:xfrm>
            <a:off x="2720752" y="1339374"/>
            <a:ext cx="3318541" cy="3022849"/>
          </a:xfrm>
          <a:prstGeom prst="wedgeRoundRectCallout">
            <a:avLst>
              <a:gd name="adj1" fmla="val -62094"/>
              <a:gd name="adj2" fmla="val 37793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100"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169" name="角丸四角形 168"/>
          <p:cNvSpPr/>
          <p:nvPr/>
        </p:nvSpPr>
        <p:spPr>
          <a:xfrm>
            <a:off x="3036612" y="1903243"/>
            <a:ext cx="2632167" cy="31586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1100" dirty="0" smtClean="0">
                <a:latin typeface="HGP創英角ｺﾞｼｯｸUB" pitchFamily="50" charset="-128"/>
                <a:ea typeface="HGP創英角ｺﾞｼｯｸUB" pitchFamily="50" charset="-128"/>
              </a:rPr>
              <a:t>Machine image copy</a:t>
            </a:r>
            <a:endParaRPr lang="ja-JP" altLang="en-US" sz="1100" dirty="0"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170" name="角丸四角形 169"/>
          <p:cNvSpPr/>
          <p:nvPr/>
        </p:nvSpPr>
        <p:spPr>
          <a:xfrm>
            <a:off x="3036612" y="3445107"/>
            <a:ext cx="2632167" cy="31586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1100" dirty="0" smtClean="0">
                <a:latin typeface="HGP創英角ｺﾞｼｯｸUB" pitchFamily="50" charset="-128"/>
                <a:ea typeface="HGP創英角ｺﾞｼｯｸUB" pitchFamily="50" charset="-128"/>
              </a:rPr>
              <a:t>SWAP</a:t>
            </a:r>
            <a:r>
              <a:rPr lang="ja-JP" altLang="en-US" sz="1100" dirty="0" smtClean="0">
                <a:latin typeface="HGP創英角ｺﾞｼｯｸUB" pitchFamily="50" charset="-128"/>
                <a:ea typeface="HGP創英角ｺﾞｼｯｸUB" pitchFamily="50" charset="-128"/>
              </a:rPr>
              <a:t> </a:t>
            </a:r>
            <a:r>
              <a:rPr lang="en-US" altLang="ja-JP" sz="1100" dirty="0" smtClean="0">
                <a:latin typeface="HGP創英角ｺﾞｼｯｸUB" pitchFamily="50" charset="-128"/>
                <a:ea typeface="HGP創英角ｺﾞｼｯｸUB" pitchFamily="50" charset="-128"/>
              </a:rPr>
              <a:t>area setting </a:t>
            </a:r>
            <a:endParaRPr lang="ja-JP" altLang="en-US" sz="1100" dirty="0"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171" name="角丸四角形 170"/>
          <p:cNvSpPr/>
          <p:nvPr/>
        </p:nvSpPr>
        <p:spPr>
          <a:xfrm>
            <a:off x="3036612" y="2918674"/>
            <a:ext cx="2632167" cy="31586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1100" dirty="0" smtClean="0">
                <a:latin typeface="HGP創英角ｺﾞｼｯｸUB" pitchFamily="50" charset="-128"/>
                <a:ea typeface="HGP創英角ｺﾞｼｯｸUB" pitchFamily="50" charset="-128"/>
              </a:rPr>
              <a:t>Ephemeral disk setting</a:t>
            </a:r>
            <a:endParaRPr lang="ja-JP" altLang="en-US" sz="1100" dirty="0"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172" name="角丸四角形 171"/>
          <p:cNvSpPr/>
          <p:nvPr/>
        </p:nvSpPr>
        <p:spPr>
          <a:xfrm>
            <a:off x="3036612" y="3918897"/>
            <a:ext cx="2632167" cy="31586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1050" dirty="0" err="1" smtClean="0">
                <a:latin typeface="HGP創英角ｺﾞｼｯｸUB" pitchFamily="50" charset="-128"/>
                <a:ea typeface="HGP創英角ｺﾞｼｯｸUB" pitchFamily="50" charset="-128"/>
              </a:rPr>
              <a:t>Xen</a:t>
            </a:r>
            <a:r>
              <a:rPr lang="en-US" altLang="ja-JP" sz="1050" dirty="0" smtClean="0">
                <a:latin typeface="HGP創英角ｺﾞｼｯｸUB" pitchFamily="50" charset="-128"/>
                <a:ea typeface="HGP創英角ｺﾞｼｯｸUB" pitchFamily="50" charset="-128"/>
              </a:rPr>
              <a:t> </a:t>
            </a:r>
            <a:r>
              <a:rPr lang="en-US" altLang="ja-JP" sz="1050" dirty="0" err="1" smtClean="0">
                <a:latin typeface="HGP創英角ｺﾞｼｯｸUB" pitchFamily="50" charset="-128"/>
                <a:ea typeface="HGP創英角ｺﾞｼｯｸUB" pitchFamily="50" charset="-128"/>
              </a:rPr>
              <a:t>virCreateDomainLinux</a:t>
            </a:r>
            <a:r>
              <a:rPr lang="en-US" altLang="ja-JP" sz="1050" dirty="0" smtClean="0">
                <a:latin typeface="HGP創英角ｺﾞｼｯｸUB" pitchFamily="50" charset="-128"/>
                <a:ea typeface="HGP創英角ｺﾞｼｯｸUB" pitchFamily="50" charset="-128"/>
              </a:rPr>
              <a:t> call</a:t>
            </a:r>
            <a:r>
              <a:rPr lang="ja-JP" altLang="en-US" sz="1050" dirty="0" smtClean="0">
                <a:latin typeface="HGP創英角ｺﾞｼｯｸUB" pitchFamily="50" charset="-128"/>
                <a:ea typeface="HGP創英角ｺﾞｼｯｸUB" pitchFamily="50" charset="-128"/>
              </a:rPr>
              <a:t> </a:t>
            </a:r>
            <a:endParaRPr lang="ja-JP" altLang="en-US" sz="1050" dirty="0"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177" name="角丸四角形 176"/>
          <p:cNvSpPr/>
          <p:nvPr/>
        </p:nvSpPr>
        <p:spPr>
          <a:xfrm>
            <a:off x="3036612" y="2392241"/>
            <a:ext cx="2632167" cy="31586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1100" dirty="0" smtClean="0">
                <a:latin typeface="HGP創英角ｺﾞｼｯｸUB" pitchFamily="50" charset="-128"/>
                <a:ea typeface="HGP創英角ｺﾞｼｯｸUB" pitchFamily="50" charset="-128"/>
              </a:rPr>
              <a:t>Credential setting </a:t>
            </a:r>
            <a:endParaRPr lang="ja-JP" altLang="en-US" sz="1100" dirty="0"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179" name="角丸四角形 178"/>
          <p:cNvSpPr/>
          <p:nvPr/>
        </p:nvSpPr>
        <p:spPr>
          <a:xfrm>
            <a:off x="3036612" y="1444661"/>
            <a:ext cx="2632167" cy="31586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1100" dirty="0" smtClean="0">
                <a:latin typeface="HGP創英角ｺﾞｼｯｸUB" pitchFamily="50" charset="-128"/>
                <a:ea typeface="HGP創英角ｺﾞｼｯｸUB" pitchFamily="50" charset="-128"/>
              </a:rPr>
              <a:t>Machine image download from CLC</a:t>
            </a:r>
            <a:endParaRPr lang="ja-JP" altLang="en-US" sz="1100" dirty="0">
              <a:latin typeface="HGP創英角ｺﾞｼｯｸUB" pitchFamily="50" charset="-128"/>
              <a:ea typeface="HGP創英角ｺﾞｼｯｸUB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9E483-02C4-4ADB-9EBD-9E13461B977D}" type="slidenum">
              <a:rPr lang="ja-JP" altLang="en-US" smtClean="0"/>
              <a:pPr/>
              <a:t>10</a:t>
            </a:fld>
            <a:endParaRPr lang="ja-JP" altLang="en-US"/>
          </a:p>
        </p:txBody>
      </p:sp>
      <p:sp>
        <p:nvSpPr>
          <p:cNvPr id="5" name="タイトル 15"/>
          <p:cNvSpPr>
            <a:spLocks noGrp="1"/>
          </p:cNvSpPr>
          <p:nvPr>
            <p:ph type="title"/>
          </p:nvPr>
        </p:nvSpPr>
        <p:spPr>
          <a:xfrm>
            <a:off x="457200" y="214290"/>
            <a:ext cx="5719936" cy="582594"/>
          </a:xfrm>
          <a:ln>
            <a:noFill/>
          </a:ln>
        </p:spPr>
        <p:txBody>
          <a:bodyPr/>
          <a:lstStyle/>
          <a:p>
            <a:r>
              <a:rPr lang="en-US" altLang="ja-JP" sz="3600" dirty="0" smtClean="0">
                <a:latin typeface="HGP創英角ｺﾞｼｯｸUB" pitchFamily="50" charset="-128"/>
                <a:ea typeface="HGP創英角ｺﾞｼｯｸUB" pitchFamily="50" charset="-128"/>
              </a:rPr>
              <a:t>R2: Cloud Interoperability</a:t>
            </a:r>
            <a:endParaRPr kumimoji="1" lang="ja-JP" altLang="en-US" sz="3600" dirty="0"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200472" y="980728"/>
            <a:ext cx="792088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ja-JP" sz="2400" dirty="0" smtClean="0">
                <a:latin typeface="HGP創英角ｺﾞｼｯｸUB" pitchFamily="50" charset="-128"/>
                <a:ea typeface="HGP創英角ｺﾞｼｯｸUB" pitchFamily="50" charset="-128"/>
              </a:rPr>
              <a:t>Collaboration</a:t>
            </a:r>
            <a:r>
              <a:rPr lang="en-US" altLang="ja-JP" sz="2400" b="0" dirty="0" smtClean="0">
                <a:latin typeface="HGP創英角ｺﾞｼｯｸUB" pitchFamily="50" charset="-128"/>
                <a:ea typeface="HGP創英角ｺﾞｼｯｸUB" pitchFamily="50" charset="-128"/>
              </a:rPr>
              <a:t> between NII and NASA AMES (-2010.6)</a:t>
            </a:r>
            <a:endParaRPr lang="en-US" altLang="ja-JP" sz="1600" b="0" dirty="0" smtClean="0"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pic>
        <p:nvPicPr>
          <p:cNvPr id="8" name="図 110" descr="SC10ポスター（補助）-3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45" y="4624876"/>
            <a:ext cx="1930242" cy="1540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図 111" descr="SC10ポスター（補助）-4.emf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081" y="4555007"/>
            <a:ext cx="2417391" cy="1757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61656" y="1484784"/>
            <a:ext cx="5654665" cy="2572301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7490" y="2621985"/>
            <a:ext cx="1891818" cy="14188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2" name="Picture 4" descr="server4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5962" y="2464774"/>
            <a:ext cx="1929366" cy="1605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テキスト ボックス 12"/>
          <p:cNvSpPr txBox="1"/>
          <p:nvPr/>
        </p:nvSpPr>
        <p:spPr>
          <a:xfrm>
            <a:off x="1943514" y="4019910"/>
            <a:ext cx="1688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latin typeface="HGP創英角ｺﾞｼｯｸUB" pitchFamily="50" charset="-128"/>
                <a:ea typeface="HGP創英角ｺﾞｼｯｸUB" pitchFamily="50" charset="-128"/>
              </a:rPr>
              <a:t>@ Mountain view</a:t>
            </a:r>
            <a:endParaRPr kumimoji="1" lang="ja-JP" altLang="en-US" sz="1600" dirty="0"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609184" y="4005064"/>
            <a:ext cx="9124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latin typeface="HGP創英角ｺﾞｼｯｸUB" pitchFamily="50" charset="-128"/>
                <a:ea typeface="HGP創英角ｺﾞｼｯｸUB" pitchFamily="50" charset="-128"/>
              </a:rPr>
              <a:t>@ Chiba</a:t>
            </a:r>
            <a:endParaRPr kumimoji="1" lang="ja-JP" altLang="en-US" sz="1600" dirty="0"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15" name="左右矢印 14"/>
          <p:cNvSpPr/>
          <p:nvPr/>
        </p:nvSpPr>
        <p:spPr>
          <a:xfrm>
            <a:off x="3455682" y="2505414"/>
            <a:ext cx="2808312" cy="1606174"/>
          </a:xfrm>
          <a:prstGeom prst="leftRightArrow">
            <a:avLst>
              <a:gd name="adj1" fmla="val 50000"/>
              <a:gd name="adj2" fmla="val 16081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16" name="角丸四角形 15"/>
          <p:cNvSpPr/>
          <p:nvPr/>
        </p:nvSpPr>
        <p:spPr>
          <a:xfrm>
            <a:off x="3825721" y="2472389"/>
            <a:ext cx="2070245" cy="1669978"/>
          </a:xfrm>
          <a:prstGeom prst="roundRect">
            <a:avLst>
              <a:gd name="adj" fmla="val 699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000"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17" name="Text Box 107"/>
          <p:cNvSpPr txBox="1">
            <a:spLocks noChangeArrowheads="1"/>
          </p:cNvSpPr>
          <p:nvPr/>
        </p:nvSpPr>
        <p:spPr bwMode="auto">
          <a:xfrm>
            <a:off x="3835644" y="2541928"/>
            <a:ext cx="2140318" cy="1569660"/>
          </a:xfrm>
          <a:prstGeom prst="rect">
            <a:avLst/>
          </a:prstGeom>
          <a:noFill/>
          <a:ln/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Times" pitchFamily="18" charset="0"/>
                <a:ea typeface="Osaka"/>
                <a:cs typeface="Osaka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imes" pitchFamily="18" charset="0"/>
                <a:ea typeface="Osaka"/>
                <a:cs typeface="Osaka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imes" pitchFamily="18" charset="0"/>
                <a:ea typeface="Osaka"/>
                <a:cs typeface="Osaka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imes" pitchFamily="18" charset="0"/>
                <a:ea typeface="Osaka"/>
                <a:cs typeface="Osaka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imes" pitchFamily="18" charset="0"/>
                <a:ea typeface="Osaka"/>
                <a:cs typeface="Osaka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" pitchFamily="18" charset="0"/>
                <a:ea typeface="Osaka"/>
                <a:cs typeface="Osaka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" pitchFamily="18" charset="0"/>
                <a:ea typeface="Osaka"/>
                <a:cs typeface="Osaka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" pitchFamily="18" charset="0"/>
                <a:ea typeface="Osaka"/>
                <a:cs typeface="Osaka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imes" pitchFamily="18" charset="0"/>
                <a:ea typeface="Osaka"/>
                <a:cs typeface="Osaka"/>
              </a:defRPr>
            </a:lvl9pPr>
          </a:lstStyle>
          <a:p>
            <a:pPr algn="l" eaLnBrk="1" hangingPunct="1"/>
            <a:r>
              <a:rPr lang="en-US" altLang="ja-JP" sz="1600" u="sng" dirty="0">
                <a:ln w="1905"/>
                <a:solidFill>
                  <a:schemeClr val="accent1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GP創英角ｺﾞｼｯｸUB" pitchFamily="50" charset="-128"/>
                <a:ea typeface="HGP創英角ｺﾞｼｯｸUB" pitchFamily="50" charset="-128"/>
              </a:rPr>
              <a:t>Open </a:t>
            </a:r>
            <a:r>
              <a:rPr lang="en-US" altLang="ja-JP" sz="1600" u="sng" dirty="0" smtClean="0">
                <a:ln w="1905"/>
                <a:solidFill>
                  <a:schemeClr val="accent1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GP創英角ｺﾞｼｯｸUB" pitchFamily="50" charset="-128"/>
                <a:ea typeface="HGP創英角ｺﾞｼｯｸUB" pitchFamily="50" charset="-128"/>
              </a:rPr>
              <a:t>interface</a:t>
            </a:r>
          </a:p>
          <a:p>
            <a:pPr marL="342900" indent="-342900" algn="l" eaLnBrk="1" hangingPunct="1">
              <a:buFont typeface="Wingdings" pitchFamily="2" charset="2"/>
              <a:buChar char="ü"/>
            </a:pPr>
            <a:r>
              <a:rPr lang="en-US" altLang="ja-JP" sz="1200" dirty="0" smtClean="0">
                <a:ln w="1905"/>
                <a:solidFill>
                  <a:schemeClr val="accent1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GP創英角ｺﾞｼｯｸUB" pitchFamily="50" charset="-128"/>
                <a:ea typeface="HGP創英角ｺﾞｼｯｸUB" pitchFamily="50" charset="-128"/>
              </a:rPr>
              <a:t>Program cooperation</a:t>
            </a:r>
            <a:endParaRPr lang="en-US" altLang="ja-JP" sz="1200" dirty="0">
              <a:ln w="1905"/>
              <a:solidFill>
                <a:schemeClr val="accent1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HGP創英角ｺﾞｼｯｸUB" pitchFamily="50" charset="-128"/>
              <a:ea typeface="HGP創英角ｺﾞｼｯｸUB" pitchFamily="50" charset="-128"/>
            </a:endParaRPr>
          </a:p>
          <a:p>
            <a:pPr marL="342900" indent="-342900" algn="l" eaLnBrk="1" hangingPunct="1">
              <a:buFont typeface="Wingdings" pitchFamily="2" charset="2"/>
              <a:buChar char="ü"/>
            </a:pPr>
            <a:r>
              <a:rPr lang="en-US" altLang="ja-JP" sz="1200" dirty="0" smtClean="0">
                <a:ln w="1905"/>
                <a:solidFill>
                  <a:schemeClr val="accent1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GP創英角ｺﾞｼｯｸUB" pitchFamily="50" charset="-128"/>
                <a:ea typeface="HGP創英角ｺﾞｼｯｸUB" pitchFamily="50" charset="-128"/>
              </a:rPr>
              <a:t>Program portability</a:t>
            </a:r>
          </a:p>
          <a:p>
            <a:pPr algn="l" eaLnBrk="1" hangingPunct="1"/>
            <a:r>
              <a:rPr lang="en-US" altLang="ja-JP" sz="1600" u="sng" dirty="0" smtClean="0">
                <a:ln w="1905"/>
                <a:solidFill>
                  <a:schemeClr val="accent1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GP創英角ｺﾞｼｯｸUB" pitchFamily="50" charset="-128"/>
                <a:ea typeface="HGP創英角ｺﾞｼｯｸUB" pitchFamily="50" charset="-128"/>
              </a:rPr>
              <a:t>Open data</a:t>
            </a:r>
          </a:p>
          <a:p>
            <a:pPr marL="285750" indent="-285750" algn="l" eaLnBrk="1" hangingPunct="1">
              <a:buFont typeface="Wingdings" pitchFamily="2" charset="2"/>
              <a:buChar char="ü"/>
            </a:pPr>
            <a:r>
              <a:rPr lang="en-US" altLang="ja-JP" sz="1200" dirty="0" smtClean="0">
                <a:ln w="1905"/>
                <a:solidFill>
                  <a:schemeClr val="accent1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GP創英角ｺﾞｼｯｸUB" pitchFamily="50" charset="-128"/>
                <a:ea typeface="HGP創英角ｺﾞｼｯｸUB" pitchFamily="50" charset="-128"/>
              </a:rPr>
              <a:t>Interoperable Data</a:t>
            </a:r>
          </a:p>
          <a:p>
            <a:pPr algn="l" eaLnBrk="1" hangingPunct="1"/>
            <a:r>
              <a:rPr lang="en-US" altLang="ja-JP" sz="1600" dirty="0" smtClean="0">
                <a:ln w="1905"/>
                <a:solidFill>
                  <a:schemeClr val="accent1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GP創英角ｺﾞｼｯｸUB" pitchFamily="50" charset="-128"/>
                <a:ea typeface="HGP創英角ｺﾞｼｯｸUB" pitchFamily="50" charset="-128"/>
              </a:rPr>
              <a:t>Open source</a:t>
            </a:r>
          </a:p>
          <a:p>
            <a:pPr marL="285750" indent="-285750" algn="l" eaLnBrk="1" hangingPunct="1">
              <a:buFont typeface="Wingdings" pitchFamily="2" charset="2"/>
              <a:buChar char="ü"/>
            </a:pPr>
            <a:r>
              <a:rPr lang="en-US" altLang="ja-JP" sz="1200" dirty="0" smtClean="0">
                <a:ln w="1905"/>
                <a:solidFill>
                  <a:schemeClr val="accent1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GP創英角ｺﾞｼｯｸUB" pitchFamily="50" charset="-128"/>
                <a:ea typeface="HGP創英角ｺﾞｼｯｸUB" pitchFamily="50" charset="-128"/>
              </a:rPr>
              <a:t>Quality with community</a:t>
            </a:r>
            <a:endParaRPr lang="en-US" altLang="ja-JP" sz="1200" dirty="0">
              <a:ln w="1905"/>
              <a:solidFill>
                <a:schemeClr val="accent1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6728762" y="4474220"/>
            <a:ext cx="2037149" cy="338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800" dirty="0" smtClean="0">
                <a:latin typeface="HGP創英角ｺﾞｼｯｸUB" pitchFamily="50" charset="-128"/>
                <a:ea typeface="HGP創英角ｺﾞｼｯｸUB" pitchFamily="50" charset="-128"/>
              </a:rPr>
              <a:t>NASA Application on edubase Cloud: </a:t>
            </a:r>
          </a:p>
          <a:p>
            <a:r>
              <a:rPr kumimoji="1" lang="en-US" altLang="ja-JP" sz="800" dirty="0" err="1" smtClean="0">
                <a:latin typeface="HGP創英角ｺﾞｼｯｸUB" pitchFamily="50" charset="-128"/>
                <a:ea typeface="HGP創英角ｺﾞｼｯｸUB" pitchFamily="50" charset="-128"/>
              </a:rPr>
              <a:t>WiorldWide</a:t>
            </a:r>
            <a:r>
              <a:rPr kumimoji="1" lang="en-US" altLang="ja-JP" sz="800" dirty="0" smtClean="0">
                <a:latin typeface="HGP創英角ｺﾞｼｯｸUB" pitchFamily="50" charset="-128"/>
                <a:ea typeface="HGP創英角ｺﾞｼｯｸUB" pitchFamily="50" charset="-128"/>
              </a:rPr>
              <a:t> Telescope</a:t>
            </a:r>
            <a:endParaRPr kumimoji="1" lang="ja-JP" altLang="en-US" sz="800" dirty="0"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58526" y="4502346"/>
            <a:ext cx="1809628" cy="338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800" dirty="0" smtClean="0">
                <a:latin typeface="HGP創英角ｺﾞｼｯｸUB" pitchFamily="50" charset="-128"/>
                <a:ea typeface="HGP創英角ｺﾞｼｯｸUB" pitchFamily="50" charset="-128"/>
              </a:rPr>
              <a:t>NII application on Nebula: </a:t>
            </a:r>
          </a:p>
          <a:p>
            <a:r>
              <a:rPr kumimoji="1" lang="en-US" altLang="ja-JP" sz="800" dirty="0" err="1" smtClean="0">
                <a:latin typeface="HGP創英角ｺﾞｼｯｸUB" pitchFamily="50" charset="-128"/>
                <a:ea typeface="HGP創英角ｺﾞｼｯｸUB" pitchFamily="50" charset="-128"/>
              </a:rPr>
              <a:t>Hadoop</a:t>
            </a:r>
            <a:r>
              <a:rPr kumimoji="1" lang="en-US" altLang="ja-JP" sz="800" dirty="0" smtClean="0">
                <a:latin typeface="HGP創英角ｺﾞｼｯｸUB" pitchFamily="50" charset="-128"/>
                <a:ea typeface="HGP創英角ｺﾞｼｯｸUB" pitchFamily="50" charset="-128"/>
              </a:rPr>
              <a:t>  system developed at NII</a:t>
            </a:r>
            <a:endParaRPr kumimoji="1" lang="ja-JP" altLang="en-US" sz="800" dirty="0"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pic>
        <p:nvPicPr>
          <p:cNvPr id="25" name="Picture 4" descr="https://lh6.googleusercontent.com/Y7ewcVjy-qtCHSYqTnpaRz1F9EuRt5zd2BO9qMPXK2Sj9XYijE1HmlGNxO9UqnbWegciY4n0UXDqkvIYfzbHxDrC7s19UJA5c9vp1QJnfPyLV-amBQ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84848" y="4797152"/>
            <a:ext cx="1960231" cy="1487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2" descr="https://lh3.googleusercontent.com/x781LNwj_ghqW2b_kgArvnFX_bjS18IHL73S0p1UVbUKrdIV_bRuPudwVITjXjHo6GixoQnXaWHjK0TnI-wDsKKbJ3o4SJAlsorKSOEaFW_NzxM-iQ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576736" y="4653136"/>
            <a:ext cx="1761329" cy="116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9E483-02C4-4ADB-9EBD-9E13461B977D}" type="slidenum">
              <a:rPr lang="ja-JP" altLang="en-US" smtClean="0"/>
              <a:pPr/>
              <a:t>11</a:t>
            </a:fld>
            <a:endParaRPr lang="ja-JP" altLang="en-US"/>
          </a:p>
        </p:txBody>
      </p:sp>
      <p:pic>
        <p:nvPicPr>
          <p:cNvPr id="6" name="Picture 6" descr="C:\Users\Soramichi\Desktop\All_Transactions.perf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10133" y="4790495"/>
            <a:ext cx="3823387" cy="1391951"/>
          </a:xfrm>
          <a:prstGeom prst="rect">
            <a:avLst/>
          </a:prstGeom>
          <a:noFill/>
        </p:spPr>
      </p:pic>
      <p:sp>
        <p:nvSpPr>
          <p:cNvPr id="7" name="右中かっこ 6"/>
          <p:cNvSpPr/>
          <p:nvPr/>
        </p:nvSpPr>
        <p:spPr>
          <a:xfrm rot="3932488">
            <a:off x="8116534" y="4260608"/>
            <a:ext cx="327623" cy="2686781"/>
          </a:xfrm>
          <a:prstGeom prst="rightBrac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835582" y="5768660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solidFill>
                  <a:schemeClr val="bg1">
                    <a:lumMod val="50000"/>
                  </a:schemeClr>
                </a:solidFill>
              </a:rPr>
              <a:t>Auto scaling</a:t>
            </a:r>
            <a:endParaRPr kumimoji="1" lang="ja-JP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9" name="グループ化 8"/>
          <p:cNvGrpSpPr/>
          <p:nvPr/>
        </p:nvGrpSpPr>
        <p:grpSpPr>
          <a:xfrm>
            <a:off x="3512840" y="1556792"/>
            <a:ext cx="6071722" cy="3013378"/>
            <a:chOff x="969510" y="790113"/>
            <a:chExt cx="7439874" cy="3692388"/>
          </a:xfrm>
        </p:grpSpPr>
        <p:sp>
          <p:nvSpPr>
            <p:cNvPr id="10" name="Cloud"/>
            <p:cNvSpPr>
              <a:spLocks noChangeAspect="1" noEditPoints="1" noChangeArrowheads="1"/>
            </p:cNvSpPr>
            <p:nvPr/>
          </p:nvSpPr>
          <p:spPr bwMode="auto">
            <a:xfrm>
              <a:off x="969510" y="790113"/>
              <a:ext cx="7191824" cy="3692388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400"/>
            </a:p>
          </p:txBody>
        </p:sp>
        <p:sp>
          <p:nvSpPr>
            <p:cNvPr id="11" name="正方形/長方形 10"/>
            <p:cNvSpPr/>
            <p:nvPr/>
          </p:nvSpPr>
          <p:spPr>
            <a:xfrm rot="10800000">
              <a:off x="3822334" y="3168044"/>
              <a:ext cx="1681965" cy="10439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4112328" y="3284041"/>
              <a:ext cx="1159976" cy="4059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 smtClean="0"/>
                <a:t>Cache </a:t>
              </a:r>
              <a:r>
                <a:rPr lang="en-US" altLang="ja-JP" sz="1200" dirty="0" smtClean="0"/>
                <a:t>s</a:t>
              </a:r>
              <a:r>
                <a:rPr kumimoji="1" lang="en-US" altLang="ja-JP" sz="1200" dirty="0" smtClean="0"/>
                <a:t>erver</a:t>
              </a:r>
              <a:endParaRPr kumimoji="1" lang="ja-JP" altLang="en-US" sz="1200" dirty="0"/>
            </a:p>
          </p:txBody>
        </p:sp>
        <p:sp>
          <p:nvSpPr>
            <p:cNvPr id="13" name="円柱 12"/>
            <p:cNvSpPr/>
            <p:nvPr/>
          </p:nvSpPr>
          <p:spPr>
            <a:xfrm>
              <a:off x="4344323" y="3748032"/>
              <a:ext cx="695985" cy="405991"/>
            </a:xfrm>
            <a:prstGeom prst="can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 smtClean="0"/>
                <a:t>DB</a:t>
              </a:r>
              <a:endParaRPr kumimoji="1" lang="ja-JP" altLang="en-US" sz="1200" dirty="0"/>
            </a:p>
          </p:txBody>
        </p:sp>
        <p:sp>
          <p:nvSpPr>
            <p:cNvPr id="14" name="正方形/長方形 13"/>
            <p:cNvSpPr/>
            <p:nvPr/>
          </p:nvSpPr>
          <p:spPr>
            <a:xfrm rot="10800000">
              <a:off x="1560382" y="1776073"/>
              <a:ext cx="1681965" cy="10439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/>
            </a:p>
          </p:txBody>
        </p:sp>
        <p:sp>
          <p:nvSpPr>
            <p:cNvPr id="15" name="右矢印 14"/>
            <p:cNvSpPr/>
            <p:nvPr/>
          </p:nvSpPr>
          <p:spPr>
            <a:xfrm>
              <a:off x="5678295" y="2124066"/>
              <a:ext cx="409231" cy="292308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3474341" y="1022089"/>
              <a:ext cx="1159976" cy="409694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 smtClean="0"/>
                <a:t>Load </a:t>
              </a:r>
              <a:r>
                <a:rPr lang="en-US" altLang="ja-JP" sz="1200" dirty="0" smtClean="0">
                  <a:solidFill>
                    <a:schemeClr val="tx1"/>
                  </a:solidFill>
                </a:rPr>
                <a:t>b</a:t>
              </a:r>
              <a:r>
                <a:rPr lang="en-US" altLang="ja-JP" sz="1200" dirty="0" smtClean="0"/>
                <a:t>alancer</a:t>
              </a:r>
              <a:endParaRPr kumimoji="1" lang="ja-JP" altLang="en-US" sz="1200" dirty="0"/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1096391" y="1022089"/>
              <a:ext cx="695985" cy="40599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 smtClean="0"/>
                <a:t>Users</a:t>
              </a:r>
              <a:endParaRPr kumimoji="1" lang="ja-JP" altLang="en-US" sz="1200" dirty="0"/>
            </a:p>
          </p:txBody>
        </p:sp>
        <p:cxnSp>
          <p:nvCxnSpPr>
            <p:cNvPr id="18" name="直線矢印コネクタ 17"/>
            <p:cNvCxnSpPr>
              <a:stCxn id="17" idx="3"/>
              <a:endCxn id="16" idx="1"/>
            </p:cNvCxnSpPr>
            <p:nvPr/>
          </p:nvCxnSpPr>
          <p:spPr>
            <a:xfrm>
              <a:off x="1792376" y="1225084"/>
              <a:ext cx="1681965" cy="1851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正方形/長方形 18"/>
            <p:cNvSpPr/>
            <p:nvPr/>
          </p:nvSpPr>
          <p:spPr>
            <a:xfrm>
              <a:off x="1714807" y="1892070"/>
              <a:ext cx="1411543" cy="404723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spc="-100" dirty="0" smtClean="0">
                  <a:solidFill>
                    <a:schemeClr val="tx1"/>
                  </a:solidFill>
                </a:rPr>
                <a:t>Web service</a:t>
              </a:r>
              <a:endParaRPr kumimoji="1" lang="ja-JP" altLang="en-US" sz="1200" spc="-100" dirty="0">
                <a:solidFill>
                  <a:schemeClr val="tx1"/>
                </a:solidFill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2430365" y="2298062"/>
              <a:ext cx="711293" cy="407260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100" spc="-100" dirty="0" smtClean="0"/>
                <a:t>Beyohn</a:t>
              </a:r>
              <a:endParaRPr kumimoji="1" lang="ja-JP" altLang="en-US" sz="1100" spc="-100" dirty="0"/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1714807" y="2296794"/>
              <a:ext cx="715557" cy="40726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spc="-100" dirty="0" smtClean="0"/>
                <a:t>cache</a:t>
              </a:r>
              <a:endParaRPr kumimoji="1" lang="ja-JP" altLang="en-US" sz="1200" spc="-100" dirty="0"/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3822334" y="3806031"/>
              <a:ext cx="623048" cy="3394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200" dirty="0" smtClean="0"/>
                <a:t>Data</a:t>
              </a:r>
              <a:endParaRPr kumimoji="1" lang="ja-JP" altLang="en-US" sz="1200" dirty="0"/>
            </a:p>
          </p:txBody>
        </p:sp>
        <p:cxnSp>
          <p:nvCxnSpPr>
            <p:cNvPr id="23" name="直線矢印コネクタ 79"/>
            <p:cNvCxnSpPr>
              <a:stCxn id="14" idx="0"/>
              <a:endCxn id="11" idx="3"/>
            </p:cNvCxnSpPr>
            <p:nvPr/>
          </p:nvCxnSpPr>
          <p:spPr>
            <a:xfrm rot="16200000" flipH="1">
              <a:off x="2676858" y="2544557"/>
              <a:ext cx="869982" cy="1420970"/>
            </a:xfrm>
            <a:prstGeom prst="bentConnector2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矢印コネクタ 23"/>
            <p:cNvCxnSpPr/>
            <p:nvPr/>
          </p:nvCxnSpPr>
          <p:spPr>
            <a:xfrm rot="5400000">
              <a:off x="4513129" y="2999238"/>
              <a:ext cx="359663" cy="128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98"/>
            <p:cNvCxnSpPr>
              <a:stCxn id="31" idx="0"/>
              <a:endCxn id="11" idx="1"/>
            </p:cNvCxnSpPr>
            <p:nvPr/>
          </p:nvCxnSpPr>
          <p:spPr>
            <a:xfrm rot="5400000">
              <a:off x="5866792" y="2457559"/>
              <a:ext cx="869982" cy="1594967"/>
            </a:xfrm>
            <a:prstGeom prst="bentConnector2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正方形/長方形 25"/>
            <p:cNvSpPr/>
            <p:nvPr/>
          </p:nvSpPr>
          <p:spPr>
            <a:xfrm rot="10800000">
              <a:off x="3822334" y="1776073"/>
              <a:ext cx="1681965" cy="10439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/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3976759" y="1892070"/>
              <a:ext cx="1411543" cy="404723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spc="-100" dirty="0" smtClean="0"/>
                <a:t>Web </a:t>
              </a:r>
              <a:r>
                <a:rPr lang="en-US" altLang="ja-JP" sz="1200" spc="-100" dirty="0" smtClean="0">
                  <a:solidFill>
                    <a:schemeClr val="tx1"/>
                  </a:solidFill>
                </a:rPr>
                <a:t>s</a:t>
              </a:r>
              <a:r>
                <a:rPr lang="en-US" altLang="ja-JP" sz="1200" spc="-100" dirty="0" smtClean="0"/>
                <a:t>ervice</a:t>
              </a:r>
              <a:endParaRPr kumimoji="1" lang="ja-JP" altLang="en-US" sz="1200" spc="-100" dirty="0"/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4692317" y="2298062"/>
              <a:ext cx="711293" cy="407260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100" spc="-100" dirty="0" smtClean="0"/>
                <a:t>Beyohn</a:t>
              </a:r>
              <a:endParaRPr kumimoji="1" lang="ja-JP" altLang="en-US" sz="1100" spc="-100" dirty="0"/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3976759" y="2296794"/>
              <a:ext cx="715557" cy="40726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spc="-100" dirty="0" smtClean="0"/>
                <a:t>cache</a:t>
              </a:r>
              <a:endParaRPr kumimoji="1" lang="ja-JP" altLang="en-US" sz="1200" spc="-100" dirty="0"/>
            </a:p>
          </p:txBody>
        </p:sp>
        <p:cxnSp>
          <p:nvCxnSpPr>
            <p:cNvPr id="30" name="直線矢印コネクタ 29"/>
            <p:cNvCxnSpPr>
              <a:stCxn id="16" idx="2"/>
              <a:endCxn id="27" idx="0"/>
            </p:cNvCxnSpPr>
            <p:nvPr/>
          </p:nvCxnSpPr>
          <p:spPr>
            <a:xfrm rot="16200000" flipH="1">
              <a:off x="4138286" y="1347825"/>
              <a:ext cx="460288" cy="6282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正方形/長方形 30"/>
            <p:cNvSpPr/>
            <p:nvPr/>
          </p:nvSpPr>
          <p:spPr>
            <a:xfrm rot="10800000">
              <a:off x="6258283" y="1776073"/>
              <a:ext cx="1681965" cy="10439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/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6412708" y="1892070"/>
              <a:ext cx="1411543" cy="404723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spc="-100" dirty="0" smtClean="0">
                  <a:solidFill>
                    <a:schemeClr val="bg1">
                      <a:lumMod val="65000"/>
                    </a:schemeClr>
                  </a:solidFill>
                </a:rPr>
                <a:t>W</a:t>
              </a:r>
              <a:r>
                <a:rPr kumimoji="1" lang="en-US" altLang="ja-JP" sz="1200" spc="-100" dirty="0" smtClean="0">
                  <a:solidFill>
                    <a:schemeClr val="bg1">
                      <a:lumMod val="65000"/>
                    </a:schemeClr>
                  </a:solidFill>
                </a:rPr>
                <a:t>eb</a:t>
              </a:r>
              <a:r>
                <a:rPr kumimoji="1" lang="ja-JP" altLang="en-US" sz="1200" spc="-100" dirty="0" smtClean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kumimoji="1" lang="en-US" altLang="ja-JP" sz="1200" spc="-100" dirty="0" smtClean="0">
                  <a:solidFill>
                    <a:schemeClr val="bg1">
                      <a:lumMod val="65000"/>
                    </a:schemeClr>
                  </a:solidFill>
                </a:rPr>
                <a:t>Service</a:t>
              </a:r>
              <a:endParaRPr kumimoji="1" lang="ja-JP" altLang="en-US" sz="1200" spc="-1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7128266" y="2298062"/>
              <a:ext cx="711293" cy="407260"/>
            </a:xfrm>
            <a:prstGeom prst="rect">
              <a:avLst/>
            </a:prstGeom>
            <a:gradFill>
              <a:gsLst>
                <a:gs pos="0">
                  <a:schemeClr val="accent2">
                    <a:shade val="51000"/>
                    <a:satMod val="130000"/>
                    <a:alpha val="50000"/>
                  </a:schemeClr>
                </a:gs>
                <a:gs pos="80000">
                  <a:schemeClr val="accent2">
                    <a:shade val="93000"/>
                    <a:satMod val="130000"/>
                    <a:alpha val="50000"/>
                  </a:schemeClr>
                </a:gs>
                <a:gs pos="100000">
                  <a:schemeClr val="accent2">
                    <a:shade val="94000"/>
                    <a:satMod val="135000"/>
                    <a:alpha val="50000"/>
                  </a:schemeClr>
                </a:gs>
              </a:gsLst>
            </a:gra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100" spc="-100" dirty="0" smtClean="0"/>
                <a:t>Beyohn</a:t>
              </a:r>
              <a:endParaRPr kumimoji="1" lang="ja-JP" altLang="en-US" sz="1100" spc="-100" dirty="0"/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6412708" y="2296794"/>
              <a:ext cx="715557" cy="40726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spc="-100" dirty="0" smtClean="0"/>
                <a:t>cache</a:t>
              </a:r>
              <a:endParaRPr kumimoji="1" lang="ja-JP" altLang="en-US" sz="1200" spc="-100" dirty="0"/>
            </a:p>
          </p:txBody>
        </p:sp>
        <p:cxnSp>
          <p:nvCxnSpPr>
            <p:cNvPr id="35" name="直線矢印コネクタ 34"/>
            <p:cNvCxnSpPr>
              <a:stCxn id="16" idx="2"/>
              <a:endCxn id="32" idx="0"/>
            </p:cNvCxnSpPr>
            <p:nvPr/>
          </p:nvCxnSpPr>
          <p:spPr>
            <a:xfrm rot="16200000" flipH="1">
              <a:off x="5356260" y="129851"/>
              <a:ext cx="460288" cy="306415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矢印コネクタ 35"/>
            <p:cNvCxnSpPr>
              <a:stCxn id="16" idx="2"/>
              <a:endCxn id="19" idx="0"/>
            </p:cNvCxnSpPr>
            <p:nvPr/>
          </p:nvCxnSpPr>
          <p:spPr>
            <a:xfrm rot="5400000">
              <a:off x="3007310" y="845051"/>
              <a:ext cx="460288" cy="163375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矢印コネクタ 36"/>
            <p:cNvCxnSpPr/>
            <p:nvPr/>
          </p:nvCxnSpPr>
          <p:spPr>
            <a:xfrm flipH="1">
              <a:off x="3304769" y="2298062"/>
              <a:ext cx="478667" cy="0"/>
            </a:xfrm>
            <a:prstGeom prst="straightConnector1">
              <a:avLst/>
            </a:prstGeom>
            <a:ln w="44450" cmpd="sng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テキスト ボックス 37"/>
            <p:cNvSpPr txBox="1"/>
            <p:nvPr/>
          </p:nvSpPr>
          <p:spPr>
            <a:xfrm>
              <a:off x="6033120" y="1412776"/>
              <a:ext cx="2376264" cy="377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 smtClean="0">
                  <a:solidFill>
                    <a:srgbClr val="FF3300"/>
                  </a:solidFill>
                </a:rPr>
                <a:t>Automatic scale out</a:t>
              </a:r>
              <a:endParaRPr kumimoji="1" lang="ja-JP" altLang="en-US" sz="1400" dirty="0">
                <a:solidFill>
                  <a:srgbClr val="FF3300"/>
                </a:solidFill>
              </a:endParaRPr>
            </a:p>
          </p:txBody>
        </p:sp>
      </p:grpSp>
      <p:sp>
        <p:nvSpPr>
          <p:cNvPr id="39" name="タイトル 15"/>
          <p:cNvSpPr txBox="1">
            <a:spLocks/>
          </p:cNvSpPr>
          <p:nvPr/>
        </p:nvSpPr>
        <p:spPr bwMode="auto">
          <a:xfrm>
            <a:off x="200472" y="908720"/>
            <a:ext cx="8784976" cy="582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GP創英角ｺﾞｼｯｸUB" pitchFamily="50" charset="-128"/>
                <a:ea typeface="HGP創英角ｺﾞｼｯｸUB" pitchFamily="50" charset="-128"/>
                <a:cs typeface="HG創英角ｺﾞｼｯｸUB" pitchFamily="49" charset="0"/>
              </a:rPr>
              <a:t>Project-based learning project: </a:t>
            </a:r>
            <a:r>
              <a:rPr kumimoji="1" lang="en-US" altLang="ja-JP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GP創英角ｺﾞｼｯｸUB" pitchFamily="50" charset="-128"/>
                <a:ea typeface="HGP創英角ｺﾞｼｯｸUB" pitchFamily="50" charset="-128"/>
                <a:cs typeface="HG創英角ｺﾞｼｯｸUB" pitchFamily="49" charset="0"/>
              </a:rPr>
              <a:t>“Beyohn” </a:t>
            </a:r>
            <a:r>
              <a:rPr kumimoji="1" lang="en-US" altLang="ja-JP" sz="28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GP創英角ｺﾞｼｯｸUB" pitchFamily="50" charset="-128"/>
                <a:ea typeface="HGP創英角ｺﾞｼｯｸUB" pitchFamily="50" charset="-128"/>
                <a:cs typeface="HG創英角ｺﾞｼｯｸUB" pitchFamily="49" charset="0"/>
              </a:rPr>
              <a:t>(-2011.2)</a:t>
            </a:r>
            <a:endParaRPr kumimoji="1" lang="ja-JP" altLang="en-US" sz="2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GP創英角ｺﾞｼｯｸUB" pitchFamily="50" charset="-128"/>
              <a:ea typeface="HGP創英角ｺﾞｼｯｸUB" pitchFamily="50" charset="-128"/>
              <a:cs typeface="HG創英角ｺﾞｼｯｸUB" pitchFamily="49" charset="0"/>
            </a:endParaRPr>
          </a:p>
        </p:txBody>
      </p:sp>
      <p:sp>
        <p:nvSpPr>
          <p:cNvPr id="40" name="タイトル 15"/>
          <p:cNvSpPr>
            <a:spLocks noGrp="1"/>
          </p:cNvSpPr>
          <p:nvPr>
            <p:ph type="title"/>
          </p:nvPr>
        </p:nvSpPr>
        <p:spPr>
          <a:xfrm>
            <a:off x="272480" y="188640"/>
            <a:ext cx="3888432" cy="582594"/>
          </a:xfrm>
          <a:ln>
            <a:noFill/>
          </a:ln>
        </p:spPr>
        <p:txBody>
          <a:bodyPr/>
          <a:lstStyle/>
          <a:p>
            <a:r>
              <a:rPr lang="en-US" altLang="ja-JP" sz="3600" dirty="0" smtClean="0">
                <a:latin typeface="HGP創英角ｺﾞｼｯｸUB" pitchFamily="50" charset="-128"/>
                <a:ea typeface="HGP創英角ｺﾞｼｯｸUB" pitchFamily="50" charset="-128"/>
              </a:rPr>
              <a:t>R3: Monitoring</a:t>
            </a:r>
            <a:endParaRPr kumimoji="1" lang="ja-JP" altLang="en-US" sz="3600" dirty="0"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200472" y="2420888"/>
            <a:ext cx="43204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u"/>
            </a:pPr>
            <a:r>
              <a:rPr kumimoji="1" lang="en-US" altLang="ja-JP" sz="1600" dirty="0" smtClean="0">
                <a:solidFill>
                  <a:srgbClr val="0070C0"/>
                </a:solidFill>
              </a:rPr>
              <a:t> </a:t>
            </a:r>
            <a:r>
              <a:rPr lang="en-US" altLang="ja-JP" sz="1600" dirty="0" smtClean="0">
                <a:solidFill>
                  <a:srgbClr val="0070C0"/>
                </a:solidFill>
              </a:rPr>
              <a:t>A</a:t>
            </a:r>
            <a:r>
              <a:rPr kumimoji="1" lang="en-US" altLang="ja-JP" sz="1600" dirty="0" smtClean="0">
                <a:solidFill>
                  <a:srgbClr val="0070C0"/>
                </a:solidFill>
              </a:rPr>
              <a:t>utomatic Scaling  middleware </a:t>
            </a:r>
          </a:p>
          <a:p>
            <a:r>
              <a:rPr lang="en-US" altLang="ja-JP" sz="1600" dirty="0" smtClean="0">
                <a:solidFill>
                  <a:srgbClr val="0070C0"/>
                </a:solidFill>
              </a:rPr>
              <a:t>    </a:t>
            </a:r>
            <a:r>
              <a:rPr kumimoji="1" lang="en-US" altLang="ja-JP" sz="1600" dirty="0" smtClean="0">
                <a:solidFill>
                  <a:srgbClr val="0070C0"/>
                </a:solidFill>
              </a:rPr>
              <a:t>for Java applications</a:t>
            </a:r>
          </a:p>
          <a:p>
            <a:pPr>
              <a:buFont typeface="Wingdings" pitchFamily="2" charset="2"/>
              <a:buChar char="u"/>
            </a:pPr>
            <a:endParaRPr lang="en-US" altLang="ja-JP" sz="1600" dirty="0" smtClean="0">
              <a:solidFill>
                <a:srgbClr val="0070C0"/>
              </a:solidFill>
            </a:endParaRPr>
          </a:p>
          <a:p>
            <a:pPr>
              <a:buFont typeface="Wingdings" pitchFamily="2" charset="2"/>
              <a:buChar char="u"/>
            </a:pPr>
            <a:r>
              <a:rPr lang="en-US" altLang="ja-JP" sz="1600" dirty="0" err="1" smtClean="0">
                <a:solidFill>
                  <a:srgbClr val="0070C0"/>
                </a:solidFill>
              </a:rPr>
              <a:t>Beyohn</a:t>
            </a:r>
            <a:r>
              <a:rPr lang="en-US" altLang="ja-JP" sz="1600" dirty="0" smtClean="0">
                <a:solidFill>
                  <a:srgbClr val="0070C0"/>
                </a:solidFill>
              </a:rPr>
              <a:t> can be deployed with </a:t>
            </a:r>
          </a:p>
          <a:p>
            <a:r>
              <a:rPr lang="en-US" altLang="ja-JP" sz="1600" dirty="0" smtClean="0">
                <a:solidFill>
                  <a:srgbClr val="0070C0"/>
                </a:solidFill>
              </a:rPr>
              <a:t>    JVMs clustered by terracotta</a:t>
            </a:r>
          </a:p>
          <a:p>
            <a:endParaRPr kumimoji="1" lang="en-US" altLang="ja-JP" sz="1600" dirty="0" smtClean="0">
              <a:solidFill>
                <a:srgbClr val="0070C0"/>
              </a:solidFill>
            </a:endParaRPr>
          </a:p>
          <a:p>
            <a:pPr>
              <a:buFont typeface="Wingdings" pitchFamily="2" charset="2"/>
              <a:buChar char="u"/>
            </a:pPr>
            <a:r>
              <a:rPr kumimoji="1" lang="en-US" altLang="ja-JP" sz="1600" dirty="0" smtClean="0">
                <a:solidFill>
                  <a:srgbClr val="0070C0"/>
                </a:solidFill>
              </a:rPr>
              <a:t> 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Beyohn</a:t>
            </a:r>
            <a:r>
              <a:rPr kumimoji="1" lang="en-US" altLang="ja-JP" sz="1600" dirty="0" smtClean="0">
                <a:solidFill>
                  <a:srgbClr val="0070C0"/>
                </a:solidFill>
              </a:rPr>
              <a:t> project used the cloud as </a:t>
            </a:r>
          </a:p>
          <a:p>
            <a:r>
              <a:rPr lang="en-US" altLang="ja-JP" sz="1600" dirty="0" smtClean="0">
                <a:solidFill>
                  <a:srgbClr val="0070C0"/>
                </a:solidFill>
              </a:rPr>
              <a:t>     development environment,    </a:t>
            </a:r>
          </a:p>
          <a:p>
            <a:r>
              <a:rPr lang="en-US" altLang="ja-JP" sz="1600" dirty="0" smtClean="0">
                <a:solidFill>
                  <a:srgbClr val="0070C0"/>
                </a:solidFill>
              </a:rPr>
              <a:t>     load generation, performance test</a:t>
            </a:r>
          </a:p>
          <a:p>
            <a:r>
              <a:rPr kumimoji="1" lang="en-US" altLang="ja-JP" sz="1600" dirty="0" smtClean="0">
                <a:solidFill>
                  <a:srgbClr val="0070C0"/>
                </a:solidFill>
              </a:rPr>
              <a:t>     environment and production environment</a:t>
            </a:r>
          </a:p>
          <a:p>
            <a:endParaRPr kumimoji="1" lang="en-US" altLang="ja-JP" sz="1600" dirty="0" smtClean="0">
              <a:solidFill>
                <a:srgbClr val="0070C0"/>
              </a:solidFill>
            </a:endParaRPr>
          </a:p>
          <a:p>
            <a:pPr>
              <a:buFont typeface="Wingdings" pitchFamily="2" charset="2"/>
              <a:buChar char="u"/>
            </a:pPr>
            <a:endParaRPr kumimoji="1" lang="ja-JP" altLang="en-US" sz="16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04528" y="1196752"/>
            <a:ext cx="8568952" cy="942634"/>
          </a:xfrm>
        </p:spPr>
        <p:txBody>
          <a:bodyPr/>
          <a:lstStyle/>
          <a:p>
            <a:r>
              <a:rPr lang="en-US" altLang="ja-JP" sz="4000" dirty="0" smtClean="0">
                <a:latin typeface="Arial" pitchFamily="34" charset="0"/>
                <a:cs typeface="Arial" pitchFamily="34" charset="0"/>
              </a:rPr>
              <a:t>Federated open clouds test-bed</a:t>
            </a:r>
            <a:br>
              <a:rPr lang="en-US" altLang="ja-JP" sz="4000" dirty="0" smtClean="0">
                <a:latin typeface="Arial" pitchFamily="34" charset="0"/>
                <a:cs typeface="Arial" pitchFamily="34" charset="0"/>
              </a:rPr>
            </a:br>
            <a:r>
              <a:rPr lang="en-US" altLang="ja-JP" sz="4000" dirty="0" smtClean="0">
                <a:latin typeface="Arial" pitchFamily="34" charset="0"/>
                <a:cs typeface="Arial" pitchFamily="34" charset="0"/>
              </a:rPr>
              <a:t>for academic communities, together.</a:t>
            </a:r>
            <a:endParaRPr kumimoji="1" lang="ja-JP" altLang="en-US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スライド番号プレースホル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CEE8F-7CE5-4092-977C-B50EEF3B509B}" type="slidenum">
              <a:rPr lang="ja-JP" altLang="en-US" smtClean="0"/>
              <a:pPr/>
              <a:t>12</a:t>
            </a:fld>
            <a:endParaRPr lang="ja-JP" altLang="en-US"/>
          </a:p>
        </p:txBody>
      </p:sp>
      <p:sp>
        <p:nvSpPr>
          <p:cNvPr id="4" name="タイトル 4"/>
          <p:cNvSpPr txBox="1">
            <a:spLocks/>
          </p:cNvSpPr>
          <p:nvPr/>
        </p:nvSpPr>
        <p:spPr bwMode="auto">
          <a:xfrm>
            <a:off x="2792760" y="5085184"/>
            <a:ext cx="6912768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ja-JP" sz="2800" noProof="0" dirty="0" smtClean="0">
                <a:latin typeface="Arial" pitchFamily="34" charset="0"/>
                <a:ea typeface="+mj-ea"/>
                <a:cs typeface="Arial" pitchFamily="34" charset="0"/>
                <a:hlinkClick r:id="rId3"/>
              </a:rPr>
              <a:t>yoko@nii.ac.jp</a:t>
            </a:r>
            <a:r>
              <a:rPr lang="en-US" altLang="ja-JP" sz="2800" noProof="0" dirty="0" smtClean="0">
                <a:latin typeface="Arial" pitchFamily="34" charset="0"/>
                <a:ea typeface="+mj-ea"/>
                <a:cs typeface="Arial" pitchFamily="34" charset="0"/>
              </a:rPr>
              <a:t> / </a:t>
            </a: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@jxta</a:t>
            </a:r>
            <a:endParaRPr lang="en-US" altLang="ja-JP" sz="2800" noProof="0" dirty="0" smtClean="0">
              <a:latin typeface="Arial" pitchFamily="34" charset="0"/>
              <a:ea typeface="+mj-ea"/>
              <a:cs typeface="Arial" pitchFamily="34" charset="0"/>
            </a:endParaRPr>
          </a:p>
          <a:p>
            <a:r>
              <a:rPr lang="en-US" altLang="ja-JP" sz="2800" dirty="0" smtClean="0">
                <a:latin typeface="Arial" pitchFamily="34" charset="0"/>
                <a:cs typeface="Arial" pitchFamily="34" charset="0"/>
                <a:hlinkClick r:id="rId4"/>
              </a:rPr>
              <a:t>http://grace-center.jp/en/prj_educloud.html</a:t>
            </a:r>
            <a:endParaRPr kumimoji="1" lang="en-US" altLang="ja-JP" sz="2800" b="0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" name="タイトル 15"/>
          <p:cNvSpPr txBox="1">
            <a:spLocks/>
          </p:cNvSpPr>
          <p:nvPr/>
        </p:nvSpPr>
        <p:spPr bwMode="auto">
          <a:xfrm>
            <a:off x="272480" y="188640"/>
            <a:ext cx="3888432" cy="582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3600" dirty="0" smtClean="0">
                <a:latin typeface="HGP創英角ｺﾞｼｯｸUB" pitchFamily="50" charset="-128"/>
                <a:ea typeface="HGP創英角ｺﾞｼｯｸUB" pitchFamily="50" charset="-128"/>
                <a:cs typeface="HG創英角ｺﾞｼｯｸUB" pitchFamily="49" charset="0"/>
              </a:rPr>
              <a:t>Conclusion</a:t>
            </a:r>
            <a:endParaRPr kumimoji="1" lang="ja-JP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GP創英角ｺﾞｼｯｸUB" pitchFamily="50" charset="-128"/>
              <a:ea typeface="HGP創英角ｺﾞｼｯｸUB" pitchFamily="50" charset="-128"/>
              <a:cs typeface="HG創英角ｺﾞｼｯｸUB" pitchFamily="49" charset="0"/>
            </a:endParaRPr>
          </a:p>
        </p:txBody>
      </p:sp>
      <p:sp>
        <p:nvSpPr>
          <p:cNvPr id="36" name="角丸四角形 35"/>
          <p:cNvSpPr/>
          <p:nvPr/>
        </p:nvSpPr>
        <p:spPr>
          <a:xfrm>
            <a:off x="3872880" y="2708920"/>
            <a:ext cx="2232248" cy="11521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accent1">
                    <a:lumMod val="75000"/>
                  </a:schemeClr>
                </a:solidFill>
              </a:rPr>
              <a:t>Open Cloud</a:t>
            </a:r>
          </a:p>
          <a:p>
            <a:pPr algn="ctr"/>
            <a:r>
              <a:rPr kumimoji="1" lang="en-US" altLang="ja-JP" sz="2800" dirty="0" smtClean="0">
                <a:solidFill>
                  <a:schemeClr val="accent1">
                    <a:lumMod val="75000"/>
                  </a:schemeClr>
                </a:solidFill>
              </a:rPr>
              <a:t>(NII)</a:t>
            </a:r>
            <a:endParaRPr kumimoji="1" lang="ja-JP" alt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4953000" y="3861048"/>
            <a:ext cx="216024" cy="576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角丸四角形 40"/>
          <p:cNvSpPr/>
          <p:nvPr/>
        </p:nvSpPr>
        <p:spPr>
          <a:xfrm>
            <a:off x="6177136" y="2708920"/>
            <a:ext cx="2448272" cy="11521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 smtClean="0">
                <a:solidFill>
                  <a:schemeClr val="accent1">
                    <a:lumMod val="75000"/>
                  </a:schemeClr>
                </a:solidFill>
              </a:rPr>
              <a:t>Open Cloud</a:t>
            </a:r>
          </a:p>
          <a:p>
            <a:pPr algn="ctr"/>
            <a:r>
              <a:rPr kumimoji="1" lang="en-US" altLang="ja-JP" sz="2400" dirty="0" smtClean="0">
                <a:solidFill>
                  <a:schemeClr val="accent1">
                    <a:lumMod val="75000"/>
                  </a:schemeClr>
                </a:solidFill>
              </a:rPr>
              <a:t>(Hokkaido Univ.)</a:t>
            </a:r>
            <a:endParaRPr kumimoji="1" lang="ja-JP" alt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2" name="角丸四角形 41"/>
          <p:cNvSpPr/>
          <p:nvPr/>
        </p:nvSpPr>
        <p:spPr>
          <a:xfrm>
            <a:off x="1352600" y="2708920"/>
            <a:ext cx="2448272" cy="11521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 smtClean="0">
                <a:solidFill>
                  <a:schemeClr val="accent1">
                    <a:lumMod val="75000"/>
                  </a:schemeClr>
                </a:solidFill>
              </a:rPr>
              <a:t>Open Cloud</a:t>
            </a:r>
          </a:p>
          <a:p>
            <a:pPr algn="ctr"/>
            <a:r>
              <a:rPr kumimoji="1" lang="en-US" altLang="ja-JP" sz="2400" dirty="0" smtClean="0">
                <a:solidFill>
                  <a:schemeClr val="accent1">
                    <a:lumMod val="75000"/>
                  </a:schemeClr>
                </a:solidFill>
              </a:rPr>
              <a:t>(Kyushu </a:t>
            </a:r>
            <a:r>
              <a:rPr lang="en-US" altLang="ja-JP" sz="2400" dirty="0" smtClean="0">
                <a:solidFill>
                  <a:schemeClr val="accent1">
                    <a:lumMod val="75000"/>
                  </a:schemeClr>
                </a:solidFill>
              </a:rPr>
              <a:t>Univ.</a:t>
            </a:r>
            <a:r>
              <a:rPr kumimoji="1" lang="en-US" altLang="ja-JP" sz="2400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kumimoji="1" lang="ja-JP" alt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704528" y="3140968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solidFill>
                  <a:schemeClr val="accent1">
                    <a:lumMod val="75000"/>
                  </a:schemeClr>
                </a:solidFill>
              </a:rPr>
              <a:t>・・・</a:t>
            </a:r>
            <a:endParaRPr kumimoji="1" lang="ja-JP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8769424" y="306896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solidFill>
                  <a:schemeClr val="accent1">
                    <a:lumMod val="75000"/>
                  </a:schemeClr>
                </a:solidFill>
              </a:rPr>
              <a:t>・・・</a:t>
            </a:r>
            <a:endParaRPr kumimoji="1" lang="ja-JP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5" name="正方形/長方形 44"/>
          <p:cNvSpPr/>
          <p:nvPr/>
        </p:nvSpPr>
        <p:spPr>
          <a:xfrm>
            <a:off x="2504728" y="3861048"/>
            <a:ext cx="216024" cy="576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7329264" y="3861048"/>
            <a:ext cx="216024" cy="576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角丸四角形 38"/>
          <p:cNvSpPr/>
          <p:nvPr/>
        </p:nvSpPr>
        <p:spPr>
          <a:xfrm>
            <a:off x="1136576" y="4293096"/>
            <a:ext cx="8136904" cy="50405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 smtClean="0">
                <a:latin typeface="Arial Unicode MS" pitchFamily="50" charset="-128"/>
                <a:ea typeface="Arial Unicode MS" pitchFamily="50" charset="-128"/>
                <a:cs typeface="Arial Unicode MS" pitchFamily="50" charset="-128"/>
              </a:rPr>
              <a:t>Hi-speed network (SINET)</a:t>
            </a:r>
            <a:endParaRPr kumimoji="1" lang="ja-JP" altLang="en-US" sz="3200" dirty="0">
              <a:latin typeface="Arial Unicode MS" pitchFamily="50" charset="-128"/>
              <a:ea typeface="Arial Unicode MS" pitchFamily="50" charset="-128"/>
              <a:cs typeface="Arial Unicode MS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1" dur="250" autoRev="1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>
                                      <p:cBhvr>
                                        <p:cTn id="12" dur="250" autoRev="1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250" autoRev="1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8" dur="250" autoRev="1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>
                                      <p:cBhvr>
                                        <p:cTn id="19" dur="250" autoRev="1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" dur="250" autoRev="1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autoRev="1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7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25" dur="250" autoRev="1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>
                                      <p:cBhvr>
                                        <p:cTn id="26" dur="250" autoRev="1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" dur="250" autoRev="1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250" autoRev="1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6" grpId="0" animBg="1"/>
      <p:bldP spid="41" grpId="0" animBg="1"/>
      <p:bldP spid="4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00472" y="188640"/>
            <a:ext cx="7986092" cy="582594"/>
          </a:xfrm>
        </p:spPr>
        <p:txBody>
          <a:bodyPr/>
          <a:lstStyle/>
          <a:p>
            <a:r>
              <a:rPr kumimoji="1" lang="en-US" altLang="ja-JP" sz="3600" dirty="0" smtClean="0">
                <a:latin typeface="Arial" pitchFamily="34" charset="0"/>
                <a:cs typeface="Arial" pitchFamily="34" charset="0"/>
              </a:rPr>
              <a:t>A sad story in Tokyo, </a:t>
            </a:r>
            <a:r>
              <a:rPr lang="en-US" altLang="ja-JP" sz="3600" dirty="0" smtClean="0">
                <a:latin typeface="Arial" pitchFamily="34" charset="0"/>
                <a:cs typeface="Arial" pitchFamily="34" charset="0"/>
              </a:rPr>
              <a:t>, 2010 summer</a:t>
            </a:r>
            <a:endParaRPr kumimoji="1" lang="ja-JP" altLang="en-US" sz="3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>
          <a:xfrm>
            <a:off x="9286875" y="6643117"/>
            <a:ext cx="541338" cy="142875"/>
          </a:xfrm>
        </p:spPr>
        <p:txBody>
          <a:bodyPr/>
          <a:lstStyle/>
          <a:p>
            <a:fld id="{5439E483-02C4-4ADB-9EBD-9E13461B977D}" type="slidenum">
              <a:rPr lang="ja-JP" altLang="en-US" smtClean="0"/>
              <a:pPr/>
              <a:t>1</a:t>
            </a:fld>
            <a:endParaRPr lang="ja-JP" altLang="en-US"/>
          </a:p>
        </p:txBody>
      </p:sp>
      <p:sp>
        <p:nvSpPr>
          <p:cNvPr id="5" name="タイトル 1"/>
          <p:cNvSpPr txBox="1">
            <a:spLocks/>
          </p:cNvSpPr>
          <p:nvPr/>
        </p:nvSpPr>
        <p:spPr bwMode="auto">
          <a:xfrm>
            <a:off x="416496" y="908720"/>
            <a:ext cx="9217024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There was a </a:t>
            </a:r>
            <a:r>
              <a:rPr lang="en-US" altLang="ja-JP" sz="2800" dirty="0" smtClean="0">
                <a:latin typeface="Arial" pitchFamily="34" charset="0"/>
                <a:ea typeface="+mj-ea"/>
                <a:cs typeface="Arial" pitchFamily="34" charset="0"/>
              </a:rPr>
              <a:t>master students </a:t>
            </a:r>
            <a:r>
              <a:rPr kumimoji="1" lang="en-US" altLang="ja-JP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project called</a:t>
            </a:r>
            <a:r>
              <a:rPr lang="en-US" altLang="ja-JP" sz="2800" dirty="0" smtClean="0">
                <a:latin typeface="Arial" pitchFamily="34" charset="0"/>
                <a:ea typeface="+mj-ea"/>
                <a:cs typeface="Arial" pitchFamily="34" charset="0"/>
              </a:rPr>
              <a:t> </a:t>
            </a:r>
            <a:r>
              <a:rPr lang="en-US" altLang="ja-JP" sz="2800" dirty="0" err="1" smtClean="0">
                <a:latin typeface="Arial" pitchFamily="34" charset="0"/>
                <a:ea typeface="+mj-ea"/>
                <a:cs typeface="Arial" pitchFamily="34" charset="0"/>
              </a:rPr>
              <a:t>Beyohn</a:t>
            </a:r>
            <a:r>
              <a:rPr lang="en-US" altLang="ja-JP" sz="2800" dirty="0" smtClean="0">
                <a:latin typeface="Arial" pitchFamily="34" charset="0"/>
                <a:ea typeface="+mj-ea"/>
                <a:cs typeface="Arial" pitchFamily="34" charset="0"/>
              </a:rPr>
              <a:t> in Tokyo Univ. which was developing auto-scale JVM clusters, like terracotta, on </a:t>
            </a:r>
            <a:r>
              <a:rPr lang="en-US" altLang="ja-JP" sz="2800" b="1" dirty="0" smtClean="0">
                <a:latin typeface="Arial" pitchFamily="34" charset="0"/>
                <a:ea typeface="+mj-ea"/>
                <a:cs typeface="Arial" pitchFamily="34" charset="0"/>
              </a:rPr>
              <a:t>edubase Cloud</a:t>
            </a:r>
            <a:r>
              <a:rPr lang="en-US" altLang="ja-JP" sz="2800" dirty="0" smtClean="0">
                <a:latin typeface="Arial" pitchFamily="34" charset="0"/>
                <a:ea typeface="+mj-ea"/>
                <a:cs typeface="Arial" pitchFamily="34" charset="0"/>
              </a:rPr>
              <a:t>.</a:t>
            </a:r>
          </a:p>
          <a:p>
            <a:pPr eaLnBrk="0" hangingPunct="0">
              <a:defRPr/>
            </a:pPr>
            <a:r>
              <a:rPr lang="en-US" altLang="ja-JP" sz="2000" dirty="0" smtClean="0">
                <a:latin typeface="Arial" pitchFamily="34" charset="0"/>
                <a:ea typeface="+mj-ea"/>
                <a:cs typeface="Arial" pitchFamily="34" charset="0"/>
              </a:rPr>
              <a:t>(“</a:t>
            </a:r>
            <a:r>
              <a:rPr lang="en-US" altLang="ja-JP" sz="2000" dirty="0" err="1" smtClean="0"/>
              <a:t>Beyohn</a:t>
            </a:r>
            <a:r>
              <a:rPr lang="en-US" altLang="ja-JP" sz="2000" dirty="0" smtClean="0"/>
              <a:t>” is Onomatopoeia</a:t>
            </a:r>
            <a:r>
              <a:rPr lang="ja-JP" altLang="en-US" sz="2000" dirty="0" smtClean="0"/>
              <a:t> </a:t>
            </a:r>
            <a:r>
              <a:rPr lang="en-US" altLang="ja-JP" sz="2000" dirty="0" smtClean="0"/>
              <a:t>of Stretch in Japanese)</a:t>
            </a:r>
            <a:endParaRPr lang="ja-JP" altLang="en-US" sz="2000" dirty="0" smtClean="0"/>
          </a:p>
        </p:txBody>
      </p:sp>
      <p:sp>
        <p:nvSpPr>
          <p:cNvPr id="6" name="タイトル 1"/>
          <p:cNvSpPr txBox="1">
            <a:spLocks/>
          </p:cNvSpPr>
          <p:nvPr/>
        </p:nvSpPr>
        <p:spPr bwMode="auto">
          <a:xfrm>
            <a:off x="416496" y="2636912"/>
            <a:ext cx="9145016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I have been an advisor</a:t>
            </a:r>
            <a:r>
              <a:rPr kumimoji="1" lang="en-US" altLang="ja-JP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of the project since May, 2010. </a:t>
            </a:r>
            <a:endParaRPr lang="en-US" altLang="ja-JP" sz="2800" dirty="0" smtClean="0"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7" name="タイトル 1"/>
          <p:cNvSpPr txBox="1">
            <a:spLocks/>
          </p:cNvSpPr>
          <p:nvPr/>
        </p:nvSpPr>
        <p:spPr bwMode="auto">
          <a:xfrm>
            <a:off x="416496" y="3356992"/>
            <a:ext cx="892899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The sad story</a:t>
            </a:r>
            <a:r>
              <a:rPr kumimoji="1" lang="en-US" altLang="ja-JP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started at midnight of July 21</a:t>
            </a:r>
            <a:r>
              <a:rPr kumimoji="1" lang="en-US" altLang="ja-JP" sz="28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st</a:t>
            </a:r>
            <a:r>
              <a:rPr kumimoji="1" lang="en-US" altLang="ja-JP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.</a:t>
            </a:r>
            <a:endParaRPr lang="en-US" altLang="ja-JP" sz="2800" dirty="0" smtClean="0"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タイトル 1"/>
          <p:cNvSpPr txBox="1">
            <a:spLocks/>
          </p:cNvSpPr>
          <p:nvPr/>
        </p:nvSpPr>
        <p:spPr bwMode="auto">
          <a:xfrm>
            <a:off x="416496" y="4149080"/>
            <a:ext cx="921702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eaLnBrk="0" hangingPunct="0">
              <a:defRPr/>
            </a:pPr>
            <a:r>
              <a:rPr lang="en-US" altLang="ja-JP" sz="2800" dirty="0" smtClean="0">
                <a:latin typeface="Arial" pitchFamily="34" charset="0"/>
                <a:ea typeface="+mj-ea"/>
                <a:cs typeface="Arial" pitchFamily="34" charset="0"/>
              </a:rPr>
              <a:t>The project members are preparing data for </a:t>
            </a: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a middle term report presentation on July 23</a:t>
            </a:r>
            <a:r>
              <a:rPr lang="en-US" altLang="ja-JP" sz="2800" baseline="30000" dirty="0" smtClean="0">
                <a:latin typeface="Arial" pitchFamily="34" charset="0"/>
                <a:cs typeface="Arial" pitchFamily="34" charset="0"/>
              </a:rPr>
              <a:t>rd</a:t>
            </a: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. </a:t>
            </a:r>
            <a:endParaRPr lang="en-US" altLang="ja-JP" sz="2800" dirty="0" smtClean="0"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16496" y="4941168"/>
            <a:ext cx="94895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>
              <a:defRPr/>
            </a:pP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And they are generating load and monitoring performance of a reference application, after setting up several auto-scale JVM clusters on </a:t>
            </a:r>
            <a:r>
              <a:rPr lang="en-US" altLang="ja-JP" sz="2800" b="1" dirty="0" err="1" smtClean="0">
                <a:latin typeface="Arial" pitchFamily="34" charset="0"/>
                <a:cs typeface="Arial" pitchFamily="34" charset="0"/>
              </a:rPr>
              <a:t>edubase</a:t>
            </a:r>
            <a:r>
              <a:rPr lang="en-US" altLang="ja-JP" sz="2800" b="1" dirty="0" smtClean="0">
                <a:latin typeface="Arial" pitchFamily="34" charset="0"/>
                <a:cs typeface="Arial" pitchFamily="34" charset="0"/>
              </a:rPr>
              <a:t> Cloud</a:t>
            </a: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, like this. </a:t>
            </a:r>
          </a:p>
          <a:p>
            <a:endParaRPr kumimoji="1" lang="ja-JP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>
          <a:xfrm>
            <a:off x="9273480" y="6597352"/>
            <a:ext cx="541338" cy="142875"/>
          </a:xfrm>
        </p:spPr>
        <p:txBody>
          <a:bodyPr/>
          <a:lstStyle/>
          <a:p>
            <a:fld id="{5439E483-02C4-4ADB-9EBD-9E13461B977D}" type="slidenum">
              <a:rPr lang="ja-JP" altLang="en-US" smtClean="0"/>
              <a:pPr/>
              <a:t>2</a:t>
            </a:fld>
            <a:endParaRPr lang="ja-JP" altLang="en-US" dirty="0"/>
          </a:p>
        </p:txBody>
      </p:sp>
      <p:sp>
        <p:nvSpPr>
          <p:cNvPr id="5" name="タイトル 1"/>
          <p:cNvSpPr txBox="1">
            <a:spLocks/>
          </p:cNvSpPr>
          <p:nvPr/>
        </p:nvSpPr>
        <p:spPr bwMode="auto">
          <a:xfrm>
            <a:off x="128464" y="3717032"/>
            <a:ext cx="9649072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eaLnBrk="0" hangingPunct="0"/>
            <a:r>
              <a:rPr lang="en-US" altLang="ja-JP" sz="2800" dirty="0" smtClean="0">
                <a:latin typeface="Arial" pitchFamily="34" charset="0"/>
                <a:ea typeface="+mj-ea"/>
                <a:cs typeface="Arial" pitchFamily="34" charset="0"/>
              </a:rPr>
              <a:t>Every instance in the cloud disappeared, gradually, within 10 min. Every member, including myself,  saw it</a:t>
            </a:r>
          </a:p>
          <a:p>
            <a:pPr lvl="0" eaLnBrk="0" hangingPunct="0"/>
            <a:r>
              <a:rPr lang="en-US" altLang="ja-JP" sz="2800" dirty="0" smtClean="0">
                <a:latin typeface="Arial" pitchFamily="34" charset="0"/>
                <a:ea typeface="+mj-ea"/>
                <a:cs typeface="Arial" pitchFamily="34" charset="0"/>
              </a:rPr>
              <a:t>from home and school. </a:t>
            </a: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That was very chilly experience.</a:t>
            </a:r>
            <a:endParaRPr kumimoji="1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200472" y="188640"/>
            <a:ext cx="7986092" cy="582594"/>
          </a:xfrm>
        </p:spPr>
        <p:txBody>
          <a:bodyPr/>
          <a:lstStyle/>
          <a:p>
            <a:r>
              <a:rPr kumimoji="1" lang="en-US" altLang="ja-JP" sz="3600" dirty="0" smtClean="0">
                <a:latin typeface="Arial" pitchFamily="34" charset="0"/>
                <a:cs typeface="Arial" pitchFamily="34" charset="0"/>
              </a:rPr>
              <a:t>An accident happened ! </a:t>
            </a:r>
            <a:endParaRPr kumimoji="1" lang="ja-JP" altLang="en-US" sz="36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5" name="グループ化 54"/>
          <p:cNvGrpSpPr/>
          <p:nvPr/>
        </p:nvGrpSpPr>
        <p:grpSpPr>
          <a:xfrm rot="16200000">
            <a:off x="7503283" y="2102853"/>
            <a:ext cx="1380154" cy="720080"/>
            <a:chOff x="7761312" y="1412776"/>
            <a:chExt cx="1656185" cy="864096"/>
          </a:xfrm>
        </p:grpSpPr>
        <p:sp>
          <p:nvSpPr>
            <p:cNvPr id="10" name="正方形/長方形 9"/>
            <p:cNvSpPr/>
            <p:nvPr/>
          </p:nvSpPr>
          <p:spPr>
            <a:xfrm rot="10800000">
              <a:off x="7761312" y="1412776"/>
              <a:ext cx="1656185" cy="8640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8769424" y="1628800"/>
              <a:ext cx="504056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 smtClean="0"/>
                <a:t>DB</a:t>
              </a:r>
              <a:endParaRPr kumimoji="1" lang="ja-JP" altLang="en-US" sz="1400" dirty="0"/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7905328" y="1628800"/>
              <a:ext cx="720080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 smtClean="0"/>
                <a:t>Terra</a:t>
              </a:r>
              <a:endParaRPr kumimoji="1" lang="ja-JP" altLang="en-US" sz="1400" dirty="0"/>
            </a:p>
          </p:txBody>
        </p:sp>
      </p:grpSp>
      <p:grpSp>
        <p:nvGrpSpPr>
          <p:cNvPr id="44" name="グループ化 43"/>
          <p:cNvGrpSpPr/>
          <p:nvPr/>
        </p:nvGrpSpPr>
        <p:grpSpPr>
          <a:xfrm>
            <a:off x="2360712" y="1988840"/>
            <a:ext cx="881195" cy="504056"/>
            <a:chOff x="2199597" y="2350589"/>
            <a:chExt cx="1368152" cy="864096"/>
          </a:xfrm>
        </p:grpSpPr>
        <p:sp>
          <p:nvSpPr>
            <p:cNvPr id="18" name="正方形/長方形 17"/>
            <p:cNvSpPr/>
            <p:nvPr/>
          </p:nvSpPr>
          <p:spPr>
            <a:xfrm rot="10800000">
              <a:off x="2199597" y="2350589"/>
              <a:ext cx="1368152" cy="8640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2343613" y="2494605"/>
              <a:ext cx="105436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50" dirty="0" err="1" smtClean="0"/>
                <a:t>HAProxy</a:t>
              </a:r>
              <a:endParaRPr kumimoji="1" lang="ja-JP" altLang="en-US" sz="1050" dirty="0"/>
            </a:p>
          </p:txBody>
        </p:sp>
      </p:grpSp>
      <p:grpSp>
        <p:nvGrpSpPr>
          <p:cNvPr id="43" name="グループ化 42"/>
          <p:cNvGrpSpPr/>
          <p:nvPr/>
        </p:nvGrpSpPr>
        <p:grpSpPr>
          <a:xfrm>
            <a:off x="704528" y="1844824"/>
            <a:ext cx="792088" cy="500266"/>
            <a:chOff x="416496" y="1340768"/>
            <a:chExt cx="1368152" cy="864096"/>
          </a:xfrm>
        </p:grpSpPr>
        <p:sp>
          <p:nvSpPr>
            <p:cNvPr id="20" name="正方形/長方形 19"/>
            <p:cNvSpPr/>
            <p:nvPr/>
          </p:nvSpPr>
          <p:spPr>
            <a:xfrm rot="10800000">
              <a:off x="416496" y="1340768"/>
              <a:ext cx="1368152" cy="8640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560512" y="1484784"/>
              <a:ext cx="105436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50" dirty="0" smtClean="0"/>
                <a:t>Grinder</a:t>
              </a:r>
              <a:endParaRPr kumimoji="1" lang="ja-JP" altLang="en-US" sz="1050" dirty="0"/>
            </a:p>
          </p:txBody>
        </p:sp>
      </p:grpSp>
      <p:cxnSp>
        <p:nvCxnSpPr>
          <p:cNvPr id="22" name="直線矢印コネクタ 21"/>
          <p:cNvCxnSpPr/>
          <p:nvPr/>
        </p:nvCxnSpPr>
        <p:spPr>
          <a:xfrm flipH="1">
            <a:off x="1496616" y="2743030"/>
            <a:ext cx="45726" cy="109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>
            <a:off x="1398326" y="2094958"/>
            <a:ext cx="1055143" cy="145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1902382" y="1662910"/>
            <a:ext cx="551087" cy="577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グループ化 53"/>
          <p:cNvGrpSpPr/>
          <p:nvPr/>
        </p:nvGrpSpPr>
        <p:grpSpPr>
          <a:xfrm>
            <a:off x="3656856" y="1484784"/>
            <a:ext cx="1224135" cy="504056"/>
            <a:chOff x="56457" y="3820726"/>
            <a:chExt cx="1753950" cy="1067813"/>
          </a:xfrm>
        </p:grpSpPr>
        <p:sp>
          <p:nvSpPr>
            <p:cNvPr id="8" name="正方形/長方形 7"/>
            <p:cNvSpPr/>
            <p:nvPr/>
          </p:nvSpPr>
          <p:spPr>
            <a:xfrm rot="10800000">
              <a:off x="56457" y="3820726"/>
              <a:ext cx="1753950" cy="10678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/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128465" y="4036750"/>
              <a:ext cx="668564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100" spc="-100" dirty="0" smtClean="0"/>
                <a:t>Exam</a:t>
              </a:r>
              <a:endParaRPr kumimoji="1" lang="ja-JP" altLang="en-US" sz="1100" spc="-100" dirty="0"/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848545" y="4036750"/>
              <a:ext cx="864096" cy="576064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100" spc="-100" dirty="0" smtClean="0"/>
                <a:t>Beyohn</a:t>
              </a:r>
              <a:endParaRPr kumimoji="1" lang="ja-JP" altLang="en-US" sz="1100" spc="-100" dirty="0"/>
            </a:p>
          </p:txBody>
        </p:sp>
      </p:grpSp>
      <p:grpSp>
        <p:nvGrpSpPr>
          <p:cNvPr id="45" name="グループ化 44"/>
          <p:cNvGrpSpPr/>
          <p:nvPr/>
        </p:nvGrpSpPr>
        <p:grpSpPr>
          <a:xfrm>
            <a:off x="848544" y="2492896"/>
            <a:ext cx="792088" cy="500266"/>
            <a:chOff x="416496" y="1340768"/>
            <a:chExt cx="1368152" cy="864096"/>
          </a:xfrm>
        </p:grpSpPr>
        <p:sp>
          <p:nvSpPr>
            <p:cNvPr id="46" name="正方形/長方形 45"/>
            <p:cNvSpPr/>
            <p:nvPr/>
          </p:nvSpPr>
          <p:spPr>
            <a:xfrm rot="10800000">
              <a:off x="416496" y="1340768"/>
              <a:ext cx="1368152" cy="8640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560512" y="1484784"/>
              <a:ext cx="105436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50" dirty="0" smtClean="0"/>
                <a:t>Grinder</a:t>
              </a:r>
              <a:endParaRPr kumimoji="1" lang="ja-JP" altLang="en-US" sz="1050" dirty="0"/>
            </a:p>
          </p:txBody>
        </p:sp>
      </p:grpSp>
      <p:grpSp>
        <p:nvGrpSpPr>
          <p:cNvPr id="48" name="グループ化 47"/>
          <p:cNvGrpSpPr/>
          <p:nvPr/>
        </p:nvGrpSpPr>
        <p:grpSpPr>
          <a:xfrm>
            <a:off x="1208584" y="1412776"/>
            <a:ext cx="792088" cy="500266"/>
            <a:chOff x="416496" y="1340768"/>
            <a:chExt cx="1368152" cy="864096"/>
          </a:xfrm>
        </p:grpSpPr>
        <p:sp>
          <p:nvSpPr>
            <p:cNvPr id="49" name="正方形/長方形 48"/>
            <p:cNvSpPr/>
            <p:nvPr/>
          </p:nvSpPr>
          <p:spPr>
            <a:xfrm rot="10800000">
              <a:off x="416496" y="1340768"/>
              <a:ext cx="1368152" cy="8640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50" name="正方形/長方形 49"/>
            <p:cNvSpPr/>
            <p:nvPr/>
          </p:nvSpPr>
          <p:spPr>
            <a:xfrm>
              <a:off x="560512" y="1484784"/>
              <a:ext cx="105436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50" dirty="0" smtClean="0"/>
                <a:t>Grinder</a:t>
              </a:r>
              <a:endParaRPr kumimoji="1" lang="ja-JP" altLang="en-US" sz="1050" dirty="0"/>
            </a:p>
          </p:txBody>
        </p:sp>
      </p:grpSp>
      <p:grpSp>
        <p:nvGrpSpPr>
          <p:cNvPr id="56" name="グループ化 55"/>
          <p:cNvGrpSpPr/>
          <p:nvPr/>
        </p:nvGrpSpPr>
        <p:grpSpPr>
          <a:xfrm>
            <a:off x="4016896" y="1772816"/>
            <a:ext cx="1224135" cy="504056"/>
            <a:chOff x="56457" y="3820726"/>
            <a:chExt cx="1753950" cy="1067813"/>
          </a:xfrm>
        </p:grpSpPr>
        <p:sp>
          <p:nvSpPr>
            <p:cNvPr id="57" name="正方形/長方形 56"/>
            <p:cNvSpPr/>
            <p:nvPr/>
          </p:nvSpPr>
          <p:spPr>
            <a:xfrm rot="10800000">
              <a:off x="56457" y="3820726"/>
              <a:ext cx="1753950" cy="10678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/>
            </a:p>
          </p:txBody>
        </p:sp>
        <p:sp>
          <p:nvSpPr>
            <p:cNvPr id="58" name="正方形/長方形 57"/>
            <p:cNvSpPr/>
            <p:nvPr/>
          </p:nvSpPr>
          <p:spPr>
            <a:xfrm>
              <a:off x="128465" y="4036750"/>
              <a:ext cx="668564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100" spc="-100" dirty="0" smtClean="0"/>
                <a:t>Exam</a:t>
              </a:r>
              <a:endParaRPr kumimoji="1" lang="ja-JP" altLang="en-US" sz="1100" spc="-100" dirty="0"/>
            </a:p>
          </p:txBody>
        </p:sp>
        <p:sp>
          <p:nvSpPr>
            <p:cNvPr id="59" name="正方形/長方形 58"/>
            <p:cNvSpPr/>
            <p:nvPr/>
          </p:nvSpPr>
          <p:spPr>
            <a:xfrm>
              <a:off x="848545" y="4036750"/>
              <a:ext cx="864096" cy="576064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100" spc="-100" dirty="0" smtClean="0"/>
                <a:t>Beyohn</a:t>
              </a:r>
              <a:endParaRPr kumimoji="1" lang="ja-JP" altLang="en-US" sz="1100" spc="-100" dirty="0"/>
            </a:p>
          </p:txBody>
        </p:sp>
      </p:grpSp>
      <p:grpSp>
        <p:nvGrpSpPr>
          <p:cNvPr id="60" name="グループ化 59"/>
          <p:cNvGrpSpPr/>
          <p:nvPr/>
        </p:nvGrpSpPr>
        <p:grpSpPr>
          <a:xfrm>
            <a:off x="3800872" y="2204864"/>
            <a:ext cx="1224135" cy="504056"/>
            <a:chOff x="56457" y="3820726"/>
            <a:chExt cx="1753950" cy="1067813"/>
          </a:xfrm>
        </p:grpSpPr>
        <p:sp>
          <p:nvSpPr>
            <p:cNvPr id="61" name="正方形/長方形 60"/>
            <p:cNvSpPr/>
            <p:nvPr/>
          </p:nvSpPr>
          <p:spPr>
            <a:xfrm rot="10800000">
              <a:off x="56457" y="3820726"/>
              <a:ext cx="1753950" cy="10678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/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128465" y="4036750"/>
              <a:ext cx="668564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100" spc="-100" dirty="0" smtClean="0"/>
                <a:t>Exam</a:t>
              </a:r>
              <a:endParaRPr kumimoji="1" lang="ja-JP" altLang="en-US" sz="1100" spc="-100" dirty="0"/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848545" y="4036750"/>
              <a:ext cx="864096" cy="576064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100" spc="-100" dirty="0" smtClean="0"/>
                <a:t>Beyohn</a:t>
              </a:r>
              <a:endParaRPr kumimoji="1" lang="ja-JP" altLang="en-US" sz="1100" spc="-100" dirty="0"/>
            </a:p>
          </p:txBody>
        </p:sp>
      </p:grpSp>
      <p:grpSp>
        <p:nvGrpSpPr>
          <p:cNvPr id="64" name="グループ化 63"/>
          <p:cNvGrpSpPr/>
          <p:nvPr/>
        </p:nvGrpSpPr>
        <p:grpSpPr>
          <a:xfrm>
            <a:off x="4160912" y="2564904"/>
            <a:ext cx="1224135" cy="504056"/>
            <a:chOff x="56457" y="3820726"/>
            <a:chExt cx="1753950" cy="1067813"/>
          </a:xfrm>
        </p:grpSpPr>
        <p:sp>
          <p:nvSpPr>
            <p:cNvPr id="65" name="正方形/長方形 64"/>
            <p:cNvSpPr/>
            <p:nvPr/>
          </p:nvSpPr>
          <p:spPr>
            <a:xfrm rot="10800000">
              <a:off x="56457" y="3820726"/>
              <a:ext cx="1753950" cy="10678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/>
            </a:p>
          </p:txBody>
        </p:sp>
        <p:sp>
          <p:nvSpPr>
            <p:cNvPr id="66" name="正方形/長方形 65"/>
            <p:cNvSpPr/>
            <p:nvPr/>
          </p:nvSpPr>
          <p:spPr>
            <a:xfrm>
              <a:off x="128465" y="4036750"/>
              <a:ext cx="668564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100" spc="-100" dirty="0" smtClean="0"/>
                <a:t>Exam</a:t>
              </a:r>
              <a:endParaRPr kumimoji="1" lang="ja-JP" altLang="en-US" sz="1100" spc="-100" dirty="0"/>
            </a:p>
          </p:txBody>
        </p:sp>
        <p:sp>
          <p:nvSpPr>
            <p:cNvPr id="67" name="正方形/長方形 66"/>
            <p:cNvSpPr/>
            <p:nvPr/>
          </p:nvSpPr>
          <p:spPr>
            <a:xfrm>
              <a:off x="848545" y="4036750"/>
              <a:ext cx="864096" cy="576064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100" spc="-100" dirty="0" smtClean="0"/>
                <a:t>Beyohn</a:t>
              </a:r>
              <a:endParaRPr kumimoji="1" lang="ja-JP" altLang="en-US" sz="1100" spc="-100" dirty="0"/>
            </a:p>
          </p:txBody>
        </p:sp>
      </p:grpSp>
      <p:grpSp>
        <p:nvGrpSpPr>
          <p:cNvPr id="68" name="グループ化 67"/>
          <p:cNvGrpSpPr/>
          <p:nvPr/>
        </p:nvGrpSpPr>
        <p:grpSpPr>
          <a:xfrm>
            <a:off x="5097016" y="1556792"/>
            <a:ext cx="1224135" cy="504056"/>
            <a:chOff x="56457" y="3820726"/>
            <a:chExt cx="1753950" cy="1067813"/>
          </a:xfrm>
        </p:grpSpPr>
        <p:sp>
          <p:nvSpPr>
            <p:cNvPr id="69" name="正方形/長方形 68"/>
            <p:cNvSpPr/>
            <p:nvPr/>
          </p:nvSpPr>
          <p:spPr>
            <a:xfrm rot="10800000">
              <a:off x="56457" y="3820726"/>
              <a:ext cx="1753950" cy="10678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/>
            </a:p>
          </p:txBody>
        </p:sp>
        <p:sp>
          <p:nvSpPr>
            <p:cNvPr id="70" name="正方形/長方形 69"/>
            <p:cNvSpPr/>
            <p:nvPr/>
          </p:nvSpPr>
          <p:spPr>
            <a:xfrm>
              <a:off x="128465" y="4036750"/>
              <a:ext cx="668564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100" spc="-100" dirty="0" smtClean="0"/>
                <a:t>Exam</a:t>
              </a:r>
              <a:endParaRPr kumimoji="1" lang="ja-JP" altLang="en-US" sz="1100" spc="-100" dirty="0"/>
            </a:p>
          </p:txBody>
        </p:sp>
        <p:sp>
          <p:nvSpPr>
            <p:cNvPr id="71" name="正方形/長方形 70"/>
            <p:cNvSpPr/>
            <p:nvPr/>
          </p:nvSpPr>
          <p:spPr>
            <a:xfrm>
              <a:off x="848545" y="4036750"/>
              <a:ext cx="864096" cy="576064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100" spc="-100" dirty="0" smtClean="0"/>
                <a:t>Beyohn</a:t>
              </a:r>
              <a:endParaRPr kumimoji="1" lang="ja-JP" altLang="en-US" sz="1100" spc="-100" dirty="0"/>
            </a:p>
          </p:txBody>
        </p:sp>
      </p:grpSp>
      <p:grpSp>
        <p:nvGrpSpPr>
          <p:cNvPr id="72" name="グループ化 71"/>
          <p:cNvGrpSpPr/>
          <p:nvPr/>
        </p:nvGrpSpPr>
        <p:grpSpPr>
          <a:xfrm>
            <a:off x="5169024" y="2276872"/>
            <a:ext cx="1224135" cy="504056"/>
            <a:chOff x="56457" y="3820726"/>
            <a:chExt cx="1753950" cy="1067813"/>
          </a:xfrm>
        </p:grpSpPr>
        <p:sp>
          <p:nvSpPr>
            <p:cNvPr id="73" name="正方形/長方形 72"/>
            <p:cNvSpPr/>
            <p:nvPr/>
          </p:nvSpPr>
          <p:spPr>
            <a:xfrm rot="10800000">
              <a:off x="56457" y="3820726"/>
              <a:ext cx="1753950" cy="10678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/>
            </a:p>
          </p:txBody>
        </p:sp>
        <p:sp>
          <p:nvSpPr>
            <p:cNvPr id="74" name="正方形/長方形 73"/>
            <p:cNvSpPr/>
            <p:nvPr/>
          </p:nvSpPr>
          <p:spPr>
            <a:xfrm>
              <a:off x="128465" y="4036750"/>
              <a:ext cx="668564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100" spc="-100" dirty="0" smtClean="0"/>
                <a:t>Exam</a:t>
              </a:r>
              <a:endParaRPr kumimoji="1" lang="ja-JP" altLang="en-US" sz="1100" spc="-100" dirty="0"/>
            </a:p>
          </p:txBody>
        </p:sp>
        <p:sp>
          <p:nvSpPr>
            <p:cNvPr id="75" name="正方形/長方形 74"/>
            <p:cNvSpPr/>
            <p:nvPr/>
          </p:nvSpPr>
          <p:spPr>
            <a:xfrm>
              <a:off x="848545" y="4036750"/>
              <a:ext cx="864096" cy="576064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100" spc="-100" dirty="0" smtClean="0"/>
                <a:t>Beyohn</a:t>
              </a:r>
              <a:endParaRPr kumimoji="1" lang="ja-JP" altLang="en-US" sz="1100" spc="-100" dirty="0"/>
            </a:p>
          </p:txBody>
        </p:sp>
      </p:grpSp>
      <p:grpSp>
        <p:nvGrpSpPr>
          <p:cNvPr id="76" name="グループ化 75"/>
          <p:cNvGrpSpPr/>
          <p:nvPr/>
        </p:nvGrpSpPr>
        <p:grpSpPr>
          <a:xfrm>
            <a:off x="4880992" y="2852936"/>
            <a:ext cx="1224135" cy="504056"/>
            <a:chOff x="56457" y="3820726"/>
            <a:chExt cx="1753950" cy="1067813"/>
          </a:xfrm>
        </p:grpSpPr>
        <p:sp>
          <p:nvSpPr>
            <p:cNvPr id="77" name="正方形/長方形 76"/>
            <p:cNvSpPr/>
            <p:nvPr/>
          </p:nvSpPr>
          <p:spPr>
            <a:xfrm rot="10800000">
              <a:off x="56457" y="3820726"/>
              <a:ext cx="1753950" cy="10678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/>
            </a:p>
          </p:txBody>
        </p:sp>
        <p:sp>
          <p:nvSpPr>
            <p:cNvPr id="78" name="正方形/長方形 77"/>
            <p:cNvSpPr/>
            <p:nvPr/>
          </p:nvSpPr>
          <p:spPr>
            <a:xfrm>
              <a:off x="128465" y="4036750"/>
              <a:ext cx="668564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100" spc="-100" dirty="0" smtClean="0"/>
                <a:t>Exam</a:t>
              </a:r>
              <a:endParaRPr kumimoji="1" lang="ja-JP" altLang="en-US" sz="1100" spc="-100" dirty="0"/>
            </a:p>
          </p:txBody>
        </p:sp>
        <p:sp>
          <p:nvSpPr>
            <p:cNvPr id="79" name="正方形/長方形 78"/>
            <p:cNvSpPr/>
            <p:nvPr/>
          </p:nvSpPr>
          <p:spPr>
            <a:xfrm>
              <a:off x="848545" y="4036750"/>
              <a:ext cx="864096" cy="576064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100" spc="-100" dirty="0" smtClean="0"/>
                <a:t>Beyohn</a:t>
              </a:r>
              <a:endParaRPr kumimoji="1" lang="ja-JP" altLang="en-US" sz="1100" spc="-100" dirty="0"/>
            </a:p>
          </p:txBody>
        </p:sp>
      </p:grpSp>
      <p:grpSp>
        <p:nvGrpSpPr>
          <p:cNvPr id="81" name="グループ化 80"/>
          <p:cNvGrpSpPr/>
          <p:nvPr/>
        </p:nvGrpSpPr>
        <p:grpSpPr>
          <a:xfrm>
            <a:off x="1424608" y="2780928"/>
            <a:ext cx="792088" cy="500266"/>
            <a:chOff x="416496" y="1340768"/>
            <a:chExt cx="1368152" cy="864096"/>
          </a:xfrm>
        </p:grpSpPr>
        <p:sp>
          <p:nvSpPr>
            <p:cNvPr id="82" name="正方形/長方形 81"/>
            <p:cNvSpPr/>
            <p:nvPr/>
          </p:nvSpPr>
          <p:spPr>
            <a:xfrm rot="10800000">
              <a:off x="416496" y="1340768"/>
              <a:ext cx="1368152" cy="8640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83" name="正方形/長方形 82"/>
            <p:cNvSpPr/>
            <p:nvPr/>
          </p:nvSpPr>
          <p:spPr>
            <a:xfrm>
              <a:off x="560512" y="1484784"/>
              <a:ext cx="105436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50" dirty="0" smtClean="0"/>
                <a:t>Grinder</a:t>
              </a:r>
              <a:endParaRPr kumimoji="1" lang="ja-JP" altLang="en-US" sz="1050" dirty="0"/>
            </a:p>
          </p:txBody>
        </p:sp>
      </p:grpSp>
      <p:cxnSp>
        <p:nvCxnSpPr>
          <p:cNvPr id="89" name="直線矢印コネクタ 88"/>
          <p:cNvCxnSpPr/>
          <p:nvPr/>
        </p:nvCxnSpPr>
        <p:spPr>
          <a:xfrm flipV="1">
            <a:off x="1542342" y="2240868"/>
            <a:ext cx="911127" cy="502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矢印コネクタ 91"/>
          <p:cNvCxnSpPr/>
          <p:nvPr/>
        </p:nvCxnSpPr>
        <p:spPr>
          <a:xfrm flipV="1">
            <a:off x="2118406" y="2240868"/>
            <a:ext cx="335063" cy="7901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/>
          <p:cNvCxnSpPr/>
          <p:nvPr/>
        </p:nvCxnSpPr>
        <p:spPr>
          <a:xfrm flipV="1">
            <a:off x="3132559" y="1722721"/>
            <a:ext cx="574554" cy="5181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矢印コネクタ 100"/>
          <p:cNvCxnSpPr/>
          <p:nvPr/>
        </p:nvCxnSpPr>
        <p:spPr>
          <a:xfrm flipV="1">
            <a:off x="3132559" y="2024844"/>
            <a:ext cx="884337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矢印コネクタ 103"/>
          <p:cNvCxnSpPr/>
          <p:nvPr/>
        </p:nvCxnSpPr>
        <p:spPr>
          <a:xfrm>
            <a:off x="3132559" y="2240868"/>
            <a:ext cx="718570" cy="2019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矢印コネクタ 106"/>
          <p:cNvCxnSpPr/>
          <p:nvPr/>
        </p:nvCxnSpPr>
        <p:spPr>
          <a:xfrm>
            <a:off x="3132559" y="2240868"/>
            <a:ext cx="1078610" cy="56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矢印コネクタ 109"/>
          <p:cNvCxnSpPr/>
          <p:nvPr/>
        </p:nvCxnSpPr>
        <p:spPr>
          <a:xfrm>
            <a:off x="3241907" y="2240868"/>
            <a:ext cx="1977374" cy="2739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グループ化 119"/>
          <p:cNvGrpSpPr/>
          <p:nvPr/>
        </p:nvGrpSpPr>
        <p:grpSpPr>
          <a:xfrm>
            <a:off x="6252917" y="1722721"/>
            <a:ext cx="1760424" cy="938194"/>
            <a:chOff x="5964885" y="1362681"/>
            <a:chExt cx="1760424" cy="938194"/>
          </a:xfrm>
        </p:grpSpPr>
        <p:cxnSp>
          <p:nvCxnSpPr>
            <p:cNvPr id="114" name="直線矢印コネクタ 113"/>
            <p:cNvCxnSpPr>
              <a:stCxn id="71" idx="3"/>
              <a:endCxn id="11" idx="0"/>
            </p:cNvCxnSpPr>
            <p:nvPr/>
          </p:nvCxnSpPr>
          <p:spPr>
            <a:xfrm>
              <a:off x="5964885" y="1362681"/>
              <a:ext cx="1760424" cy="3081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矢印コネクタ 116"/>
            <p:cNvCxnSpPr>
              <a:stCxn id="71" idx="3"/>
              <a:endCxn id="12" idx="0"/>
            </p:cNvCxnSpPr>
            <p:nvPr/>
          </p:nvCxnSpPr>
          <p:spPr>
            <a:xfrm>
              <a:off x="5964885" y="1362681"/>
              <a:ext cx="1760424" cy="9381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2" name="直線矢印コネクタ 121"/>
          <p:cNvCxnSpPr/>
          <p:nvPr/>
        </p:nvCxnSpPr>
        <p:spPr>
          <a:xfrm>
            <a:off x="6321152" y="2492896"/>
            <a:ext cx="1692189" cy="2400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矢印コネクタ 122"/>
          <p:cNvCxnSpPr/>
          <p:nvPr/>
        </p:nvCxnSpPr>
        <p:spPr>
          <a:xfrm flipV="1">
            <a:off x="6321152" y="2102853"/>
            <a:ext cx="1692189" cy="3900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矢印コネクタ 126"/>
          <p:cNvCxnSpPr/>
          <p:nvPr/>
        </p:nvCxnSpPr>
        <p:spPr>
          <a:xfrm flipV="1">
            <a:off x="6036893" y="2732923"/>
            <a:ext cx="1976448" cy="35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矢印コネクタ 129"/>
          <p:cNvCxnSpPr>
            <a:stCxn id="79" idx="3"/>
          </p:cNvCxnSpPr>
          <p:nvPr/>
        </p:nvCxnSpPr>
        <p:spPr>
          <a:xfrm flipV="1">
            <a:off x="6036893" y="2102854"/>
            <a:ext cx="1976448" cy="9880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タイトル 1"/>
          <p:cNvSpPr txBox="1">
            <a:spLocks/>
          </p:cNvSpPr>
          <p:nvPr/>
        </p:nvSpPr>
        <p:spPr bwMode="auto">
          <a:xfrm>
            <a:off x="200472" y="5085184"/>
            <a:ext cx="8568952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eaLnBrk="0" hangingPunct="0"/>
            <a:r>
              <a:rPr lang="en-US" altLang="ja-JP" sz="2800" noProof="0" dirty="0" smtClean="0">
                <a:latin typeface="Arial" pitchFamily="34" charset="0"/>
                <a:cs typeface="Arial" pitchFamily="34" charset="0"/>
              </a:rPr>
              <a:t>We had to survive the presentation session without any good performance data. Very sad.</a:t>
            </a:r>
            <a:r>
              <a:rPr lang="ja-JP" altLang="en-US" sz="2800" noProof="0" dirty="0" smtClean="0">
                <a:latin typeface="Arial" pitchFamily="34" charset="0"/>
                <a:cs typeface="Arial" pitchFamily="34" charset="0"/>
              </a:rPr>
              <a:t>　</a:t>
            </a:r>
            <a:endParaRPr kumimoji="1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2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2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2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2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4016" y="116632"/>
            <a:ext cx="9417496" cy="720080"/>
          </a:xfrm>
        </p:spPr>
        <p:txBody>
          <a:bodyPr/>
          <a:lstStyle/>
          <a:p>
            <a:r>
              <a:rPr kumimoji="1" lang="en-US" altLang="ja-JP" sz="3200" dirty="0" smtClean="0">
                <a:latin typeface="Arial" pitchFamily="34" charset="0"/>
                <a:cs typeface="Arial" pitchFamily="34" charset="0"/>
              </a:rPr>
              <a:t>Which is better for our cloud engineer education?</a:t>
            </a:r>
            <a:endParaRPr kumimoji="1" lang="ja-JP" altLang="en-US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9E483-02C4-4ADB-9EBD-9E13461B977D}" type="slidenum">
              <a:rPr lang="ja-JP" altLang="en-US" smtClean="0"/>
              <a:pPr/>
              <a:t>3</a:t>
            </a:fld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1280592" y="4365104"/>
            <a:ext cx="2376264" cy="12241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dirty="0" smtClean="0"/>
              <a:t>Commercial</a:t>
            </a:r>
          </a:p>
          <a:p>
            <a:pPr algn="ctr"/>
            <a:r>
              <a:rPr kumimoji="1" lang="en-US" altLang="ja-JP" sz="3200" dirty="0" err="1" smtClean="0"/>
              <a:t>IaaS</a:t>
            </a:r>
            <a:endParaRPr kumimoji="1" lang="ja-JP" altLang="en-US" sz="3200" dirty="0"/>
          </a:p>
        </p:txBody>
      </p:sp>
      <p:sp>
        <p:nvSpPr>
          <p:cNvPr id="8" name="角丸四角形 7"/>
          <p:cNvSpPr/>
          <p:nvPr/>
        </p:nvSpPr>
        <p:spPr>
          <a:xfrm>
            <a:off x="5961112" y="4365104"/>
            <a:ext cx="2376264" cy="12241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accent1">
                    <a:lumMod val="75000"/>
                  </a:schemeClr>
                </a:solidFill>
              </a:rPr>
              <a:t>Open source</a:t>
            </a:r>
          </a:p>
          <a:p>
            <a:pPr algn="ctr"/>
            <a:r>
              <a:rPr lang="en-US" altLang="ja-JP" sz="2800" dirty="0" err="1" smtClean="0">
                <a:solidFill>
                  <a:schemeClr val="accent1">
                    <a:lumMod val="75000"/>
                  </a:schemeClr>
                </a:solidFill>
              </a:rPr>
              <a:t>IaaS</a:t>
            </a:r>
            <a:endParaRPr kumimoji="1" lang="ja-JP" alt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角丸四角形 10"/>
          <p:cNvSpPr/>
          <p:nvPr/>
        </p:nvSpPr>
        <p:spPr>
          <a:xfrm>
            <a:off x="5961112" y="2852936"/>
            <a:ext cx="2376264" cy="12241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accent1">
                    <a:lumMod val="75000"/>
                  </a:schemeClr>
                </a:solidFill>
              </a:rPr>
              <a:t>Open source</a:t>
            </a:r>
          </a:p>
          <a:p>
            <a:pPr algn="ctr"/>
            <a:r>
              <a:rPr lang="en-US" altLang="ja-JP" sz="2800" dirty="0" err="1" smtClean="0">
                <a:solidFill>
                  <a:schemeClr val="accent1">
                    <a:lumMod val="75000"/>
                  </a:schemeClr>
                </a:solidFill>
              </a:rPr>
              <a:t>PaaS</a:t>
            </a:r>
            <a:r>
              <a:rPr lang="en-US" altLang="ja-JP" sz="2800" dirty="0" smtClean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US" altLang="ja-JP" sz="2800" dirty="0" err="1" smtClean="0">
                <a:solidFill>
                  <a:schemeClr val="accent1">
                    <a:lumMod val="75000"/>
                  </a:schemeClr>
                </a:solidFill>
              </a:rPr>
              <a:t>SaaS</a:t>
            </a:r>
            <a:endParaRPr kumimoji="1" lang="ja-JP" alt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角丸四角形 11"/>
          <p:cNvSpPr/>
          <p:nvPr/>
        </p:nvSpPr>
        <p:spPr>
          <a:xfrm>
            <a:off x="1280592" y="2852936"/>
            <a:ext cx="2376264" cy="12241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accent1">
                    <a:lumMod val="75000"/>
                  </a:schemeClr>
                </a:solidFill>
              </a:rPr>
              <a:t>Open source</a:t>
            </a:r>
          </a:p>
          <a:p>
            <a:pPr algn="ctr"/>
            <a:r>
              <a:rPr lang="en-US" altLang="ja-JP" sz="2800" dirty="0" err="1" smtClean="0">
                <a:solidFill>
                  <a:schemeClr val="accent1">
                    <a:lumMod val="75000"/>
                  </a:schemeClr>
                </a:solidFill>
              </a:rPr>
              <a:t>PaaS</a:t>
            </a:r>
            <a:r>
              <a:rPr lang="en-US" altLang="ja-JP" sz="2800" dirty="0" smtClean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US" altLang="ja-JP" sz="2800" dirty="0" err="1" smtClean="0">
                <a:solidFill>
                  <a:schemeClr val="accent1">
                    <a:lumMod val="75000"/>
                  </a:schemeClr>
                </a:solidFill>
              </a:rPr>
              <a:t>SaaS</a:t>
            </a:r>
            <a:endParaRPr kumimoji="1" lang="ja-JP" alt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タイトル 1"/>
          <p:cNvSpPr txBox="1">
            <a:spLocks/>
          </p:cNvSpPr>
          <p:nvPr/>
        </p:nvSpPr>
        <p:spPr bwMode="auto">
          <a:xfrm>
            <a:off x="1280592" y="1556792"/>
            <a:ext cx="2448272" cy="870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Fewer accidents</a:t>
            </a:r>
            <a:endParaRPr kumimoji="1" lang="ja-JP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4" name="タイトル 1"/>
          <p:cNvSpPr txBox="1">
            <a:spLocks/>
          </p:cNvSpPr>
          <p:nvPr/>
        </p:nvSpPr>
        <p:spPr bwMode="auto">
          <a:xfrm>
            <a:off x="5889104" y="1556792"/>
            <a:ext cx="2448272" cy="870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More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accidents</a:t>
            </a:r>
            <a:endParaRPr kumimoji="1" lang="ja-JP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4376936" y="3933056"/>
            <a:ext cx="86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versus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20" dur="25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>
                                      <p:cBhvr>
                                        <p:cTn id="21" dur="25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25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7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25" dur="250" autoRev="1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>
                                      <p:cBhvr>
                                        <p:cTn id="26" dur="250" autoRev="1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" dur="250" autoRev="1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250" autoRev="1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7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30" dur="250" autoRev="1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>
                                      <p:cBhvr>
                                        <p:cTn id="31" dur="250" autoRev="1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2" dur="250" autoRev="1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autoRev="1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1" grpId="0" animBg="1"/>
      <p:bldP spid="12" grpId="0" animBg="1"/>
      <p:bldP spid="13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00472" y="182110"/>
            <a:ext cx="6833964" cy="582594"/>
          </a:xfrm>
        </p:spPr>
        <p:txBody>
          <a:bodyPr/>
          <a:lstStyle/>
          <a:p>
            <a:r>
              <a:rPr kumimoji="1" lang="en-US" altLang="ja-JP" sz="4000" dirty="0" smtClean="0"/>
              <a:t>Our choice is “more accidents” </a:t>
            </a:r>
            <a:endParaRPr kumimoji="1" lang="ja-JP" altLang="en-US" sz="4000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>
          <a:xfrm>
            <a:off x="9201472" y="6597352"/>
            <a:ext cx="541338" cy="142875"/>
          </a:xfrm>
        </p:spPr>
        <p:txBody>
          <a:bodyPr/>
          <a:lstStyle/>
          <a:p>
            <a:fld id="{5439E483-02C4-4ADB-9EBD-9E13461B977D}" type="slidenum">
              <a:rPr lang="ja-JP" altLang="en-US" smtClean="0"/>
              <a:pPr/>
              <a:t>4</a:t>
            </a:fld>
            <a:endParaRPr lang="ja-JP" altLang="en-US" dirty="0"/>
          </a:p>
        </p:txBody>
      </p:sp>
      <p:sp>
        <p:nvSpPr>
          <p:cNvPr id="5" name="タイトル 1"/>
          <p:cNvSpPr txBox="1">
            <a:spLocks/>
          </p:cNvSpPr>
          <p:nvPr/>
        </p:nvSpPr>
        <p:spPr bwMode="auto">
          <a:xfrm>
            <a:off x="344488" y="980728"/>
            <a:ext cx="9561512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eaLnBrk="0" hangingPunct="0"/>
            <a:r>
              <a:rPr lang="en-US" altLang="ja-JP" sz="2800" noProof="0" dirty="0" smtClean="0">
                <a:latin typeface="Arial" pitchFamily="34" charset="0"/>
                <a:cs typeface="Arial" pitchFamily="34" charset="0"/>
              </a:rPr>
              <a:t>The bottom cause of the </a:t>
            </a: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accident</a:t>
            </a:r>
            <a:r>
              <a:rPr lang="en-US" altLang="ja-JP" sz="2800" noProof="0" dirty="0" smtClean="0">
                <a:latin typeface="Arial" pitchFamily="34" charset="0"/>
                <a:cs typeface="Arial" pitchFamily="34" charset="0"/>
              </a:rPr>
              <a:t> was a bug in the physical NIC driver.</a:t>
            </a:r>
          </a:p>
          <a:p>
            <a:pPr lvl="0" eaLnBrk="0" hangingPunct="0"/>
            <a:r>
              <a:rPr lang="en-US" altLang="ja-JP" sz="2400" noProof="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1600" noProof="0" dirty="0" smtClean="0">
                <a:latin typeface="Arial" pitchFamily="34" charset="0"/>
                <a:cs typeface="Arial" pitchFamily="34" charset="0"/>
              </a:rPr>
              <a:t>(Of course</a:t>
            </a:r>
            <a:r>
              <a:rPr lang="en-US" altLang="ja-JP" sz="1600" dirty="0" smtClean="0">
                <a:latin typeface="Arial" pitchFamily="34" charset="0"/>
                <a:cs typeface="Arial" pitchFamily="34" charset="0"/>
              </a:rPr>
              <a:t>, we had done many smoke tests before service launch. We also tried to re-produce similar accident by using </a:t>
            </a:r>
            <a:r>
              <a:rPr lang="en-US" altLang="ja-JP" sz="1600" dirty="0" err="1" smtClean="0">
                <a:latin typeface="Arial" pitchFamily="34" charset="0"/>
                <a:cs typeface="Arial" pitchFamily="34" charset="0"/>
              </a:rPr>
              <a:t>Netperf</a:t>
            </a:r>
            <a:r>
              <a:rPr lang="en-US" altLang="ja-JP" sz="1600" dirty="0" smtClean="0">
                <a:latin typeface="Arial" pitchFamily="34" charset="0"/>
                <a:cs typeface="Arial" pitchFamily="34" charset="0"/>
              </a:rPr>
              <a:t> and so on but it was tough to re-produce the incident, artificially.)</a:t>
            </a:r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44488" y="2474893"/>
            <a:ext cx="90730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/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The algorithm in the cloud controller of eucalyptus had to be enhanced, as well.  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344488" y="3573016"/>
            <a:ext cx="89289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/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The students participated to this trouble shooting process and learned cloud technologies, “accidentally.” 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344488" y="4869160"/>
            <a:ext cx="95615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/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After the bug fix, the project went well and had a good</a:t>
            </a:r>
          </a:p>
          <a:p>
            <a:pPr lvl="0" eaLnBrk="0" hangingPunct="0"/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final presentation in Feb, 2011.  </a:t>
            </a:r>
          </a:p>
          <a:p>
            <a:pPr eaLnBrk="0" hangingPunct="0"/>
            <a:r>
              <a:rPr lang="en-US" altLang="ja-JP" sz="1600" dirty="0" smtClean="0">
                <a:latin typeface="Arial" pitchFamily="34" charset="0"/>
                <a:cs typeface="Arial" pitchFamily="34" charset="0"/>
              </a:rPr>
              <a:t> (Almost all members want to use </a:t>
            </a:r>
            <a:r>
              <a:rPr lang="en-US" altLang="ja-JP" sz="1600" b="1" dirty="0" smtClean="0">
                <a:latin typeface="Arial" pitchFamily="34" charset="0"/>
                <a:cs typeface="Arial" pitchFamily="34" charset="0"/>
              </a:rPr>
              <a:t>edubase Cloud</a:t>
            </a:r>
            <a:r>
              <a:rPr lang="en-US" altLang="ja-JP" sz="1600" dirty="0" smtClean="0">
                <a:latin typeface="Arial" pitchFamily="34" charset="0"/>
                <a:cs typeface="Arial" pitchFamily="34" charset="0"/>
              </a:rPr>
              <a:t> for other projects including their master thesis, now.</a:t>
            </a:r>
          </a:p>
          <a:p>
            <a:pPr eaLnBrk="0" hangingPunct="0"/>
            <a:r>
              <a:rPr lang="en-US" altLang="ja-JP" sz="1600" dirty="0" smtClean="0">
                <a:latin typeface="Arial" pitchFamily="34" charset="0"/>
                <a:cs typeface="Arial" pitchFamily="34" charset="0"/>
              </a:rPr>
              <a:t>Another student studying technologies in </a:t>
            </a:r>
            <a:r>
              <a:rPr lang="en-US" altLang="ja-JP" sz="1600" dirty="0" err="1" smtClean="0">
                <a:latin typeface="Arial" pitchFamily="34" charset="0"/>
                <a:cs typeface="Arial" pitchFamily="34" charset="0"/>
              </a:rPr>
              <a:t>IaaS</a:t>
            </a:r>
            <a:r>
              <a:rPr lang="en-US" altLang="ja-JP" sz="1600" dirty="0" smtClean="0">
                <a:latin typeface="Arial" pitchFamily="34" charset="0"/>
                <a:cs typeface="Arial" pitchFamily="34" charset="0"/>
              </a:rPr>
              <a:t> layer.)</a:t>
            </a:r>
            <a:endParaRPr lang="ja-JP" altLang="en-US" sz="1600" dirty="0" smtClean="0">
              <a:latin typeface="Arial" pitchFamily="34" charset="0"/>
              <a:cs typeface="Arial" pitchFamily="34" charset="0"/>
            </a:endParaRPr>
          </a:p>
          <a:p>
            <a:pPr lvl="0" eaLnBrk="0" hangingPunct="0"/>
            <a:endParaRPr lang="en-US" altLang="ja-JP" sz="2800" dirty="0" smtClean="0">
              <a:latin typeface="Arial" pitchFamily="34" charset="0"/>
              <a:cs typeface="Arial" pitchFamily="34" charset="0"/>
            </a:endParaRPr>
          </a:p>
          <a:p>
            <a:pPr lvl="0" eaLnBrk="0" hangingPunct="0"/>
            <a:endParaRPr lang="en-US" altLang="ja-JP" sz="2800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00472" y="260648"/>
            <a:ext cx="3744416" cy="582594"/>
          </a:xfrm>
        </p:spPr>
        <p:txBody>
          <a:bodyPr/>
          <a:lstStyle/>
          <a:p>
            <a:r>
              <a:rPr kumimoji="1" lang="en-US" altLang="ja-JP" sz="4000" dirty="0" smtClean="0"/>
              <a:t>Motivation</a:t>
            </a:r>
            <a:endParaRPr kumimoji="1" lang="ja-JP" altLang="en-US" sz="4000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>
          <a:xfrm>
            <a:off x="9286875" y="6597352"/>
            <a:ext cx="541338" cy="142875"/>
          </a:xfrm>
        </p:spPr>
        <p:txBody>
          <a:bodyPr/>
          <a:lstStyle/>
          <a:p>
            <a:fld id="{5439E483-02C4-4ADB-9EBD-9E13461B977D}" type="slidenum">
              <a:rPr lang="ja-JP" altLang="en-US" smtClean="0"/>
              <a:pPr/>
              <a:t>5</a:t>
            </a:fld>
            <a:endParaRPr lang="ja-JP" altLang="en-US" dirty="0"/>
          </a:p>
        </p:txBody>
      </p:sp>
      <p:graphicFrame>
        <p:nvGraphicFramePr>
          <p:cNvPr id="29" name="表 28"/>
          <p:cNvGraphicFramePr>
            <a:graphicFrameLocks noGrp="1"/>
          </p:cNvGraphicFramePr>
          <p:nvPr/>
        </p:nvGraphicFramePr>
        <p:xfrm>
          <a:off x="416496" y="1510326"/>
          <a:ext cx="9073008" cy="1990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0"/>
                <a:gridCol w="4032448"/>
              </a:tblGrid>
              <a:tr h="314791"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Targeted </a:t>
                      </a:r>
                      <a:r>
                        <a:rPr lang="en-US" altLang="ja-JP" dirty="0" smtClean="0">
                          <a:solidFill>
                            <a:schemeClr val="bg1"/>
                          </a:solidFill>
                        </a:rPr>
                        <a:t>cloud engineers 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Requirements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46260">
                <a:tc>
                  <a:txBody>
                    <a:bodyPr/>
                    <a:lstStyle/>
                    <a:p>
                      <a:pPr marL="342900" indent="-342900"/>
                      <a:r>
                        <a:rPr lang="en-US" altLang="ja-JP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Type1)</a:t>
                      </a:r>
                      <a:r>
                        <a:rPr lang="en-US" altLang="ja-JP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 </a:t>
                      </a:r>
                      <a:r>
                        <a:rPr lang="en-US" altLang="ja-JP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Cloud application developers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R0: </a:t>
                      </a:r>
                      <a:r>
                        <a:rPr lang="en-US" altLang="ja-JP" dirty="0" err="1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IaaS</a:t>
                      </a:r>
                      <a:r>
                        <a:rPr lang="en-US" altLang="ja-JP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cloud</a:t>
                      </a:r>
                      <a:endParaRPr lang="ja-JP" altLang="en-US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125916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Type 2) Cloud developers</a:t>
                      </a:r>
                      <a:endParaRPr lang="ja-JP" altLang="en-US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endParaRPr kumimoji="1" lang="ja-JP" alt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+</a:t>
                      </a:r>
                    </a:p>
                    <a:p>
                      <a:r>
                        <a:rPr lang="en-US" altLang="ja-JP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R1: Customizable </a:t>
                      </a:r>
                      <a:r>
                        <a:rPr lang="en-US" altLang="ja-JP" dirty="0" err="1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IaaS</a:t>
                      </a:r>
                      <a:endParaRPr lang="en-US" altLang="ja-JP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r>
                        <a:rPr lang="en-US" altLang="ja-JP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R2: Cloud interoperability</a:t>
                      </a:r>
                    </a:p>
                    <a:p>
                      <a:r>
                        <a:rPr lang="en-US" altLang="ja-JP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R3: Monitoring physical resources   </a:t>
                      </a:r>
                      <a:endParaRPr lang="ja-JP" altLang="en-US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8" name="コンテンツ プレースホルダ 2"/>
          <p:cNvSpPr>
            <a:spLocks noGrp="1"/>
          </p:cNvSpPr>
          <p:nvPr>
            <p:ph idx="1"/>
          </p:nvPr>
        </p:nvSpPr>
        <p:spPr>
          <a:xfrm>
            <a:off x="344488" y="908720"/>
            <a:ext cx="7128792" cy="504056"/>
          </a:xfrm>
        </p:spPr>
        <p:txBody>
          <a:bodyPr/>
          <a:lstStyle/>
          <a:p>
            <a:pPr>
              <a:buNone/>
            </a:pPr>
            <a:r>
              <a:rPr lang="en-US" altLang="ja-JP" sz="3200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Cloud Engineer Training Environment</a:t>
            </a:r>
            <a:endParaRPr kumimoji="1" lang="ja-JP" altLang="en-US" sz="3200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9" name="Picture 21" descr="e-Cloud-archiv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36940" y="3790376"/>
            <a:ext cx="3409332" cy="2222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Oval 4"/>
          <p:cNvSpPr>
            <a:spLocks noChangeArrowheads="1"/>
          </p:cNvSpPr>
          <p:nvPr/>
        </p:nvSpPr>
        <p:spPr bwMode="auto">
          <a:xfrm>
            <a:off x="6154810" y="4419792"/>
            <a:ext cx="500370" cy="461880"/>
          </a:xfrm>
          <a:prstGeom prst="ellipse">
            <a:avLst/>
          </a:prstGeom>
          <a:noFill/>
          <a:ln w="19050">
            <a:solidFill>
              <a:srgbClr val="FF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ja-JP" altLang="en-US" sz="900"/>
          </a:p>
        </p:txBody>
      </p:sp>
      <p:sp>
        <p:nvSpPr>
          <p:cNvPr id="41" name="角丸四角形吹き出し 21"/>
          <p:cNvSpPr>
            <a:spLocks noChangeArrowheads="1"/>
          </p:cNvSpPr>
          <p:nvPr/>
        </p:nvSpPr>
        <p:spPr bwMode="auto">
          <a:xfrm>
            <a:off x="4832258" y="3999564"/>
            <a:ext cx="1128854" cy="319336"/>
          </a:xfrm>
          <a:prstGeom prst="wedgeRoundRectCallout">
            <a:avLst>
              <a:gd name="adj1" fmla="val 72156"/>
              <a:gd name="adj2" fmla="val 128142"/>
              <a:gd name="adj3" fmla="val 16667"/>
            </a:avLst>
          </a:prstGeom>
          <a:solidFill>
            <a:srgbClr val="3366FF"/>
          </a:solidFill>
          <a:ln w="25400" algn="ctr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ja-JP" sz="1050" b="0" dirty="0" smtClean="0">
                <a:solidFill>
                  <a:schemeClr val="bg1"/>
                </a:solidFill>
                <a:latin typeface="HGP創英角ｺﾞｼｯｸUB" pitchFamily="50" charset="-128"/>
                <a:ea typeface="HGP創英角ｺﾞｼｯｸUB" pitchFamily="50" charset="-128"/>
              </a:rPr>
              <a:t>① Customize</a:t>
            </a:r>
            <a:endParaRPr lang="en-US" altLang="ja-JP" sz="1050" b="0" dirty="0">
              <a:solidFill>
                <a:schemeClr val="bg1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47" name="角丸四角形吹き出し 21"/>
          <p:cNvSpPr>
            <a:spLocks noChangeArrowheads="1"/>
          </p:cNvSpPr>
          <p:nvPr/>
        </p:nvSpPr>
        <p:spPr bwMode="auto">
          <a:xfrm>
            <a:off x="8747908" y="4545675"/>
            <a:ext cx="1029628" cy="294344"/>
          </a:xfrm>
          <a:prstGeom prst="wedgeRoundRectCallout">
            <a:avLst>
              <a:gd name="adj1" fmla="val -111505"/>
              <a:gd name="adj2" fmla="val 20755"/>
              <a:gd name="adj3" fmla="val 16667"/>
            </a:avLst>
          </a:prstGeom>
          <a:solidFill>
            <a:srgbClr val="3366FF"/>
          </a:solidFill>
          <a:ln w="25400" algn="ctr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ja-JP" sz="1050" b="0" dirty="0" smtClean="0">
                <a:solidFill>
                  <a:schemeClr val="bg1"/>
                </a:solidFill>
                <a:latin typeface="HGP創英角ｺﾞｼｯｸUB" pitchFamily="50" charset="-128"/>
                <a:ea typeface="HGP創英角ｺﾞｼｯｸUB" pitchFamily="50" charset="-128"/>
              </a:rPr>
              <a:t>② Monitor</a:t>
            </a:r>
            <a:endParaRPr lang="en-US" altLang="ja-JP" sz="1050" b="0" dirty="0">
              <a:solidFill>
                <a:schemeClr val="bg1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49" name="角丸四角形吹き出し 21"/>
          <p:cNvSpPr>
            <a:spLocks noChangeArrowheads="1"/>
          </p:cNvSpPr>
          <p:nvPr/>
        </p:nvSpPr>
        <p:spPr bwMode="auto">
          <a:xfrm>
            <a:off x="4808984" y="5511087"/>
            <a:ext cx="1212461" cy="294344"/>
          </a:xfrm>
          <a:prstGeom prst="wedgeRoundRectCallout">
            <a:avLst>
              <a:gd name="adj1" fmla="val 35033"/>
              <a:gd name="adj2" fmla="val -142769"/>
              <a:gd name="adj3" fmla="val 16667"/>
            </a:avLst>
          </a:prstGeom>
          <a:solidFill>
            <a:srgbClr val="3366FF"/>
          </a:solidFill>
          <a:ln w="25400" algn="ctr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ja-JP" altLang="en-US" sz="1050" b="0" smtClean="0">
                <a:solidFill>
                  <a:schemeClr val="bg1"/>
                </a:solidFill>
                <a:latin typeface="HGP創英角ｺﾞｼｯｸUB" pitchFamily="50" charset="-128"/>
                <a:ea typeface="HGP創英角ｺﾞｼｯｸUB" pitchFamily="50" charset="-128"/>
              </a:rPr>
              <a:t>④</a:t>
            </a:r>
            <a:r>
              <a:rPr lang="en-US" altLang="ja-JP" sz="1050" b="0" dirty="0" smtClean="0">
                <a:solidFill>
                  <a:schemeClr val="bg1"/>
                </a:solidFill>
                <a:latin typeface="HGP創英角ｺﾞｼｯｸUB" pitchFamily="50" charset="-128"/>
                <a:ea typeface="HGP創英角ｺﾞｼｯｸUB" pitchFamily="50" charset="-128"/>
              </a:rPr>
              <a:t> Interoperate</a:t>
            </a:r>
            <a:endParaRPr lang="en-US" altLang="ja-JP" sz="1050" b="0" dirty="0">
              <a:solidFill>
                <a:schemeClr val="bg1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51" name="Rectangle 16"/>
          <p:cNvSpPr>
            <a:spLocks noChangeArrowheads="1"/>
          </p:cNvSpPr>
          <p:nvPr/>
        </p:nvSpPr>
        <p:spPr bwMode="auto">
          <a:xfrm>
            <a:off x="8383911" y="5805431"/>
            <a:ext cx="545493" cy="210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ja-JP" altLang="en-US" sz="900"/>
          </a:p>
        </p:txBody>
      </p:sp>
      <p:sp>
        <p:nvSpPr>
          <p:cNvPr id="52" name="角丸四角形吹き出し 21"/>
          <p:cNvSpPr>
            <a:spLocks noChangeArrowheads="1"/>
          </p:cNvSpPr>
          <p:nvPr/>
        </p:nvSpPr>
        <p:spPr bwMode="auto">
          <a:xfrm>
            <a:off x="8769424" y="5949280"/>
            <a:ext cx="1080120" cy="246212"/>
          </a:xfrm>
          <a:prstGeom prst="wedgeRoundRectCallout">
            <a:avLst>
              <a:gd name="adj1" fmla="val -39458"/>
              <a:gd name="adj2" fmla="val -90000"/>
              <a:gd name="adj3" fmla="val 16667"/>
            </a:avLst>
          </a:prstGeom>
          <a:solidFill>
            <a:srgbClr val="3366FF"/>
          </a:solidFill>
          <a:ln w="25400" algn="ctr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ja-JP" altLang="en-US" sz="1050" dirty="0" smtClean="0">
                <a:solidFill>
                  <a:schemeClr val="bg1"/>
                </a:solidFill>
                <a:latin typeface="HGP創英角ｺﾞｼｯｸUB" pitchFamily="50" charset="-128"/>
                <a:ea typeface="HGP創英角ｺﾞｼｯｸUB" pitchFamily="50" charset="-128"/>
              </a:rPr>
              <a:t>③ </a:t>
            </a:r>
            <a:r>
              <a:rPr lang="en-US" altLang="ja-JP" sz="1050" b="0" dirty="0" smtClean="0">
                <a:solidFill>
                  <a:schemeClr val="bg1"/>
                </a:solidFill>
                <a:latin typeface="HGP創英角ｺﾞｼｯｸUB" pitchFamily="50" charset="-128"/>
                <a:ea typeface="HGP創英角ｺﾞｼｯｸUB" pitchFamily="50" charset="-128"/>
              </a:rPr>
              <a:t>Archive</a:t>
            </a:r>
            <a:endParaRPr lang="en-US" altLang="ja-JP" sz="1050" b="0" dirty="0">
              <a:solidFill>
                <a:schemeClr val="bg1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grpSp>
        <p:nvGrpSpPr>
          <p:cNvPr id="53" name="Group 22"/>
          <p:cNvGrpSpPr>
            <a:grpSpLocks/>
          </p:cNvGrpSpPr>
          <p:nvPr/>
        </p:nvGrpSpPr>
        <p:grpSpPr bwMode="auto">
          <a:xfrm>
            <a:off x="4882327" y="4965902"/>
            <a:ext cx="773116" cy="270278"/>
            <a:chOff x="113" y="1933"/>
            <a:chExt cx="771" cy="292"/>
          </a:xfrm>
        </p:grpSpPr>
        <p:sp>
          <p:nvSpPr>
            <p:cNvPr id="54" name="Rectangle 23"/>
            <p:cNvSpPr>
              <a:spLocks noChangeArrowheads="1"/>
            </p:cNvSpPr>
            <p:nvPr/>
          </p:nvSpPr>
          <p:spPr bwMode="auto">
            <a:xfrm>
              <a:off x="158" y="1979"/>
              <a:ext cx="91" cy="22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ja-JP" altLang="en-US" sz="900"/>
            </a:p>
          </p:txBody>
        </p:sp>
        <p:sp>
          <p:nvSpPr>
            <p:cNvPr id="55" name="Rectangle 24"/>
            <p:cNvSpPr>
              <a:spLocks noChangeArrowheads="1"/>
            </p:cNvSpPr>
            <p:nvPr/>
          </p:nvSpPr>
          <p:spPr bwMode="auto">
            <a:xfrm>
              <a:off x="330" y="2042"/>
              <a:ext cx="191" cy="14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ja-JP" altLang="en-US" sz="900"/>
            </a:p>
          </p:txBody>
        </p:sp>
        <p:sp>
          <p:nvSpPr>
            <p:cNvPr id="56" name="Rectangle 25"/>
            <p:cNvSpPr>
              <a:spLocks noChangeArrowheads="1"/>
            </p:cNvSpPr>
            <p:nvPr/>
          </p:nvSpPr>
          <p:spPr bwMode="auto">
            <a:xfrm>
              <a:off x="599" y="2068"/>
              <a:ext cx="229" cy="12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ja-JP" altLang="en-US" sz="900"/>
            </a:p>
          </p:txBody>
        </p:sp>
        <p:sp>
          <p:nvSpPr>
            <p:cNvPr id="57" name="Rectangle 26"/>
            <p:cNvSpPr>
              <a:spLocks noChangeArrowheads="1"/>
            </p:cNvSpPr>
            <p:nvPr/>
          </p:nvSpPr>
          <p:spPr bwMode="auto">
            <a:xfrm>
              <a:off x="643" y="1961"/>
              <a:ext cx="105" cy="15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ja-JP" altLang="en-US" sz="900"/>
            </a:p>
          </p:txBody>
        </p:sp>
        <p:pic>
          <p:nvPicPr>
            <p:cNvPr id="58" name="Picture 27" descr="build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13" y="1933"/>
              <a:ext cx="771" cy="2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9" name="Line 28"/>
          <p:cNvSpPr>
            <a:spLocks noChangeShapeType="1"/>
          </p:cNvSpPr>
          <p:nvPr/>
        </p:nvSpPr>
        <p:spPr bwMode="auto">
          <a:xfrm flipV="1">
            <a:off x="5654440" y="5133438"/>
            <a:ext cx="409120" cy="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ja-JP" altLang="en-US" sz="900"/>
          </a:p>
        </p:txBody>
      </p:sp>
      <p:sp>
        <p:nvSpPr>
          <p:cNvPr id="60" name="Rectangle 29"/>
          <p:cNvSpPr>
            <a:spLocks noChangeArrowheads="1"/>
          </p:cNvSpPr>
          <p:nvPr/>
        </p:nvSpPr>
        <p:spPr bwMode="auto">
          <a:xfrm>
            <a:off x="4927450" y="5207486"/>
            <a:ext cx="77311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ja-JP" sz="600" b="0" dirty="0">
                <a:solidFill>
                  <a:srgbClr val="000066"/>
                </a:solidFill>
                <a:ea typeface="ＭＳ Ｐゴシック" pitchFamily="50" charset="-128"/>
              </a:rPr>
              <a:t>External </a:t>
            </a:r>
            <a:r>
              <a:rPr lang="en-US" altLang="ja-JP" sz="600" dirty="0" smtClean="0">
                <a:ea typeface="ＭＳ Ｐゴシック" pitchFamily="50" charset="-128"/>
              </a:rPr>
              <a:t>c</a:t>
            </a:r>
            <a:r>
              <a:rPr lang="en-US" altLang="ja-JP" sz="600" b="0" dirty="0" smtClean="0">
                <a:solidFill>
                  <a:srgbClr val="000066"/>
                </a:solidFill>
                <a:ea typeface="ＭＳ Ｐゴシック" pitchFamily="50" charset="-128"/>
              </a:rPr>
              <a:t>loud</a:t>
            </a:r>
            <a:endParaRPr lang="en-US" altLang="ja-JP" sz="600" b="0" dirty="0">
              <a:solidFill>
                <a:srgbClr val="000066"/>
              </a:solidFill>
              <a:ea typeface="ＭＳ Ｐゴシック" pitchFamily="50" charset="-128"/>
            </a:endParaRPr>
          </a:p>
        </p:txBody>
      </p:sp>
      <p:sp>
        <p:nvSpPr>
          <p:cNvPr id="61" name="テキスト ボックス 30"/>
          <p:cNvSpPr txBox="1">
            <a:spLocks noChangeArrowheads="1"/>
          </p:cNvSpPr>
          <p:nvPr/>
        </p:nvSpPr>
        <p:spPr bwMode="auto">
          <a:xfrm>
            <a:off x="6063561" y="5679548"/>
            <a:ext cx="546496" cy="3077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ja-JP" sz="700" dirty="0"/>
              <a:t>Machine </a:t>
            </a:r>
            <a:r>
              <a:rPr lang="en-US" altLang="ja-JP" sz="700" dirty="0" smtClean="0"/>
              <a:t>images</a:t>
            </a:r>
            <a:endParaRPr lang="ja-JP" altLang="en-US" sz="700"/>
          </a:p>
        </p:txBody>
      </p:sp>
      <p:sp>
        <p:nvSpPr>
          <p:cNvPr id="62" name="テキスト ボックス 31"/>
          <p:cNvSpPr txBox="1">
            <a:spLocks noChangeArrowheads="1"/>
          </p:cNvSpPr>
          <p:nvPr/>
        </p:nvSpPr>
        <p:spPr bwMode="auto">
          <a:xfrm>
            <a:off x="8520285" y="5636970"/>
            <a:ext cx="864366" cy="20005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ja-JP" sz="700" dirty="0"/>
              <a:t>Archive </a:t>
            </a:r>
            <a:r>
              <a:rPr lang="en-US" altLang="ja-JP" sz="700" dirty="0" smtClean="0"/>
              <a:t>files</a:t>
            </a:r>
            <a:endParaRPr lang="ja-JP" altLang="en-US" sz="700"/>
          </a:p>
        </p:txBody>
      </p:sp>
      <p:sp>
        <p:nvSpPr>
          <p:cNvPr id="63" name="テキスト ボックス 32"/>
          <p:cNvSpPr txBox="1">
            <a:spLocks noChangeArrowheads="1"/>
          </p:cNvSpPr>
          <p:nvPr/>
        </p:nvSpPr>
        <p:spPr bwMode="auto">
          <a:xfrm>
            <a:off x="6610056" y="5888736"/>
            <a:ext cx="864366" cy="20005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ja-JP" sz="700" dirty="0"/>
              <a:t>Virtual </a:t>
            </a:r>
            <a:r>
              <a:rPr lang="en-US" altLang="ja-JP" sz="700" dirty="0" smtClean="0"/>
              <a:t>storage</a:t>
            </a:r>
            <a:endParaRPr lang="ja-JP" altLang="en-US" sz="700"/>
          </a:p>
        </p:txBody>
      </p:sp>
      <p:sp>
        <p:nvSpPr>
          <p:cNvPr id="64" name="テキスト ボックス 33"/>
          <p:cNvSpPr txBox="1">
            <a:spLocks noChangeArrowheads="1"/>
          </p:cNvSpPr>
          <p:nvPr/>
        </p:nvSpPr>
        <p:spPr bwMode="auto">
          <a:xfrm>
            <a:off x="7974792" y="5511087"/>
            <a:ext cx="590616" cy="3077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ja-JP" sz="700" dirty="0"/>
              <a:t>Archive/</a:t>
            </a:r>
          </a:p>
          <a:p>
            <a:pPr algn="ctr"/>
            <a:r>
              <a:rPr lang="en-US" altLang="ja-JP" sz="700" dirty="0" smtClean="0"/>
              <a:t>restore</a:t>
            </a:r>
            <a:endParaRPr lang="ja-JP" altLang="en-US" sz="700" dirty="0"/>
          </a:p>
        </p:txBody>
      </p:sp>
      <p:sp>
        <p:nvSpPr>
          <p:cNvPr id="65" name="テキスト ボックス 35"/>
          <p:cNvSpPr txBox="1">
            <a:spLocks noChangeArrowheads="1"/>
          </p:cNvSpPr>
          <p:nvPr/>
        </p:nvSpPr>
        <p:spPr bwMode="auto">
          <a:xfrm rot="19043234">
            <a:off x="7516537" y="4781642"/>
            <a:ext cx="864366" cy="20005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ja-JP" sz="700"/>
              <a:t>Clouds</a:t>
            </a:r>
            <a:endParaRPr lang="ja-JP" altLang="en-US" sz="700"/>
          </a:p>
        </p:txBody>
      </p:sp>
      <p:sp>
        <p:nvSpPr>
          <p:cNvPr id="66" name="タイトル 1"/>
          <p:cNvSpPr txBox="1">
            <a:spLocks/>
          </p:cNvSpPr>
          <p:nvPr/>
        </p:nvSpPr>
        <p:spPr bwMode="auto">
          <a:xfrm>
            <a:off x="56456" y="3861048"/>
            <a:ext cx="4680520" cy="223224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2400" u="sng" dirty="0" smtClean="0">
                <a:solidFill>
                  <a:schemeClr val="bg1"/>
                </a:solidFill>
                <a:latin typeface="+mj-lt"/>
                <a:ea typeface="+mj-ea"/>
                <a:cs typeface="HG創英角ｺﾞｼｯｸUB" pitchFamily="49" charset="0"/>
              </a:rPr>
              <a:t>edubase Cloud architecture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ja-JP" sz="2400" dirty="0" smtClean="0">
                <a:solidFill>
                  <a:schemeClr val="bg1"/>
                </a:solidFill>
                <a:latin typeface="+mj-lt"/>
                <a:ea typeface="+mj-ea"/>
                <a:cs typeface="HG創英角ｺﾞｼｯｸUB" pitchFamily="49" charset="0"/>
              </a:rPr>
              <a:t>Multiple clouds w/ services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ja-JP" sz="2400" dirty="0" smtClean="0">
                <a:solidFill>
                  <a:schemeClr val="bg1"/>
                </a:solidFill>
                <a:latin typeface="+mj-lt"/>
                <a:ea typeface="+mj-ea"/>
                <a:cs typeface="HG創英角ｺﾞｼｯｸUB" pitchFamily="49" charset="0"/>
              </a:rPr>
              <a:t>      (monitoring/archiving)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 startAt="2"/>
              <a:tabLst/>
              <a:defRPr/>
            </a:pPr>
            <a:r>
              <a:rPr lang="en-US" altLang="ja-JP" sz="2400" dirty="0" smtClean="0">
                <a:solidFill>
                  <a:schemeClr val="bg1"/>
                </a:solidFill>
                <a:latin typeface="+mj-lt"/>
                <a:ea typeface="+mj-ea"/>
                <a:cs typeface="HG創英角ｺﾞｼｯｸUB" pitchFamily="49" charset="0"/>
              </a:rPr>
              <a:t>Open source-based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 startAt="2"/>
              <a:tabLst/>
              <a:defRPr/>
            </a:pPr>
            <a:r>
              <a:rPr lang="en-US" altLang="ja-JP" sz="2400" dirty="0" smtClean="0">
                <a:solidFill>
                  <a:schemeClr val="bg1"/>
                </a:solidFill>
                <a:latin typeface="+mj-lt"/>
                <a:ea typeface="+mj-ea"/>
                <a:cs typeface="HG創英角ｺﾞｼｯｸUB" pitchFamily="49" charset="0"/>
              </a:rPr>
              <a:t>Open interface</a:t>
            </a:r>
          </a:p>
        </p:txBody>
      </p:sp>
      <p:sp>
        <p:nvSpPr>
          <p:cNvPr id="67" name="Text Box 28"/>
          <p:cNvSpPr txBox="1">
            <a:spLocks noChangeArrowheads="1"/>
          </p:cNvSpPr>
          <p:nvPr/>
        </p:nvSpPr>
        <p:spPr bwMode="auto">
          <a:xfrm>
            <a:off x="7453330" y="3645024"/>
            <a:ext cx="232420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ja-JP" sz="1600" b="0" dirty="0" smtClean="0"/>
              <a:t>Mini clouds</a:t>
            </a:r>
            <a:endParaRPr lang="en-US" altLang="ja-JP" sz="1600" b="0" dirty="0"/>
          </a:p>
          <a:p>
            <a:r>
              <a:rPr lang="ja-JP" altLang="en-US" sz="1600" b="0" dirty="0" smtClean="0"/>
              <a:t>（</a:t>
            </a:r>
            <a:r>
              <a:rPr lang="en-US" altLang="ja-JP" sz="1600" b="0" dirty="0" smtClean="0"/>
              <a:t>16 nodes × </a:t>
            </a:r>
            <a:r>
              <a:rPr lang="en-US" altLang="ja-JP" sz="1600" dirty="0" smtClean="0"/>
              <a:t>10 </a:t>
            </a:r>
            <a:r>
              <a:rPr lang="en-US" altLang="ja-JP" sz="1600" b="0" dirty="0" smtClean="0"/>
              <a:t>sets</a:t>
            </a:r>
            <a:endParaRPr lang="ja-JP" altLang="en-US" sz="1600" b="0" dirty="0"/>
          </a:p>
          <a:p>
            <a:r>
              <a:rPr lang="ja-JP" altLang="en-US" sz="1600" b="0" dirty="0"/>
              <a:t>   </a:t>
            </a:r>
            <a:r>
              <a:rPr lang="en-US" altLang="ja-JP" sz="1600" b="0" dirty="0" smtClean="0"/>
              <a:t>+ </a:t>
            </a:r>
            <a:r>
              <a:rPr lang="en-US" altLang="ja-JP" sz="1600" dirty="0" smtClean="0"/>
              <a:t>8 n</a:t>
            </a:r>
            <a:r>
              <a:rPr lang="en-US" altLang="ja-JP" sz="1600" b="0" dirty="0" smtClean="0"/>
              <a:t>odes × </a:t>
            </a:r>
            <a:r>
              <a:rPr lang="en-US" altLang="ja-JP" sz="1600" dirty="0" smtClean="0"/>
              <a:t>5 </a:t>
            </a:r>
            <a:r>
              <a:rPr lang="en-US" altLang="ja-JP" sz="1600" b="0" dirty="0" smtClean="0"/>
              <a:t>sets</a:t>
            </a:r>
            <a:r>
              <a:rPr lang="ja-JP" altLang="en-US" sz="1600" b="0" dirty="0" smtClean="0"/>
              <a:t>）</a:t>
            </a:r>
            <a:endParaRPr lang="ja-JP" altLang="en-US" sz="16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3600" dirty="0" smtClean="0"/>
              <a:t>Related Works</a:t>
            </a:r>
            <a:endParaRPr kumimoji="1" lang="ja-JP" altLang="en-US" sz="3600" dirty="0"/>
          </a:p>
        </p:txBody>
      </p:sp>
      <p:sp>
        <p:nvSpPr>
          <p:cNvPr id="5" name="スライド番号プレースホルダ 3"/>
          <p:cNvSpPr txBox="1">
            <a:spLocks/>
          </p:cNvSpPr>
          <p:nvPr/>
        </p:nvSpPr>
        <p:spPr>
          <a:xfrm>
            <a:off x="9286875" y="6597352"/>
            <a:ext cx="541338" cy="1428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439E483-02C4-4ADB-9EBD-9E13461B977D}" type="slidenum">
              <a:rPr kumimoji="1" lang="ja-JP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anklin Gothic Book" pitchFamily="32" charset="0"/>
                <a:ea typeface="ＭＳ Ｐゴシック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ja-JP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Book" pitchFamily="32" charset="0"/>
              <a:ea typeface="ＭＳ Ｐゴシック" charset="-128"/>
              <a:cs typeface="+mn-cs"/>
            </a:endParaRPr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3200431" y="5547320"/>
            <a:ext cx="5072063" cy="9525"/>
          </a:xfrm>
          <a:prstGeom prst="straightConnector1">
            <a:avLst/>
          </a:prstGeom>
          <a:ln w="53975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rot="16200000" flipV="1">
            <a:off x="1005713" y="3355776"/>
            <a:ext cx="4324350" cy="77787"/>
          </a:xfrm>
          <a:prstGeom prst="straightConnector1">
            <a:avLst/>
          </a:prstGeom>
          <a:ln w="53975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角丸四角形 7"/>
          <p:cNvSpPr/>
          <p:nvPr/>
        </p:nvSpPr>
        <p:spPr>
          <a:xfrm>
            <a:off x="3500469" y="3216870"/>
            <a:ext cx="2000250" cy="121443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2000">
                <a:solidFill>
                  <a:srgbClr val="FFFFFF"/>
                </a:solidFill>
                <a:latin typeface="Verdana" pitchFamily="34" charset="0"/>
                <a:cs typeface="Osaka"/>
              </a:rPr>
              <a:t>ACCI</a:t>
            </a:r>
          </a:p>
        </p:txBody>
      </p:sp>
      <p:sp>
        <p:nvSpPr>
          <p:cNvPr id="9" name="角丸四角形 8"/>
          <p:cNvSpPr/>
          <p:nvPr/>
        </p:nvSpPr>
        <p:spPr>
          <a:xfrm>
            <a:off x="5772181" y="4143970"/>
            <a:ext cx="2522538" cy="11430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1800">
                <a:solidFill>
                  <a:srgbClr val="FFFFFF"/>
                </a:solidFill>
                <a:latin typeface="Verdana" pitchFamily="34" charset="0"/>
                <a:cs typeface="Osaka"/>
              </a:rPr>
              <a:t>AWS in Education</a:t>
            </a:r>
          </a:p>
        </p:txBody>
      </p:sp>
      <p:sp>
        <p:nvSpPr>
          <p:cNvPr id="10" name="テキスト ボックス 13"/>
          <p:cNvSpPr txBox="1">
            <a:spLocks noChangeArrowheads="1"/>
          </p:cNvSpPr>
          <p:nvPr/>
        </p:nvSpPr>
        <p:spPr bwMode="auto">
          <a:xfrm>
            <a:off x="571531" y="1472207"/>
            <a:ext cx="2387600" cy="59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2000" b="1" i="1" dirty="0">
                <a:latin typeface="Verdana" pitchFamily="34" charset="0"/>
                <a:ea typeface="HGP創英角ｺﾞｼｯｸUB" pitchFamily="50" charset="-128"/>
              </a:rPr>
              <a:t>Customizability</a:t>
            </a:r>
          </a:p>
          <a:p>
            <a:r>
              <a:rPr lang="en-US" altLang="ja-JP" sz="1300" b="1" i="1" dirty="0" smtClean="0">
                <a:latin typeface="Verdana" pitchFamily="34" charset="0"/>
                <a:ea typeface="HGP創英角ｺﾞｼｯｸUB" pitchFamily="50" charset="-128"/>
              </a:rPr>
              <a:t>(customizable layers</a:t>
            </a:r>
            <a:r>
              <a:rPr lang="en-US" altLang="ja-JP" sz="1300" b="1" i="1" dirty="0">
                <a:latin typeface="Verdana" pitchFamily="34" charset="0"/>
                <a:ea typeface="HGP創英角ｺﾞｼｯｸUB" pitchFamily="50" charset="-128"/>
              </a:rPr>
              <a:t>)</a:t>
            </a:r>
          </a:p>
        </p:txBody>
      </p:sp>
      <p:sp>
        <p:nvSpPr>
          <p:cNvPr id="11" name="テキスト ボックス 14"/>
          <p:cNvSpPr txBox="1">
            <a:spLocks noChangeArrowheads="1"/>
          </p:cNvSpPr>
          <p:nvPr/>
        </p:nvSpPr>
        <p:spPr bwMode="auto">
          <a:xfrm>
            <a:off x="6843744" y="5699720"/>
            <a:ext cx="225254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b="1" i="1" dirty="0">
                <a:latin typeface="Verdana" pitchFamily="34" charset="0"/>
              </a:rPr>
              <a:t>Versatility</a:t>
            </a:r>
            <a:r>
              <a:rPr lang="en-US" altLang="ja-JP" dirty="0">
                <a:latin typeface="Verdana" pitchFamily="34" charset="0"/>
              </a:rPr>
              <a:t> </a:t>
            </a:r>
          </a:p>
          <a:p>
            <a:r>
              <a:rPr lang="en-US" altLang="ja-JP" sz="1000" b="1" i="1" dirty="0">
                <a:latin typeface="Verdana" pitchFamily="34" charset="0"/>
                <a:ea typeface="ＭＳ Ｐゴシック" pitchFamily="50" charset="-128"/>
              </a:rPr>
              <a:t># of </a:t>
            </a:r>
            <a:r>
              <a:rPr lang="en-US" altLang="ja-JP" sz="1000" b="1" i="1" dirty="0" smtClean="0">
                <a:latin typeface="Verdana" pitchFamily="34" charset="0"/>
                <a:ea typeface="ＭＳ Ｐゴシック" pitchFamily="50" charset="-128"/>
              </a:rPr>
              <a:t>application frameworks</a:t>
            </a:r>
            <a:endParaRPr lang="en-US" altLang="ja-JP" sz="1000" b="1" i="1" dirty="0">
              <a:latin typeface="Verdana" pitchFamily="34" charset="0"/>
              <a:ea typeface="ＭＳ Ｐゴシック" pitchFamily="50" charset="-128"/>
            </a:endParaRPr>
          </a:p>
        </p:txBody>
      </p:sp>
      <p:sp>
        <p:nvSpPr>
          <p:cNvPr id="12" name="テキスト ボックス 12"/>
          <p:cNvSpPr txBox="1">
            <a:spLocks noChangeArrowheads="1"/>
          </p:cNvSpPr>
          <p:nvPr/>
        </p:nvSpPr>
        <p:spPr bwMode="auto">
          <a:xfrm>
            <a:off x="4240244" y="5569545"/>
            <a:ext cx="35718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ja-JP" sz="1800">
                <a:latin typeface="Verdana" pitchFamily="34" charset="0"/>
                <a:ea typeface="ＭＳ Ｐゴシック" pitchFamily="50" charset="-128"/>
              </a:rPr>
              <a:t>1</a:t>
            </a:r>
            <a:endParaRPr lang="ja-JP" altLang="en-US" sz="1800">
              <a:latin typeface="Verdana" pitchFamily="34" charset="0"/>
              <a:ea typeface="ＭＳ Ｐゴシック" pitchFamily="50" charset="-128"/>
            </a:endParaRPr>
          </a:p>
        </p:txBody>
      </p:sp>
      <p:sp>
        <p:nvSpPr>
          <p:cNvPr id="13" name="テキスト ボックス 16"/>
          <p:cNvSpPr txBox="1">
            <a:spLocks noChangeArrowheads="1"/>
          </p:cNvSpPr>
          <p:nvPr/>
        </p:nvSpPr>
        <p:spPr bwMode="auto">
          <a:xfrm>
            <a:off x="6356381" y="5585420"/>
            <a:ext cx="330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1800">
                <a:latin typeface="Verdana" pitchFamily="34" charset="0"/>
                <a:ea typeface="ＭＳ Ｐゴシック" pitchFamily="50" charset="-128"/>
              </a:rPr>
              <a:t>5</a:t>
            </a:r>
            <a:endParaRPr lang="ja-JP" altLang="en-US" sz="1800">
              <a:latin typeface="Verdana" pitchFamily="34" charset="0"/>
              <a:ea typeface="ＭＳ Ｐゴシック" pitchFamily="50" charset="-128"/>
            </a:endParaRPr>
          </a:p>
        </p:txBody>
      </p:sp>
      <p:sp>
        <p:nvSpPr>
          <p:cNvPr id="14" name="テキスト ボックス 17"/>
          <p:cNvSpPr txBox="1">
            <a:spLocks noChangeArrowheads="1"/>
          </p:cNvSpPr>
          <p:nvPr/>
        </p:nvSpPr>
        <p:spPr bwMode="auto">
          <a:xfrm>
            <a:off x="542956" y="4104282"/>
            <a:ext cx="1881188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Verdana" pitchFamily="34" charset="0"/>
                <a:ea typeface="ＭＳ Ｐゴシック" pitchFamily="50" charset="-128"/>
              </a:rPr>
              <a:t>Only </a:t>
            </a:r>
          </a:p>
          <a:p>
            <a:r>
              <a:rPr lang="en-US" altLang="ja-JP" sz="1600" b="1" dirty="0" smtClean="0">
                <a:latin typeface="Verdana" pitchFamily="34" charset="0"/>
                <a:ea typeface="ＭＳ Ｐゴシック" pitchFamily="50" charset="-128"/>
              </a:rPr>
              <a:t>upper </a:t>
            </a:r>
            <a:r>
              <a:rPr lang="en-US" altLang="ja-JP" sz="1600" b="1" dirty="0">
                <a:latin typeface="Verdana" pitchFamily="34" charset="0"/>
                <a:ea typeface="ＭＳ Ｐゴシック" pitchFamily="50" charset="-128"/>
              </a:rPr>
              <a:t>layer of </a:t>
            </a:r>
          </a:p>
          <a:p>
            <a:r>
              <a:rPr lang="en-US" altLang="ja-JP" sz="1600" b="1" dirty="0" smtClean="0">
                <a:latin typeface="Verdana" pitchFamily="34" charset="0"/>
                <a:ea typeface="ＭＳ Ｐゴシック" pitchFamily="50" charset="-128"/>
              </a:rPr>
              <a:t>cloud </a:t>
            </a:r>
            <a:r>
              <a:rPr lang="en-US" altLang="ja-JP" sz="1600" b="1" dirty="0">
                <a:latin typeface="Verdana" pitchFamily="34" charset="0"/>
                <a:ea typeface="ＭＳ Ｐゴシック" pitchFamily="50" charset="-128"/>
              </a:rPr>
              <a:t>platform</a:t>
            </a:r>
            <a:endParaRPr lang="ja-JP" altLang="en-US" sz="1600" b="1" dirty="0">
              <a:latin typeface="Verdana" pitchFamily="34" charset="0"/>
              <a:ea typeface="ＭＳ Ｐゴシック" pitchFamily="50" charset="-128"/>
            </a:endParaRPr>
          </a:p>
        </p:txBody>
      </p:sp>
      <p:sp>
        <p:nvSpPr>
          <p:cNvPr id="15" name="正方形/長方形 16"/>
          <p:cNvSpPr>
            <a:spLocks noChangeArrowheads="1"/>
          </p:cNvSpPr>
          <p:nvPr/>
        </p:nvSpPr>
        <p:spPr bwMode="auto">
          <a:xfrm>
            <a:off x="855694" y="5733057"/>
            <a:ext cx="4572000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ja-JP" sz="1100" dirty="0">
                <a:latin typeface="Verdana" pitchFamily="34" charset="0"/>
                <a:ea typeface="ＭＳ Ｐゴシック" pitchFamily="50" charset="-128"/>
              </a:rPr>
              <a:t>ACCI: Academic </a:t>
            </a:r>
            <a:r>
              <a:rPr lang="en-US" altLang="ja-JP" sz="1100" dirty="0" smtClean="0">
                <a:latin typeface="Verdana" pitchFamily="34" charset="0"/>
                <a:ea typeface="ＭＳ Ｐゴシック" pitchFamily="50" charset="-128"/>
              </a:rPr>
              <a:t>Cloud </a:t>
            </a:r>
            <a:r>
              <a:rPr lang="en-US" altLang="ja-JP" sz="1100" dirty="0">
                <a:latin typeface="Verdana" pitchFamily="34" charset="0"/>
                <a:ea typeface="ＭＳ Ｐゴシック" pitchFamily="50" charset="-128"/>
              </a:rPr>
              <a:t>Computing</a:t>
            </a:r>
            <a:r>
              <a:rPr lang="ja-JP" altLang="en-US" sz="1100" dirty="0">
                <a:latin typeface="Verdana" pitchFamily="34" charset="0"/>
                <a:ea typeface="ＭＳ Ｐゴシック" pitchFamily="50" charset="-128"/>
              </a:rPr>
              <a:t>　</a:t>
            </a:r>
            <a:r>
              <a:rPr lang="en-US" altLang="ja-JP" sz="1100" dirty="0">
                <a:latin typeface="Verdana" pitchFamily="34" charset="0"/>
                <a:ea typeface="ＭＳ Ｐゴシック" pitchFamily="50" charset="-128"/>
              </a:rPr>
              <a:t>Initiative</a:t>
            </a:r>
          </a:p>
          <a:p>
            <a:r>
              <a:rPr lang="en-US" altLang="ja-JP" sz="1100" dirty="0">
                <a:latin typeface="Verdana" pitchFamily="34" charset="0"/>
                <a:ea typeface="ＭＳ Ｐゴシック" pitchFamily="50" charset="-128"/>
              </a:rPr>
              <a:t>AWS: Amazon Web Services</a:t>
            </a:r>
            <a:endParaRPr lang="ja-JP" altLang="en-US" sz="1100" dirty="0">
              <a:latin typeface="Verdana" pitchFamily="34" charset="0"/>
              <a:ea typeface="ＭＳ Ｐゴシック" pitchFamily="50" charset="-128"/>
            </a:endParaRPr>
          </a:p>
        </p:txBody>
      </p:sp>
      <p:sp>
        <p:nvSpPr>
          <p:cNvPr id="16" name="角丸四角形 15"/>
          <p:cNvSpPr/>
          <p:nvPr/>
        </p:nvSpPr>
        <p:spPr>
          <a:xfrm>
            <a:off x="5755274" y="2108687"/>
            <a:ext cx="2560694" cy="1008938"/>
          </a:xfrm>
          <a:prstGeom prst="roundRect">
            <a:avLst/>
          </a:prstGeom>
          <a:ln w="76200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2800" dirty="0" smtClean="0">
                <a:solidFill>
                  <a:srgbClr val="FFFFFF"/>
                </a:solidFill>
                <a:latin typeface="Verdana" pitchFamily="34" charset="0"/>
                <a:cs typeface="Osaka"/>
              </a:rPr>
              <a:t>edubase </a:t>
            </a:r>
            <a:endParaRPr lang="en-US" altLang="ja-JP" sz="2800" dirty="0">
              <a:solidFill>
                <a:srgbClr val="FFFFFF"/>
              </a:solidFill>
              <a:latin typeface="Verdana" pitchFamily="34" charset="0"/>
              <a:cs typeface="Osaka"/>
            </a:endParaRPr>
          </a:p>
          <a:p>
            <a:pPr algn="ctr">
              <a:defRPr/>
            </a:pPr>
            <a:r>
              <a:rPr lang="en-US" altLang="ja-JP" sz="2800" dirty="0">
                <a:solidFill>
                  <a:srgbClr val="FFFFFF"/>
                </a:solidFill>
                <a:latin typeface="Verdana" pitchFamily="34" charset="0"/>
                <a:cs typeface="Osaka"/>
              </a:rPr>
              <a:t>Cloud</a:t>
            </a:r>
            <a:endParaRPr lang="ja-JP" altLang="en-US" sz="2800" dirty="0">
              <a:solidFill>
                <a:srgbClr val="FFFFFF"/>
              </a:solidFill>
              <a:latin typeface="Verdana" pitchFamily="34" charset="0"/>
              <a:cs typeface="Osaka"/>
            </a:endParaRPr>
          </a:p>
        </p:txBody>
      </p:sp>
      <p:sp>
        <p:nvSpPr>
          <p:cNvPr id="18" name="テキスト ボックス 17"/>
          <p:cNvSpPr txBox="1">
            <a:spLocks noChangeArrowheads="1"/>
          </p:cNvSpPr>
          <p:nvPr/>
        </p:nvSpPr>
        <p:spPr bwMode="auto">
          <a:xfrm>
            <a:off x="542956" y="2434232"/>
            <a:ext cx="2586038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Verdana" pitchFamily="34" charset="0"/>
                <a:ea typeface="ＭＳ Ｐゴシック" pitchFamily="50" charset="-128"/>
              </a:rPr>
              <a:t>Including </a:t>
            </a:r>
          </a:p>
          <a:p>
            <a:r>
              <a:rPr lang="en-US" altLang="ja-JP" sz="1600" b="1" dirty="0" smtClean="0">
                <a:latin typeface="Verdana" pitchFamily="34" charset="0"/>
                <a:ea typeface="ＭＳ Ｐゴシック" pitchFamily="50" charset="-128"/>
              </a:rPr>
              <a:t>cloud </a:t>
            </a:r>
            <a:r>
              <a:rPr lang="en-US" altLang="ja-JP" sz="1600" b="1" dirty="0">
                <a:latin typeface="Verdana" pitchFamily="34" charset="0"/>
                <a:ea typeface="ＭＳ Ｐゴシック" pitchFamily="50" charset="-128"/>
              </a:rPr>
              <a:t>platform </a:t>
            </a:r>
            <a:r>
              <a:rPr lang="en-US" altLang="ja-JP" sz="1600" b="1" dirty="0" smtClean="0">
                <a:latin typeface="Verdana" pitchFamily="34" charset="0"/>
                <a:ea typeface="ＭＳ Ｐゴシック" pitchFamily="50" charset="-128"/>
              </a:rPr>
              <a:t>layer</a:t>
            </a:r>
            <a:endParaRPr lang="ja-JP" altLang="en-US" sz="1600" b="1" dirty="0">
              <a:latin typeface="Verdana" pitchFamily="34" charset="0"/>
              <a:ea typeface="ＭＳ Ｐゴシック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584848" y="3140968"/>
            <a:ext cx="2952328" cy="582594"/>
          </a:xfrm>
        </p:spPr>
        <p:txBody>
          <a:bodyPr/>
          <a:lstStyle/>
          <a:p>
            <a:r>
              <a:rPr kumimoji="1" lang="en-US" altLang="ja-JP" dirty="0" smtClean="0"/>
              <a:t>Demonstrations</a:t>
            </a:r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>
          <a:xfrm>
            <a:off x="9286875" y="6597352"/>
            <a:ext cx="541338" cy="142875"/>
          </a:xfrm>
        </p:spPr>
        <p:txBody>
          <a:bodyPr/>
          <a:lstStyle/>
          <a:p>
            <a:fld id="{5439E483-02C4-4ADB-9EBD-9E13461B977D}" type="slidenum">
              <a:rPr lang="ja-JP" altLang="en-US" smtClean="0"/>
              <a:pPr/>
              <a:t>7</a:t>
            </a:fld>
            <a:endParaRPr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>
          <a:xfrm>
            <a:off x="9345488" y="6715125"/>
            <a:ext cx="541338" cy="142875"/>
          </a:xfrm>
        </p:spPr>
        <p:txBody>
          <a:bodyPr/>
          <a:lstStyle/>
          <a:p>
            <a:fld id="{5439E483-02C4-4ADB-9EBD-9E13461B977D}" type="slidenum">
              <a:rPr lang="ja-JP" altLang="en-US" smtClean="0"/>
              <a:pPr/>
              <a:t>8</a:t>
            </a:fld>
            <a:endParaRPr lang="ja-JP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0672" y="980728"/>
            <a:ext cx="7272808" cy="531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00472" y="1052736"/>
            <a:ext cx="1556836" cy="646331"/>
          </a:xfrm>
          <a:prstGeom prst="rect">
            <a:avLst/>
          </a:prstGeom>
          <a:solidFill>
            <a:srgbClr val="FFCC99">
              <a:alpha val="50000"/>
            </a:srgbClr>
          </a:solidFill>
          <a:ln w="9525">
            <a:solidFill>
              <a:srgbClr val="8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" pitchFamily="18" charset="0"/>
                <a:ea typeface="Osaka"/>
                <a:cs typeface="Osaka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" pitchFamily="18" charset="0"/>
                <a:ea typeface="Osaka"/>
                <a:cs typeface="Osaka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" pitchFamily="18" charset="0"/>
                <a:ea typeface="Osaka"/>
                <a:cs typeface="Osaka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" pitchFamily="18" charset="0"/>
                <a:ea typeface="Osaka"/>
                <a:cs typeface="Osaka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" pitchFamily="18" charset="0"/>
                <a:ea typeface="Osaka"/>
                <a:cs typeface="Osaka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/>
                <a:cs typeface="Osaka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/>
                <a:cs typeface="Osaka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/>
                <a:cs typeface="Osaka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/>
                <a:cs typeface="Osaka"/>
              </a:defRPr>
            </a:lvl9pPr>
          </a:lstStyle>
          <a:p>
            <a:r>
              <a:rPr lang="en-US" altLang="ja-JP" sz="1800" dirty="0" smtClean="0">
                <a:solidFill>
                  <a:srgbClr val="FF0000"/>
                </a:solidFill>
                <a:latin typeface="Arial" pitchFamily="34" charset="0"/>
                <a:ea typeface="ＭＳ Ｐゴシック" pitchFamily="50" charset="-128"/>
              </a:rPr>
              <a:t>Eclipse</a:t>
            </a:r>
            <a:r>
              <a:rPr lang="ja-JP" altLang="en-US" sz="1800" dirty="0" smtClean="0">
                <a:solidFill>
                  <a:srgbClr val="FF0000"/>
                </a:solidFill>
                <a:latin typeface="Arial" pitchFamily="34" charset="0"/>
                <a:ea typeface="ＭＳ Ｐゴシック" pitchFamily="50" charset="-128"/>
              </a:rPr>
              <a:t> </a:t>
            </a:r>
            <a:r>
              <a:rPr lang="en-US" altLang="ja-JP" sz="1800" dirty="0" smtClean="0">
                <a:solidFill>
                  <a:srgbClr val="FF0000"/>
                </a:solidFill>
                <a:latin typeface="Arial" pitchFamily="34" charset="0"/>
                <a:ea typeface="ＭＳ Ｐゴシック" pitchFamily="50" charset="-128"/>
              </a:rPr>
              <a:t>base </a:t>
            </a:r>
          </a:p>
          <a:p>
            <a:r>
              <a:rPr lang="en-US" altLang="ja-JP" sz="1800" dirty="0" smtClean="0">
                <a:solidFill>
                  <a:srgbClr val="FF0000"/>
                </a:solidFill>
                <a:latin typeface="Arial" pitchFamily="34" charset="0"/>
                <a:ea typeface="ＭＳ Ｐゴシック" pitchFamily="50" charset="-128"/>
              </a:rPr>
              <a:t>cloud client</a:t>
            </a:r>
            <a:endParaRPr lang="ja-JP" altLang="en-US" sz="1800" dirty="0">
              <a:solidFill>
                <a:srgbClr val="FF0000"/>
              </a:solidFill>
              <a:latin typeface="Arial" pitchFamily="34" charset="0"/>
              <a:ea typeface="ＭＳ Ｐゴシック" pitchFamily="50" charset="-128"/>
            </a:endParaRP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3584848" y="2492896"/>
            <a:ext cx="2095445" cy="369332"/>
          </a:xfrm>
          <a:prstGeom prst="rect">
            <a:avLst/>
          </a:prstGeom>
          <a:solidFill>
            <a:srgbClr val="FFCC99">
              <a:alpha val="50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" pitchFamily="18" charset="0"/>
                <a:ea typeface="Osaka"/>
                <a:cs typeface="Osaka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" pitchFamily="18" charset="0"/>
                <a:ea typeface="Osaka"/>
                <a:cs typeface="Osaka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" pitchFamily="18" charset="0"/>
                <a:ea typeface="Osaka"/>
                <a:cs typeface="Osaka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" pitchFamily="18" charset="0"/>
                <a:ea typeface="Osaka"/>
                <a:cs typeface="Osaka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" pitchFamily="18" charset="0"/>
                <a:ea typeface="Osaka"/>
                <a:cs typeface="Osaka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/>
                <a:cs typeface="Osaka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/>
                <a:cs typeface="Osaka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/>
                <a:cs typeface="Osaka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/>
                <a:cs typeface="Osaka"/>
              </a:defRPr>
            </a:lvl9pPr>
          </a:lstStyle>
          <a:p>
            <a:r>
              <a:rPr lang="en-US" altLang="ja-JP" sz="1800" dirty="0" smtClean="0">
                <a:solidFill>
                  <a:srgbClr val="FF0000"/>
                </a:solidFill>
                <a:latin typeface="Arial" pitchFamily="34" charset="0"/>
                <a:ea typeface="ＭＳ Ｐゴシック" pitchFamily="50" charset="-128"/>
              </a:rPr>
              <a:t>Machine image list</a:t>
            </a:r>
            <a:endParaRPr lang="ja-JP" altLang="en-US" sz="1800" dirty="0">
              <a:solidFill>
                <a:srgbClr val="FF0000"/>
              </a:solidFill>
              <a:latin typeface="Arial" pitchFamily="34" charset="0"/>
              <a:ea typeface="ＭＳ Ｐゴシック" pitchFamily="50" charset="-128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656856" y="4509120"/>
            <a:ext cx="1402948" cy="369332"/>
          </a:xfrm>
          <a:prstGeom prst="rect">
            <a:avLst/>
          </a:prstGeom>
          <a:solidFill>
            <a:srgbClr val="FFCC99">
              <a:alpha val="50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" pitchFamily="18" charset="0"/>
                <a:ea typeface="Osaka"/>
                <a:cs typeface="Osaka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" pitchFamily="18" charset="0"/>
                <a:ea typeface="Osaka"/>
                <a:cs typeface="Osaka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" pitchFamily="18" charset="0"/>
                <a:ea typeface="Osaka"/>
                <a:cs typeface="Osaka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" pitchFamily="18" charset="0"/>
                <a:ea typeface="Osaka"/>
                <a:cs typeface="Osaka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" pitchFamily="18" charset="0"/>
                <a:ea typeface="Osaka"/>
                <a:cs typeface="Osaka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/>
                <a:cs typeface="Osaka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/>
                <a:cs typeface="Osaka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/>
                <a:cs typeface="Osaka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/>
                <a:cs typeface="Osaka"/>
              </a:defRPr>
            </a:lvl9pPr>
          </a:lstStyle>
          <a:p>
            <a:r>
              <a:rPr lang="en-US" altLang="ja-JP" sz="1800" dirty="0" smtClean="0">
                <a:solidFill>
                  <a:srgbClr val="FF0000"/>
                </a:solidFill>
                <a:latin typeface="Arial" pitchFamily="34" charset="0"/>
                <a:ea typeface="ＭＳ Ｐゴシック" pitchFamily="50" charset="-128"/>
              </a:rPr>
              <a:t>Instance list</a:t>
            </a:r>
            <a:endParaRPr lang="ja-JP" altLang="en-US" sz="1800" dirty="0">
              <a:solidFill>
                <a:srgbClr val="FF0000"/>
              </a:solidFill>
              <a:latin typeface="Arial" pitchFamily="34" charset="0"/>
              <a:ea typeface="ＭＳ Ｐゴシック" pitchFamily="50" charset="-128"/>
            </a:endParaRPr>
          </a:p>
        </p:txBody>
      </p:sp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272480" y="188640"/>
            <a:ext cx="3168352" cy="582594"/>
          </a:xfrm>
        </p:spPr>
        <p:txBody>
          <a:bodyPr/>
          <a:lstStyle/>
          <a:p>
            <a:r>
              <a:rPr kumimoji="1" lang="en-US" altLang="ja-JP" sz="3600" dirty="0" smtClean="0"/>
              <a:t>R0: </a:t>
            </a:r>
            <a:r>
              <a:rPr kumimoji="1" lang="en-US" altLang="ja-JP" sz="3600" dirty="0" err="1" smtClean="0"/>
              <a:t>IaaS</a:t>
            </a:r>
            <a:r>
              <a:rPr kumimoji="1" lang="en-US" altLang="ja-JP" sz="3600" dirty="0" smtClean="0"/>
              <a:t> Cloud</a:t>
            </a:r>
            <a:endParaRPr kumimoji="1" lang="ja-JP" altLang="en-US" sz="3600" dirty="0"/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7041232" y="2924944"/>
            <a:ext cx="1851789" cy="646331"/>
          </a:xfrm>
          <a:prstGeom prst="rect">
            <a:avLst/>
          </a:prstGeom>
          <a:solidFill>
            <a:srgbClr val="FFCC99">
              <a:alpha val="50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" pitchFamily="18" charset="0"/>
                <a:ea typeface="Osaka"/>
                <a:cs typeface="Osaka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" pitchFamily="18" charset="0"/>
                <a:ea typeface="Osaka"/>
                <a:cs typeface="Osaka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" pitchFamily="18" charset="0"/>
                <a:ea typeface="Osaka"/>
                <a:cs typeface="Osaka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" pitchFamily="18" charset="0"/>
                <a:ea typeface="Osaka"/>
                <a:cs typeface="Osaka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" pitchFamily="18" charset="0"/>
                <a:ea typeface="Osaka"/>
                <a:cs typeface="Osaka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/>
                <a:cs typeface="Osaka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/>
                <a:cs typeface="Osaka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/>
                <a:cs typeface="Osaka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/>
                <a:cs typeface="Osaka"/>
              </a:defRPr>
            </a:lvl9pPr>
          </a:lstStyle>
          <a:p>
            <a:r>
              <a:rPr lang="en-US" altLang="ja-JP" sz="1800" dirty="0" smtClean="0">
                <a:solidFill>
                  <a:srgbClr val="FF0000"/>
                </a:solidFill>
                <a:latin typeface="Arial" pitchFamily="34" charset="0"/>
                <a:ea typeface="ＭＳ Ｐゴシック" pitchFamily="50" charset="-128"/>
              </a:rPr>
              <a:t>Security groups,</a:t>
            </a:r>
          </a:p>
          <a:p>
            <a:r>
              <a:rPr lang="en-US" altLang="ja-JP" sz="1800" dirty="0" smtClean="0">
                <a:solidFill>
                  <a:srgbClr val="FF0000"/>
                </a:solidFill>
                <a:latin typeface="Arial" pitchFamily="34" charset="0"/>
                <a:ea typeface="ＭＳ Ｐゴシック" pitchFamily="50" charset="-128"/>
              </a:rPr>
              <a:t>Snapshots,</a:t>
            </a:r>
            <a:r>
              <a:rPr lang="ja-JP" altLang="en-US" sz="1800" dirty="0" smtClean="0">
                <a:solidFill>
                  <a:srgbClr val="FF0000"/>
                </a:solidFill>
                <a:latin typeface="Arial" pitchFamily="34" charset="0"/>
                <a:ea typeface="ＭＳ Ｐゴシック" pitchFamily="50" charset="-128"/>
              </a:rPr>
              <a:t> </a:t>
            </a:r>
            <a:r>
              <a:rPr lang="en-US" altLang="ja-JP" sz="1800" dirty="0" smtClean="0">
                <a:solidFill>
                  <a:srgbClr val="FF0000"/>
                </a:solidFill>
                <a:latin typeface="Arial" pitchFamily="34" charset="0"/>
                <a:ea typeface="ＭＳ Ｐゴシック" pitchFamily="50" charset="-128"/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I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トラベル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NII</Template>
  <TotalTime>9031</TotalTime>
  <Words>1387</Words>
  <Application>Microsoft Office PowerPoint</Application>
  <PresentationFormat>A4 210 x 297 mm</PresentationFormat>
  <Paragraphs>302</Paragraphs>
  <Slides>13</Slides>
  <Notes>13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4" baseType="lpstr">
      <vt:lpstr>NII</vt:lpstr>
      <vt:lpstr>スライド 0</vt:lpstr>
      <vt:lpstr>A sad story in Tokyo, , 2010 summer</vt:lpstr>
      <vt:lpstr>An accident happened ! </vt:lpstr>
      <vt:lpstr>Which is better for our cloud engineer education?</vt:lpstr>
      <vt:lpstr>Our choice is “more accidents” </vt:lpstr>
      <vt:lpstr>Motivation</vt:lpstr>
      <vt:lpstr>Related Works</vt:lpstr>
      <vt:lpstr>Demonstrations</vt:lpstr>
      <vt:lpstr>R0: IaaS Cloud</vt:lpstr>
      <vt:lpstr>R1: Customizable IaaS </vt:lpstr>
      <vt:lpstr>R2: Cloud Interoperability</vt:lpstr>
      <vt:lpstr>R3: Monitoring</vt:lpstr>
      <vt:lpstr>Federated open clouds test-bed for academic communities, together.</vt:lpstr>
    </vt:vector>
  </TitlesOfParts>
  <Company>NTT DATA GROUP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PPTテンプレート（カエル陸上）</dc:title>
  <dc:creator>ブランド推進室</dc:creator>
  <cp:lastModifiedBy>yoko</cp:lastModifiedBy>
  <cp:revision>864</cp:revision>
  <dcterms:created xsi:type="dcterms:W3CDTF">2009-04-01T08:41:34Z</dcterms:created>
  <dcterms:modified xsi:type="dcterms:W3CDTF">2011-05-23T01:28:10Z</dcterms:modified>
</cp:coreProperties>
</file>